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1"/>
  </p:sldMasterIdLst>
  <p:notesMasterIdLst>
    <p:notesMasterId r:id="rId31"/>
  </p:notesMasterIdLst>
  <p:sldIdLst>
    <p:sldId id="256" r:id="rId2"/>
    <p:sldId id="257" r:id="rId3"/>
    <p:sldId id="269" r:id="rId4"/>
    <p:sldId id="261" r:id="rId5"/>
    <p:sldId id="263" r:id="rId6"/>
    <p:sldId id="262" r:id="rId7"/>
    <p:sldId id="285" r:id="rId8"/>
    <p:sldId id="264" r:id="rId9"/>
    <p:sldId id="294" r:id="rId10"/>
    <p:sldId id="266" r:id="rId11"/>
    <p:sldId id="286" r:id="rId12"/>
    <p:sldId id="282" r:id="rId13"/>
    <p:sldId id="281" r:id="rId14"/>
    <p:sldId id="287" r:id="rId15"/>
    <p:sldId id="284" r:id="rId16"/>
    <p:sldId id="259" r:id="rId17"/>
    <p:sldId id="260" r:id="rId18"/>
    <p:sldId id="288" r:id="rId19"/>
    <p:sldId id="289" r:id="rId20"/>
    <p:sldId id="272" r:id="rId21"/>
    <p:sldId id="290" r:id="rId22"/>
    <p:sldId id="273" r:id="rId23"/>
    <p:sldId id="274" r:id="rId24"/>
    <p:sldId id="275" r:id="rId25"/>
    <p:sldId id="293" r:id="rId26"/>
    <p:sldId id="279" r:id="rId27"/>
    <p:sldId id="292" r:id="rId28"/>
    <p:sldId id="291" r:id="rId29"/>
    <p:sldId id="300"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56"/>
    <p:restoredTop sz="94762"/>
  </p:normalViewPr>
  <p:slideViewPr>
    <p:cSldViewPr snapToObjects="1">
      <p:cViewPr varScale="1">
        <p:scale>
          <a:sx n="121" d="100"/>
          <a:sy n="121" d="100"/>
        </p:scale>
        <p:origin x="174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E481D6-C560-A842-9792-455EE993D690}" type="datetimeFigureOut">
              <a:rPr lang="en-US" smtClean="0"/>
              <a:pPr/>
              <a:t>4/26/21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F26D75-BFAA-BB41-8947-1273AC66833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7D06BE4-B558-6642-AB46-5D85202399D1}" type="slidenum">
              <a:rPr lang="en-US"/>
              <a:pPr/>
              <a:t>16</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a:latin typeface="Times New Roman" pitchFamily="-111" charset="0"/>
              </a:rPr>
              <a:t>Go over the simple Ohm’s Law math and provide a few examples of how to solve problems.  Give some homework problems that are the same as test questions (without telling them that they are test questions).  Have the students solve these problems so they are confident that they can do the math.</a:t>
            </a:r>
          </a:p>
          <a:p>
            <a:pPr eaLnBrk="1" hangingPunct="1"/>
            <a:endParaRPr lang="en-US">
              <a:latin typeface="Times New Roman" pitchFamily="-111"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5AF35B0C-8707-B544-AE81-7D0955CF3810}" type="slidenum">
              <a:rPr lang="en-US"/>
              <a:pPr/>
              <a:t>17</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r>
              <a:rPr lang="en-US">
                <a:latin typeface="Times New Roman" pitchFamily="-111" charset="0"/>
              </a:rPr>
              <a:t>Go through some simple problems using the power formula.  Again use test question examples for homework.</a:t>
            </a:r>
          </a:p>
          <a:p>
            <a:pPr eaLnBrk="1" hangingPunct="1"/>
            <a:endParaRPr lang="en-US">
              <a:latin typeface="Times New Roman" pitchFamily="-111"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F26D75-BFAA-BB41-8947-1273AC668334}"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69948" y="609600"/>
            <a:ext cx="5404104" cy="3282696"/>
          </a:xfrm>
          <a:prstGeom prst="roundRect">
            <a:avLst>
              <a:gd name="adj" fmla="val 10522"/>
            </a:avLst>
          </a:prstGeom>
          <a:ln w="57150">
            <a:solidFill>
              <a:schemeClr val="bg1"/>
            </a:solidFill>
          </a:ln>
        </p:spPr>
        <p:style>
          <a:lnRef idx="1">
            <a:schemeClr val="accent4"/>
          </a:lnRef>
          <a:fillRef idx="3">
            <a:schemeClr val="accent4"/>
          </a:fillRef>
          <a:effectRef idx="2">
            <a:schemeClr val="accent4"/>
          </a:effectRef>
          <a:fontRef idx="none"/>
        </p:style>
        <p:txBody>
          <a:bodyPr vert="horz" lIns="91440" tIns="182880" rIns="91440" bIns="182880" rtlCol="0">
            <a:normAutofit/>
            <a:scene3d>
              <a:camera prst="orthographicFront"/>
              <a:lightRig rig="chilly" dir="t"/>
            </a:scene3d>
            <a:sp3d extrusionH="6350">
              <a:extrusionClr>
                <a:schemeClr val="bg1"/>
              </a:extrusionClr>
            </a:sp3d>
          </a:bodyPr>
          <a:lstStyle>
            <a:lvl1pPr marL="342900" indent="-342900" algn="ctr" defTabSz="914400" rtl="0" eaLnBrk="1" latinLnBrk="0" hangingPunct="1">
              <a:lnSpc>
                <a:spcPts val="5200"/>
              </a:lnSpc>
              <a:spcBef>
                <a:spcPts val="2000"/>
              </a:spcBef>
              <a:buSzPct val="80000"/>
              <a:buFont typeface="Wingdings" pitchFamily="2" charset="2"/>
              <a:buNone/>
              <a:defRPr sz="5400" b="1" kern="1200" baseline="0">
                <a:gradFill>
                  <a:gsLst>
                    <a:gs pos="50000">
                      <a:schemeClr val="bg1">
                        <a:lumMod val="85000"/>
                      </a:schemeClr>
                    </a:gs>
                    <a:gs pos="100000">
                      <a:schemeClr val="bg1">
                        <a:lumMod val="65000"/>
                      </a:schemeClr>
                    </a:gs>
                  </a:gsLst>
                  <a:lin ang="5400000" scaled="0"/>
                </a:gradFill>
                <a:effectLst/>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2057400" y="4191000"/>
            <a:ext cx="5029200" cy="1447800"/>
          </a:xfrm>
          <a:effectLst/>
        </p:spPr>
        <p:txBody>
          <a:bodyPr vert="horz" lIns="91440" tIns="45720" rIns="91440" bIns="45720" rtlCol="0">
            <a:normAutofit/>
            <a:scene3d>
              <a:camera prst="orthographicFront"/>
              <a:lightRig rig="chilly" dir="t"/>
            </a:scene3d>
            <a:sp3d extrusionH="6350">
              <a:extrusionClr>
                <a:schemeClr val="bg1"/>
              </a:extrusionClr>
            </a:sp3d>
          </a:bodyPr>
          <a:lstStyle>
            <a:lvl1pPr marL="0" indent="0" algn="ctr" defTabSz="914400" rtl="0" eaLnBrk="1" latinLnBrk="0" hangingPunct="1">
              <a:spcBef>
                <a:spcPts val="0"/>
              </a:spcBef>
              <a:buSzPct val="80000"/>
              <a:buFont typeface="Wingdings" pitchFamily="2" charset="2"/>
              <a:buNone/>
              <a:defRPr sz="2000" b="1"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8AC6B92E-E4DC-8B40-BC5E-0D972C37E3D7}" type="datetimeFigureOut">
              <a:rPr lang="en-US" smtClean="0"/>
              <a:pPr/>
              <a:t>4/26/21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DAEE6-B602-654D-8ED5-63F05A699D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AC6B92E-E4DC-8B40-BC5E-0D972C37E3D7}" type="datetimeFigureOut">
              <a:rPr lang="en-US" smtClean="0"/>
              <a:pPr/>
              <a:t>4/26/21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DAEE6-B602-654D-8ED5-63F05A699DCA}" type="slidenum">
              <a:rPr lang="en-US" smtClean="0"/>
              <a:pPr/>
              <a:t>‹#›</a:t>
            </a:fld>
            <a:endParaRPr lang="en-US"/>
          </a:p>
        </p:txBody>
      </p:sp>
      <p:sp>
        <p:nvSpPr>
          <p:cNvPr id="8" name="Title 1"/>
          <p:cNvSpPr>
            <a:spLocks noGrp="1"/>
          </p:cNvSpPr>
          <p:nvPr>
            <p:ph type="title"/>
          </p:nvPr>
        </p:nvSpPr>
        <p:spPr>
          <a:xfrm>
            <a:off x="591670" y="793376"/>
            <a:ext cx="3807293" cy="968189"/>
          </a:xfrm>
          <a:scene3d>
            <a:camera prst="orthographicFront"/>
            <a:lightRig rig="chilly" dir="t"/>
          </a:scene3d>
          <a:sp3d extrusionH="12700">
            <a:extrusionClr>
              <a:schemeClr val="bg1"/>
            </a:extrusionClr>
          </a:sp3d>
        </p:spPr>
        <p:txBody>
          <a:bodyPr vert="horz" lIns="91440" tIns="45720" rIns="91440" bIns="45720" rtlCol="0" anchor="b">
            <a:noAutofit/>
            <a:sp3d extrusionH="12700">
              <a:extrusionClr>
                <a:schemeClr val="bg1"/>
              </a:extrusionClr>
            </a:sp3d>
          </a:bodyPr>
          <a:lstStyle>
            <a:lvl1pPr algn="l" defTabSz="914400" rtl="0" eaLnBrk="1" latinLnBrk="0" hangingPunct="1">
              <a:lnSpc>
                <a:spcPts val="4000"/>
              </a:lnSpc>
              <a:spcBef>
                <a:spcPct val="0"/>
              </a:spcBef>
              <a:buNone/>
              <a:defRPr sz="3600" b="1" kern="1200" baseline="0">
                <a:gradFill>
                  <a:gsLst>
                    <a:gs pos="50000">
                      <a:schemeClr val="tx1">
                        <a:lumMod val="65000"/>
                        <a:lumOff val="35000"/>
                      </a:schemeClr>
                    </a:gs>
                    <a:gs pos="100000">
                      <a:schemeClr val="tx1">
                        <a:lumMod val="85000"/>
                        <a:lumOff val="15000"/>
                      </a:schemeClr>
                    </a:gs>
                  </a:gsLst>
                  <a:lin ang="5400000" scaled="0"/>
                </a:gradFill>
                <a:effectLst/>
                <a:latin typeface="+mj-lt"/>
                <a:ea typeface="+mj-ea"/>
                <a:cs typeface="+mj-cs"/>
              </a:defRPr>
            </a:lvl1pPr>
          </a:lstStyle>
          <a:p>
            <a:r>
              <a:rPr lang="en-US"/>
              <a:t>Click to edit Master title style</a:t>
            </a:r>
            <a:endParaRPr/>
          </a:p>
        </p:txBody>
      </p:sp>
      <p:sp>
        <p:nvSpPr>
          <p:cNvPr id="9" name="Text Placeholder 3"/>
          <p:cNvSpPr>
            <a:spLocks noGrp="1"/>
          </p:cNvSpPr>
          <p:nvPr>
            <p:ph type="body" sz="half" idx="2"/>
          </p:nvPr>
        </p:nvSpPr>
        <p:spPr>
          <a:xfrm>
            <a:off x="591670" y="1748118"/>
            <a:ext cx="3807293" cy="3585882"/>
          </a:xfrm>
          <a:effectLst/>
        </p:spPr>
        <p:txBody>
          <a:bodyPr vert="horz" lIns="91440" tIns="45720" rIns="91440" bIns="45720" rtlCol="0">
            <a:normAutofit/>
            <a:scene3d>
              <a:camera prst="orthographicFront"/>
              <a:lightRig rig="chilly" dir="t"/>
            </a:scene3d>
            <a:sp3d extrusionH="6350">
              <a:extrusionClr>
                <a:schemeClr val="bg1"/>
              </a:extrusionClr>
            </a:sp3d>
          </a:bodyPr>
          <a:lstStyle>
            <a:lvl1pPr marL="0" indent="0">
              <a:lnSpc>
                <a:spcPct val="110000"/>
              </a:lnSpc>
              <a:buNone/>
              <a:defRPr sz="20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SzPct val="80000"/>
              <a:buFont typeface="Wingdings" pitchFamily="2" charset="2"/>
              <a:buNone/>
            </a:pPr>
            <a:r>
              <a:rPr lang="en-US"/>
              <a:t>Click to edit Master text styles</a:t>
            </a:r>
          </a:p>
        </p:txBody>
      </p:sp>
      <p:sp>
        <p:nvSpPr>
          <p:cNvPr id="11" name="Picture Placeholder 10"/>
          <p:cNvSpPr>
            <a:spLocks noGrp="1"/>
          </p:cNvSpPr>
          <p:nvPr>
            <p:ph type="pic" sz="quarter" idx="13"/>
          </p:nvPr>
        </p:nvSpPr>
        <p:spPr>
          <a:xfrm>
            <a:off x="4800600" y="671514"/>
            <a:ext cx="3810000" cy="4599734"/>
          </a:xfrm>
          <a:prstGeom prst="roundRect">
            <a:avLst>
              <a:gd name="adj" fmla="val 4391"/>
            </a:avLst>
          </a:prstGeom>
          <a:noFill/>
          <a:ln w="57150">
            <a:solidFill>
              <a:schemeClr val="bg1"/>
            </a:solidFill>
          </a:ln>
        </p:spPr>
        <p:style>
          <a:lnRef idx="1">
            <a:schemeClr val="accent1"/>
          </a:lnRef>
          <a:fillRef idx="3">
            <a:schemeClr val="accent1"/>
          </a:fillRef>
          <a:effectRef idx="2">
            <a:schemeClr val="accent1"/>
          </a:effectRef>
          <a:fontRef idx="none"/>
        </p:style>
        <p:txBody>
          <a:bodyPr vert="horz" lIns="91440" tIns="45720" rIns="91440" bIns="45720" rtlCol="0">
            <a:noAutofit/>
            <a:scene3d>
              <a:camera prst="orthographicFront"/>
              <a:lightRig rig="chilly" dir="t"/>
            </a:scene3d>
            <a:sp3d extrusionH="6350">
              <a:bevelT w="19050" h="12700" prst="softRound"/>
              <a:extrusionClr>
                <a:schemeClr val="bg1"/>
              </a:extrusionClr>
            </a:sp3d>
          </a:bodyPr>
          <a:lstStyle>
            <a:lvl1pPr marL="342900" indent="-342900" algn="l" defTabSz="914400" rtl="0" eaLnBrk="1" latinLnBrk="0" hangingPunct="1">
              <a:spcBef>
                <a:spcPts val="2000"/>
              </a:spcBef>
              <a:buSzPct val="80000"/>
              <a:buFont typeface="Wingdings" pitchFamily="2" charset="2"/>
              <a:buNone/>
              <a:defRPr sz="2400" kern="1200">
                <a:gradFill>
                  <a:gsLst>
                    <a:gs pos="50000">
                      <a:schemeClr val="tx1">
                        <a:lumMod val="65000"/>
                        <a:lumOff val="35000"/>
                      </a:schemeClr>
                    </a:gs>
                    <a:gs pos="100000">
                      <a:schemeClr val="tx1">
                        <a:lumMod val="85000"/>
                        <a:lumOff val="15000"/>
                      </a:schemeClr>
                    </a:gs>
                  </a:gsLst>
                  <a:lin ang="5400000" scaled="0"/>
                </a:gradFill>
                <a:effectLst>
                  <a:innerShdw blurRad="63500" dist="25400" dir="10800000">
                    <a:schemeClr val="bg1">
                      <a:alpha val="50000"/>
                    </a:schemeClr>
                  </a:innerShdw>
                </a:effectLst>
                <a:latin typeface="+mn-lt"/>
                <a:ea typeface="+mn-ea"/>
                <a:cs typeface="+mn-cs"/>
              </a:defRPr>
            </a:lvl1pPr>
          </a:lstStyle>
          <a:p>
            <a:r>
              <a:rPr lang="en-US"/>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828800" y="430306"/>
            <a:ext cx="5484813" cy="1143000"/>
          </a:xfrm>
        </p:spPr>
        <p:txBody>
          <a:bodyPr/>
          <a:lstStyle>
            <a:lvl1pPr>
              <a:defRPr>
                <a:effectLst/>
              </a:defRPr>
            </a:lvl1pPr>
          </a:lstStyle>
          <a:p>
            <a:r>
              <a:rPr lang="en-US"/>
              <a:t>Click to edit Master title style</a:t>
            </a:r>
            <a:endParaRPr/>
          </a:p>
        </p:txBody>
      </p:sp>
      <p:sp>
        <p:nvSpPr>
          <p:cNvPr id="3" name="Vertical Text Placeholder 2"/>
          <p:cNvSpPr>
            <a:spLocks noGrp="1"/>
          </p:cNvSpPr>
          <p:nvPr>
            <p:ph type="body" orient="vert" idx="1"/>
          </p:nvPr>
        </p:nvSpPr>
        <p:spPr>
          <a:xfrm>
            <a:off x="673100" y="1747839"/>
            <a:ext cx="7823200" cy="4316411"/>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effectLst/>
              </a:defRPr>
            </a:lvl1pPr>
            <a:lvl2pPr>
              <a:defRPr>
                <a:gradFill>
                  <a:gsLst>
                    <a:gs pos="50000">
                      <a:schemeClr val="tx1">
                        <a:lumMod val="65000"/>
                        <a:lumOff val="35000"/>
                      </a:schemeClr>
                    </a:gs>
                    <a:gs pos="100000">
                      <a:schemeClr val="tx1">
                        <a:lumMod val="85000"/>
                        <a:lumOff val="15000"/>
                      </a:schemeClr>
                    </a:gs>
                  </a:gsLst>
                  <a:lin ang="21594000" scaled="0"/>
                </a:gradFill>
                <a:effectLst/>
              </a:defRPr>
            </a:lvl2pPr>
            <a:lvl3pPr>
              <a:defRPr>
                <a:gradFill>
                  <a:gsLst>
                    <a:gs pos="50000">
                      <a:schemeClr val="tx1">
                        <a:lumMod val="65000"/>
                        <a:lumOff val="35000"/>
                      </a:schemeClr>
                    </a:gs>
                    <a:gs pos="100000">
                      <a:schemeClr val="tx1">
                        <a:lumMod val="85000"/>
                        <a:lumOff val="15000"/>
                      </a:schemeClr>
                    </a:gs>
                  </a:gsLst>
                  <a:lin ang="21594000" scaled="0"/>
                </a:gradFill>
                <a:effectLst/>
              </a:defRPr>
            </a:lvl3pPr>
            <a:lvl4pPr>
              <a:defRPr>
                <a:gradFill>
                  <a:gsLst>
                    <a:gs pos="50000">
                      <a:schemeClr val="tx1">
                        <a:lumMod val="65000"/>
                        <a:lumOff val="35000"/>
                      </a:schemeClr>
                    </a:gs>
                    <a:gs pos="100000">
                      <a:schemeClr val="tx1">
                        <a:lumMod val="85000"/>
                        <a:lumOff val="15000"/>
                      </a:schemeClr>
                    </a:gs>
                  </a:gsLst>
                  <a:lin ang="21594000" scaled="0"/>
                </a:gradFill>
                <a:effectLst/>
              </a:defRPr>
            </a:lvl4pPr>
            <a:lvl5pPr>
              <a:defRPr>
                <a:gradFill>
                  <a:gsLst>
                    <a:gs pos="50000">
                      <a:schemeClr val="tx1">
                        <a:lumMod val="65000"/>
                        <a:lumOff val="35000"/>
                      </a:schemeClr>
                    </a:gs>
                    <a:gs pos="100000">
                      <a:schemeClr val="tx1">
                        <a:lumMod val="85000"/>
                        <a:lumOff val="15000"/>
                      </a:schemeClr>
                    </a:gs>
                  </a:gsLst>
                  <a:lin ang="21594000" scaled="0"/>
                </a:gradFill>
                <a:effect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AC6B92E-E4DC-8B40-BC5E-0D972C37E3D7}" type="datetimeFigureOut">
              <a:rPr lang="en-US" smtClean="0"/>
              <a:pPr/>
              <a:t>4/26/21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DAEE6-B602-654D-8ED5-63F05A699DC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72082" y="389966"/>
            <a:ext cx="1524000" cy="5736198"/>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defRPr>
            </a:lvl1pPr>
          </a:lstStyle>
          <a:p>
            <a:r>
              <a:rPr lang="en-US"/>
              <a:t>Click to edit Master title style</a:t>
            </a:r>
            <a:endParaRPr/>
          </a:p>
        </p:txBody>
      </p:sp>
      <p:sp>
        <p:nvSpPr>
          <p:cNvPr id="3" name="Vertical Text Placeholder 2"/>
          <p:cNvSpPr>
            <a:spLocks noGrp="1"/>
          </p:cNvSpPr>
          <p:nvPr>
            <p:ph type="body" orient="vert" idx="1"/>
          </p:nvPr>
        </p:nvSpPr>
        <p:spPr>
          <a:xfrm>
            <a:off x="914399" y="644525"/>
            <a:ext cx="6399213" cy="5419726"/>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effectLst/>
              </a:defRPr>
            </a:lvl1pPr>
            <a:lvl2pPr>
              <a:defRPr>
                <a:gradFill>
                  <a:gsLst>
                    <a:gs pos="50000">
                      <a:schemeClr val="tx1">
                        <a:lumMod val="65000"/>
                        <a:lumOff val="35000"/>
                      </a:schemeClr>
                    </a:gs>
                    <a:gs pos="100000">
                      <a:schemeClr val="tx1">
                        <a:lumMod val="85000"/>
                        <a:lumOff val="15000"/>
                      </a:schemeClr>
                    </a:gs>
                  </a:gsLst>
                  <a:lin ang="21594000" scaled="0"/>
                </a:gradFill>
                <a:effectLst/>
              </a:defRPr>
            </a:lvl2pPr>
            <a:lvl3pPr>
              <a:defRPr>
                <a:gradFill>
                  <a:gsLst>
                    <a:gs pos="50000">
                      <a:schemeClr val="tx1">
                        <a:lumMod val="65000"/>
                        <a:lumOff val="35000"/>
                      </a:schemeClr>
                    </a:gs>
                    <a:gs pos="100000">
                      <a:schemeClr val="tx1">
                        <a:lumMod val="85000"/>
                        <a:lumOff val="15000"/>
                      </a:schemeClr>
                    </a:gs>
                  </a:gsLst>
                  <a:lin ang="21594000" scaled="0"/>
                </a:gradFill>
                <a:effectLst/>
              </a:defRPr>
            </a:lvl3pPr>
            <a:lvl4pPr>
              <a:defRPr>
                <a:gradFill>
                  <a:gsLst>
                    <a:gs pos="50000">
                      <a:schemeClr val="tx1">
                        <a:lumMod val="65000"/>
                        <a:lumOff val="35000"/>
                      </a:schemeClr>
                    </a:gs>
                    <a:gs pos="100000">
                      <a:schemeClr val="tx1">
                        <a:lumMod val="85000"/>
                        <a:lumOff val="15000"/>
                      </a:schemeClr>
                    </a:gs>
                  </a:gsLst>
                  <a:lin ang="21594000" scaled="0"/>
                </a:gradFill>
                <a:effectLst/>
              </a:defRPr>
            </a:lvl4pPr>
            <a:lvl5pPr>
              <a:defRPr>
                <a:gradFill>
                  <a:gsLst>
                    <a:gs pos="50000">
                      <a:schemeClr val="tx1">
                        <a:lumMod val="65000"/>
                        <a:lumOff val="35000"/>
                      </a:schemeClr>
                    </a:gs>
                    <a:gs pos="100000">
                      <a:schemeClr val="tx1">
                        <a:lumMod val="85000"/>
                        <a:lumOff val="15000"/>
                      </a:schemeClr>
                    </a:gs>
                  </a:gsLst>
                  <a:lin ang="21594000" scaled="0"/>
                </a:gradFill>
                <a:effect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AC6B92E-E4DC-8B40-BC5E-0D972C37E3D7}" type="datetimeFigureOut">
              <a:rPr lang="en-US" smtClean="0"/>
              <a:pPr/>
              <a:t>4/26/21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DAEE6-B602-654D-8ED5-63F05A699D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AC6B92E-E4DC-8B40-BC5E-0D972C37E3D7}" type="datetimeFigureOut">
              <a:rPr lang="en-US" smtClean="0"/>
              <a:pPr/>
              <a:t>4/26/21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DAEE6-B602-654D-8ED5-63F05A699D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1881187" y="631824"/>
            <a:ext cx="5407025" cy="3281363"/>
          </a:xfrm>
          <a:prstGeom prst="roundRect">
            <a:avLst>
              <a:gd name="adj" fmla="val 8881"/>
            </a:avLst>
          </a:prstGeom>
          <a:noFill/>
          <a:ln w="57150">
            <a:solidFill>
              <a:schemeClr val="bg1"/>
            </a:solidFill>
          </a:ln>
        </p:spPr>
        <p:style>
          <a:lnRef idx="1">
            <a:schemeClr val="accent1"/>
          </a:lnRef>
          <a:fillRef idx="3">
            <a:schemeClr val="accent1"/>
          </a:fillRef>
          <a:effectRef idx="2">
            <a:schemeClr val="accent1"/>
          </a:effectRef>
          <a:fontRef idx="none"/>
        </p:style>
        <p:txBody>
          <a:bodyPr/>
          <a:lstStyle>
            <a:lvl1pPr>
              <a:buNone/>
              <a:defRPr/>
            </a:lvl1pPr>
          </a:lstStyle>
          <a:p>
            <a:r>
              <a:rPr lang="en-US"/>
              <a:t>Click icon to add picture</a:t>
            </a:r>
            <a:endParaRPr/>
          </a:p>
        </p:txBody>
      </p:sp>
      <p:sp>
        <p:nvSpPr>
          <p:cNvPr id="2" name="Title 1"/>
          <p:cNvSpPr>
            <a:spLocks noGrp="1"/>
          </p:cNvSpPr>
          <p:nvPr>
            <p:ph type="ctrTitle"/>
          </p:nvPr>
        </p:nvSpPr>
        <p:spPr>
          <a:xfrm>
            <a:off x="658368" y="4495800"/>
            <a:ext cx="7827264" cy="1219200"/>
          </a:xfrm>
        </p:spPr>
        <p:txBody>
          <a:bodyPr anchor="b" anchorCtr="0">
            <a:noAutofit/>
          </a:bodyPr>
          <a:lstStyle>
            <a:lvl1pPr>
              <a:lnSpc>
                <a:spcPts val="5200"/>
              </a:lnSpc>
              <a:defRPr sz="4800" b="1">
                <a:gradFill>
                  <a:gsLst>
                    <a:gs pos="50000">
                      <a:schemeClr val="tx1">
                        <a:lumMod val="65000"/>
                        <a:lumOff val="35000"/>
                      </a:schemeClr>
                    </a:gs>
                    <a:gs pos="100000">
                      <a:schemeClr val="tx1">
                        <a:lumMod val="85000"/>
                        <a:lumOff val="15000"/>
                      </a:schemeClr>
                    </a:gs>
                  </a:gsLst>
                  <a:lin ang="5400000" scaled="0"/>
                </a:gradFill>
                <a:effectLst/>
              </a:defRPr>
            </a:lvl1pPr>
          </a:lstStyle>
          <a:p>
            <a:r>
              <a:rPr lang="en-US"/>
              <a:t>Click to edit Master title style</a:t>
            </a:r>
            <a:endParaRPr/>
          </a:p>
        </p:txBody>
      </p:sp>
      <p:sp>
        <p:nvSpPr>
          <p:cNvPr id="3" name="Subtitle 2"/>
          <p:cNvSpPr>
            <a:spLocks noGrp="1"/>
          </p:cNvSpPr>
          <p:nvPr>
            <p:ph type="subTitle" idx="1"/>
          </p:nvPr>
        </p:nvSpPr>
        <p:spPr>
          <a:xfrm>
            <a:off x="658368" y="5715000"/>
            <a:ext cx="7827264" cy="501000"/>
          </a:xfrm>
        </p:spPr>
        <p:txBody>
          <a:bodyPr>
            <a:normAutofit/>
          </a:bodyPr>
          <a:lstStyle>
            <a:lvl1pPr marL="0" indent="0" algn="ctr">
              <a:spcBef>
                <a:spcPts val="0"/>
              </a:spcBef>
              <a:buNone/>
              <a:defRPr sz="2000" b="1">
                <a:gradFill>
                  <a:gsLst>
                    <a:gs pos="50000">
                      <a:schemeClr val="tx1">
                        <a:lumMod val="65000"/>
                        <a:lumOff val="35000"/>
                      </a:schemeClr>
                    </a:gs>
                    <a:gs pos="100000">
                      <a:schemeClr val="tx1">
                        <a:lumMod val="85000"/>
                        <a:lumOff val="15000"/>
                      </a:schemeClr>
                    </a:gs>
                  </a:gsLst>
                  <a:lin ang="5400000" scaled="0"/>
                </a:gra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57200" y="6221132"/>
            <a:ext cx="2133600" cy="300318"/>
          </a:xfrm>
        </p:spPr>
        <p:txBody>
          <a:bodyPr/>
          <a:lstStyle>
            <a:lvl1pPr>
              <a:defRPr sz="1100" b="1">
                <a:solidFill>
                  <a:schemeClr val="tx1">
                    <a:lumMod val="50000"/>
                    <a:lumOff val="50000"/>
                  </a:schemeClr>
                </a:solidFill>
              </a:defRPr>
            </a:lvl1pPr>
          </a:lstStyle>
          <a:p>
            <a:fld id="{8AC6B92E-E4DC-8B40-BC5E-0D972C37E3D7}" type="datetimeFigureOut">
              <a:rPr lang="en-US" smtClean="0"/>
              <a:pPr/>
              <a:t>4/26/21</a:t>
            </a:fld>
            <a:endParaRPr lang="en-US"/>
          </a:p>
        </p:txBody>
      </p:sp>
      <p:sp>
        <p:nvSpPr>
          <p:cNvPr id="5" name="Footer Placeholder 4"/>
          <p:cNvSpPr>
            <a:spLocks noGrp="1"/>
          </p:cNvSpPr>
          <p:nvPr>
            <p:ph type="ftr" sz="quarter" idx="11"/>
          </p:nvPr>
        </p:nvSpPr>
        <p:spPr>
          <a:xfrm>
            <a:off x="3124200" y="6212541"/>
            <a:ext cx="2895600" cy="300318"/>
          </a:xfrm>
        </p:spPr>
        <p:txBody>
          <a:bodyPr/>
          <a:lstStyle>
            <a:lvl1pP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12"/>
          </p:nvPr>
        </p:nvSpPr>
        <p:spPr>
          <a:xfrm>
            <a:off x="6553200" y="6212541"/>
            <a:ext cx="2133600" cy="300318"/>
          </a:xfrm>
        </p:spPr>
        <p:txBody>
          <a:bodyPr/>
          <a:lstStyle>
            <a:lvl1pPr>
              <a:defRPr sz="1400" b="1">
                <a:solidFill>
                  <a:schemeClr val="tx1">
                    <a:lumMod val="50000"/>
                    <a:lumOff val="50000"/>
                  </a:schemeClr>
                </a:solidFill>
              </a:defRPr>
            </a:lvl1pPr>
          </a:lstStyle>
          <a:p>
            <a:fld id="{D81DAEE6-B602-654D-8ED5-63F05A699DC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3100" y="2424953"/>
            <a:ext cx="7823200" cy="1474788"/>
          </a:xfrm>
        </p:spPr>
        <p:txBody>
          <a:bodyPr anchor="b" anchorCtr="0"/>
          <a:lstStyle>
            <a:lvl1pPr algn="ctr">
              <a:defRPr sz="4800" b="1" cap="none" baseline="0">
                <a:effectLst/>
              </a:defRPr>
            </a:lvl1pPr>
          </a:lstStyle>
          <a:p>
            <a:r>
              <a:rPr lang="en-US"/>
              <a:t>Click to edit Master title style</a:t>
            </a:r>
            <a:endParaRPr/>
          </a:p>
        </p:txBody>
      </p:sp>
      <p:sp>
        <p:nvSpPr>
          <p:cNvPr id="3" name="Text Placeholder 2"/>
          <p:cNvSpPr>
            <a:spLocks noGrp="1"/>
          </p:cNvSpPr>
          <p:nvPr>
            <p:ph type="body" idx="1"/>
          </p:nvPr>
        </p:nvSpPr>
        <p:spPr>
          <a:xfrm>
            <a:off x="673100" y="3913188"/>
            <a:ext cx="7823200" cy="554694"/>
          </a:xfrm>
        </p:spPr>
        <p:txBody>
          <a:bodyPr vert="horz" lIns="91440" tIns="45720" rIns="91440" bIns="45720" rtlCol="0">
            <a:normAutofit/>
          </a:bodyPr>
          <a:lstStyle>
            <a:lvl1pPr marL="0" indent="0" algn="ctr" defTabSz="914400" rtl="0" eaLnBrk="1" latinLnBrk="0" hangingPunct="1">
              <a:spcBef>
                <a:spcPts val="0"/>
              </a:spcBef>
              <a:buSzPct val="80000"/>
              <a:buFont typeface="Wingdings" pitchFamily="2" charset="2"/>
              <a:buNone/>
              <a:defRPr sz="2000" b="1"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C6B92E-E4DC-8B40-BC5E-0D972C37E3D7}" type="datetimeFigureOut">
              <a:rPr lang="en-US" smtClean="0"/>
              <a:pPr/>
              <a:t>4/26/21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DAEE6-B602-654D-8ED5-63F05A699D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47838"/>
            <a:ext cx="3563470" cy="4316786"/>
          </a:xfrm>
        </p:spPr>
        <p:txBody>
          <a:bodyPr>
            <a:normAutofit/>
          </a:bodyPr>
          <a:lstStyle>
            <a:lvl1pPr>
              <a:spcBef>
                <a:spcPts val="1600"/>
              </a:spcBef>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48199" y="1747838"/>
            <a:ext cx="3565526" cy="4316786"/>
          </a:xfrm>
        </p:spPr>
        <p:txBody>
          <a:bodyPr>
            <a:normAutofit/>
          </a:bodyPr>
          <a:lstStyle>
            <a:lvl1pPr>
              <a:spcBef>
                <a:spcPts val="1600"/>
              </a:spcBef>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8AC6B92E-E4DC-8B40-BC5E-0D972C37E3D7}" type="datetimeFigureOut">
              <a:rPr lang="en-US" smtClean="0"/>
              <a:pPr/>
              <a:t>4/26/21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DAEE6-B602-654D-8ED5-63F05A699D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398" y="1515035"/>
            <a:ext cx="3566160" cy="639762"/>
          </a:xfrm>
        </p:spPr>
        <p:txBody>
          <a:bodyPr anchor="b"/>
          <a:lstStyle>
            <a:lvl1pPr marL="0" indent="0" algn="ctr">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4398" y="2271713"/>
            <a:ext cx="3566160" cy="3792911"/>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58471" y="1515035"/>
            <a:ext cx="3566160" cy="639762"/>
          </a:xfrm>
        </p:spPr>
        <p:txBody>
          <a:bodyPr anchor="b"/>
          <a:lstStyle>
            <a:lvl1pPr marL="0" indent="0" algn="ctr">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58471" y="2271713"/>
            <a:ext cx="3566160" cy="3792911"/>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8AC6B92E-E4DC-8B40-BC5E-0D972C37E3D7}" type="datetimeFigureOut">
              <a:rPr lang="en-US" smtClean="0"/>
              <a:pPr/>
              <a:t>4/26/21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1DAEE6-B602-654D-8ED5-63F05A699D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8AC6B92E-E4DC-8B40-BC5E-0D972C37E3D7}" type="datetimeFigureOut">
              <a:rPr lang="en-US" smtClean="0"/>
              <a:pPr/>
              <a:t>4/26/21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1DAEE6-B602-654D-8ED5-63F05A699D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C6B92E-E4DC-8B40-BC5E-0D972C37E3D7}" type="datetimeFigureOut">
              <a:rPr lang="en-US" smtClean="0"/>
              <a:pPr/>
              <a:t>4/26/21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1DAEE6-B602-654D-8ED5-63F05A699D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1670" y="793376"/>
            <a:ext cx="3794760" cy="968189"/>
          </a:xfrm>
        </p:spPr>
        <p:txBody>
          <a:bodyPr anchor="b"/>
          <a:lstStyle>
            <a:lvl1pPr algn="l">
              <a:lnSpc>
                <a:spcPts val="4000"/>
              </a:lnSpc>
              <a:defRPr sz="3600" b="1"/>
            </a:lvl1pPr>
          </a:lstStyle>
          <a:p>
            <a:r>
              <a:rPr lang="en-US"/>
              <a:t>Click to edit Master title style</a:t>
            </a:r>
            <a:endParaRPr/>
          </a:p>
        </p:txBody>
      </p:sp>
      <p:sp>
        <p:nvSpPr>
          <p:cNvPr id="3" name="Content Placeholder 2"/>
          <p:cNvSpPr>
            <a:spLocks noGrp="1"/>
          </p:cNvSpPr>
          <p:nvPr>
            <p:ph idx="1"/>
          </p:nvPr>
        </p:nvSpPr>
        <p:spPr>
          <a:xfrm>
            <a:off x="4800600" y="658906"/>
            <a:ext cx="3794760" cy="5405719"/>
          </a:xfrm>
        </p:spPr>
        <p:txBody>
          <a:bodyPr>
            <a:normAutofit/>
          </a:bodyPr>
          <a:lstStyle>
            <a:lvl1pPr>
              <a:spcBef>
                <a:spcPts val="2000"/>
              </a:spcBef>
              <a:defRPr sz="2200">
                <a:effectLst/>
              </a:defRPr>
            </a:lvl1pPr>
            <a:lvl2pPr>
              <a:spcBef>
                <a:spcPts val="2000"/>
              </a:spcBef>
              <a:defRPr sz="2000">
                <a:effectLst/>
              </a:defRPr>
            </a:lvl2pPr>
            <a:lvl3pPr>
              <a:spcBef>
                <a:spcPts val="2000"/>
              </a:spcBef>
              <a:defRPr sz="1800">
                <a:effectLst/>
              </a:defRPr>
            </a:lvl3pPr>
            <a:lvl4pPr>
              <a:spcBef>
                <a:spcPts val="2000"/>
              </a:spcBef>
              <a:defRPr sz="1800">
                <a:effectLst/>
              </a:defRPr>
            </a:lvl4pPr>
            <a:lvl5pPr>
              <a:spcBef>
                <a:spcPts val="2000"/>
              </a:spcBef>
              <a:defRPr sz="1800">
                <a:effectLst/>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91670" y="1748118"/>
            <a:ext cx="3794760" cy="3814482"/>
          </a:xfrm>
        </p:spPr>
        <p:txBody>
          <a:bodyPr>
            <a:normAutofit/>
          </a:bodyPr>
          <a:lstStyle>
            <a:lvl1pPr marL="0" indent="0">
              <a:lnSpc>
                <a:spcPct val="110000"/>
              </a:lnSpc>
              <a:buNone/>
              <a:defRPr sz="2000">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C6B92E-E4DC-8B40-BC5E-0D972C37E3D7}" type="datetimeFigureOut">
              <a:rPr lang="en-US" smtClean="0"/>
              <a:pPr/>
              <a:t>4/26/21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DAEE6-B602-654D-8ED5-63F05A699D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228601"/>
            <a:ext cx="7313613" cy="1264024"/>
          </a:xfrm>
          <a:prstGeom prst="rect">
            <a:avLst/>
          </a:prstGeom>
          <a:scene3d>
            <a:camera prst="orthographicFront"/>
            <a:lightRig rig="chilly" dir="t"/>
          </a:scene3d>
          <a:sp3d extrusionH="12700">
            <a:extrusionClr>
              <a:schemeClr val="bg1"/>
            </a:extrusionClr>
          </a:sp3d>
        </p:spPr>
        <p:txBody>
          <a:bodyPr vert="horz" lIns="91440" tIns="45720" rIns="91440" bIns="45720" rtlCol="0" anchor="ctr">
            <a:noAutofit/>
            <a:sp3d extrusionH="12700">
              <a:extrusionClr>
                <a:schemeClr val="bg1"/>
              </a:extrusionClr>
            </a:sp3d>
          </a:bodyPr>
          <a:lstStyle/>
          <a:p>
            <a:r>
              <a:rPr lang="en-US"/>
              <a:t>Click to edit Master title style</a:t>
            </a:r>
            <a:endParaRPr/>
          </a:p>
        </p:txBody>
      </p:sp>
      <p:sp>
        <p:nvSpPr>
          <p:cNvPr id="3" name="Text Placeholder 2"/>
          <p:cNvSpPr>
            <a:spLocks noGrp="1"/>
          </p:cNvSpPr>
          <p:nvPr>
            <p:ph type="body" idx="1"/>
          </p:nvPr>
        </p:nvSpPr>
        <p:spPr>
          <a:xfrm>
            <a:off x="914400" y="1747838"/>
            <a:ext cx="7313613" cy="4303338"/>
          </a:xfrm>
          <a:prstGeom prst="rect">
            <a:avLst/>
          </a:prstGeom>
          <a:effectLst/>
        </p:spPr>
        <p:txBody>
          <a:bodyPr vert="horz" lIns="91440" tIns="45720" rIns="91440" bIns="45720" rtlCol="0">
            <a:normAutofit/>
            <a:scene3d>
              <a:camera prst="orthographicFront"/>
              <a:lightRig rig="chilly" dir="t"/>
            </a:scene3d>
            <a:sp3d extrusionH="6350">
              <a:extrusionClr>
                <a:schemeClr val="bg1"/>
              </a:extrusionClr>
            </a:sp3d>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457200" y="6225988"/>
            <a:ext cx="2133600" cy="277906"/>
          </a:xfrm>
          <a:prstGeom prst="rect">
            <a:avLst/>
          </a:prstGeom>
        </p:spPr>
        <p:txBody>
          <a:bodyPr vert="horz" lIns="91440" tIns="45720" rIns="91440" bIns="45720" rtlCol="0" anchor="ctr"/>
          <a:lstStyle>
            <a:lvl1pPr marL="0" algn="l" defTabSz="914400" rtl="0" eaLnBrk="1" latinLnBrk="0" hangingPunct="1">
              <a:defRPr sz="1100" b="1" kern="1200">
                <a:solidFill>
                  <a:schemeClr val="tx1">
                    <a:lumMod val="50000"/>
                    <a:lumOff val="50000"/>
                  </a:schemeClr>
                </a:solidFill>
                <a:latin typeface="+mn-lt"/>
                <a:ea typeface="+mn-ea"/>
                <a:cs typeface="+mn-cs"/>
              </a:defRPr>
            </a:lvl1pPr>
          </a:lstStyle>
          <a:p>
            <a:fld id="{8AC6B92E-E4DC-8B40-BC5E-0D972C37E3D7}" type="datetimeFigureOut">
              <a:rPr lang="en-US" smtClean="0"/>
              <a:pPr/>
              <a:t>4/26/21</a:t>
            </a:fld>
            <a:endParaRPr lang="en-US"/>
          </a:p>
        </p:txBody>
      </p:sp>
      <p:sp>
        <p:nvSpPr>
          <p:cNvPr id="5" name="Footer Placeholder 4"/>
          <p:cNvSpPr>
            <a:spLocks noGrp="1"/>
          </p:cNvSpPr>
          <p:nvPr>
            <p:ph type="ftr" sz="quarter" idx="3"/>
          </p:nvPr>
        </p:nvSpPr>
        <p:spPr>
          <a:xfrm>
            <a:off x="3124200" y="6225988"/>
            <a:ext cx="2895600" cy="277906"/>
          </a:xfrm>
          <a:prstGeom prst="rect">
            <a:avLst/>
          </a:prstGeom>
        </p:spPr>
        <p:txBody>
          <a:bodyPr vert="horz" lIns="91440" tIns="45720" rIns="91440" bIns="45720" rtlCol="0" anchor="ctr"/>
          <a:lstStyle>
            <a:lvl1pPr marL="0" algn="ctr" defTabSz="914400" rtl="0" eaLnBrk="1" latinLnBrk="0" hangingPunct="1">
              <a:defRPr sz="1100" b="1" kern="1200">
                <a:solidFill>
                  <a:schemeClr val="tx1">
                    <a:lumMod val="50000"/>
                    <a:lumOff val="50000"/>
                  </a:schemeClr>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6553200" y="6225988"/>
            <a:ext cx="2133600" cy="277906"/>
          </a:xfrm>
          <a:prstGeom prst="rect">
            <a:avLst/>
          </a:prstGeom>
        </p:spPr>
        <p:txBody>
          <a:bodyPr vert="horz" lIns="91440" tIns="45720" rIns="91440" bIns="45720" rtlCol="0" anchor="ctr"/>
          <a:lstStyle>
            <a:lvl1pPr marL="0" algn="r" defTabSz="914400" rtl="0" eaLnBrk="1" latinLnBrk="0" hangingPunct="1">
              <a:defRPr sz="1400" b="1" kern="1200">
                <a:solidFill>
                  <a:schemeClr val="tx1">
                    <a:lumMod val="50000"/>
                    <a:lumOff val="50000"/>
                  </a:schemeClr>
                </a:solidFill>
                <a:latin typeface="+mn-lt"/>
                <a:ea typeface="+mn-ea"/>
                <a:cs typeface="+mn-cs"/>
              </a:defRPr>
            </a:lvl1pPr>
          </a:lstStyle>
          <a:p>
            <a:fld id="{D81DAEE6-B602-654D-8ED5-63F05A699D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Lst>
  <p:txStyles>
    <p:titleStyle>
      <a:lvl1pPr algn="ctr" defTabSz="914400" rtl="0" eaLnBrk="1" latinLnBrk="0" hangingPunct="1">
        <a:lnSpc>
          <a:spcPts val="5600"/>
        </a:lnSpc>
        <a:spcBef>
          <a:spcPct val="0"/>
        </a:spcBef>
        <a:buNone/>
        <a:defRPr sz="5400" b="1" kern="1200" baseline="0">
          <a:gradFill>
            <a:gsLst>
              <a:gs pos="50000">
                <a:schemeClr val="tx1">
                  <a:lumMod val="65000"/>
                  <a:lumOff val="35000"/>
                </a:schemeClr>
              </a:gs>
              <a:gs pos="100000">
                <a:schemeClr val="tx1">
                  <a:lumMod val="85000"/>
                  <a:lumOff val="15000"/>
                </a:schemeClr>
              </a:gs>
            </a:gsLst>
            <a:lin ang="5400000" scaled="0"/>
          </a:gradFill>
          <a:effectLst/>
          <a:latin typeface="+mj-lt"/>
          <a:ea typeface="+mj-ea"/>
          <a:cs typeface="+mj-cs"/>
        </a:defRPr>
      </a:lvl1pPr>
    </p:titleStyle>
    <p:bodyStyle>
      <a:lvl1pPr marL="342900" indent="-342900" algn="l" defTabSz="914400" rtl="0" eaLnBrk="1" latinLnBrk="0" hangingPunct="1">
        <a:spcBef>
          <a:spcPts val="2000"/>
        </a:spcBef>
        <a:buSzPct val="80000"/>
        <a:buFont typeface="Wingdings" pitchFamily="2" charset="2"/>
        <a:buChar char="l"/>
        <a:defRPr sz="24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685800" indent="-336550" algn="l" defTabSz="914400" rtl="0" eaLnBrk="1" latinLnBrk="0" hangingPunct="1">
        <a:spcBef>
          <a:spcPct val="20000"/>
        </a:spcBef>
        <a:buSzPct val="80000"/>
        <a:buFont typeface="Wingdings" pitchFamily="2" charset="2"/>
        <a:buChar char="l"/>
        <a:defRPr sz="22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2pPr>
      <a:lvl3pPr marL="1035050" indent="-349250" algn="l" defTabSz="914400" rtl="0" eaLnBrk="1" latinLnBrk="0" hangingPunct="1">
        <a:spcBef>
          <a:spcPct val="20000"/>
        </a:spcBef>
        <a:buSzPct val="80000"/>
        <a:buFont typeface="Wingdings" pitchFamily="2" charset="2"/>
        <a:buChar char="l"/>
        <a:defRPr sz="20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3pPr>
      <a:lvl4pPr marL="1371600" indent="-336550" algn="l" defTabSz="914400" rtl="0" eaLnBrk="1" latinLnBrk="0" hangingPunct="1">
        <a:spcBef>
          <a:spcPct val="20000"/>
        </a:spcBef>
        <a:buSzPct val="80000"/>
        <a:buFont typeface="Wingdings" pitchFamily="2" charset="2"/>
        <a:buChar char="l"/>
        <a:defRPr sz="18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4pPr>
      <a:lvl5pPr marL="1720850" indent="-349250" algn="l" defTabSz="914400" rtl="0" eaLnBrk="1" latinLnBrk="0" hangingPunct="1">
        <a:spcBef>
          <a:spcPct val="20000"/>
        </a:spcBef>
        <a:buSzPct val="80000"/>
        <a:buFont typeface="Wingdings" pitchFamily="2" charset="2"/>
        <a:buChar char="l"/>
        <a:defRPr sz="18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69948" y="152400"/>
            <a:ext cx="5404104" cy="3282696"/>
          </a:xfrm>
        </p:spPr>
        <p:txBody>
          <a:bodyPr/>
          <a:lstStyle/>
          <a:p>
            <a:r>
              <a:rPr lang="en-US" dirty="0"/>
              <a:t>Electronic Components</a:t>
            </a:r>
          </a:p>
        </p:txBody>
      </p:sp>
      <p:sp>
        <p:nvSpPr>
          <p:cNvPr id="3" name="Subtitle 2"/>
          <p:cNvSpPr>
            <a:spLocks noGrp="1"/>
          </p:cNvSpPr>
          <p:nvPr>
            <p:ph type="subTitle" idx="1"/>
          </p:nvPr>
        </p:nvSpPr>
        <p:spPr>
          <a:xfrm>
            <a:off x="2057400" y="3581400"/>
            <a:ext cx="5029200" cy="1447800"/>
          </a:xfrm>
        </p:spPr>
        <p:txBody>
          <a:bodyPr/>
          <a:lstStyle/>
          <a:p>
            <a:r>
              <a:rPr lang="en-US"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parts that make the things work</a:t>
            </a:r>
          </a:p>
        </p:txBody>
      </p:sp>
      <p:pic>
        <p:nvPicPr>
          <p:cNvPr id="4" name="Picture 3"/>
          <p:cNvPicPr>
            <a:picLocks noChangeAspect="1"/>
          </p:cNvPicPr>
          <p:nvPr/>
        </p:nvPicPr>
        <p:blipFill>
          <a:blip r:embed="rId2"/>
          <a:stretch>
            <a:fillRect/>
          </a:stretch>
        </p:blipFill>
        <p:spPr>
          <a:xfrm>
            <a:off x="2743200" y="4267200"/>
            <a:ext cx="3416300" cy="2374900"/>
          </a:xfrm>
          <a:prstGeom prst="rect">
            <a:avLst/>
          </a:prstGeom>
        </p:spPr>
      </p:pic>
      <p:sp>
        <p:nvSpPr>
          <p:cNvPr id="5" name="TextBox 4"/>
          <p:cNvSpPr txBox="1"/>
          <p:nvPr/>
        </p:nvSpPr>
        <p:spPr>
          <a:xfrm>
            <a:off x="276463" y="4404640"/>
            <a:ext cx="2390537" cy="923330"/>
          </a:xfrm>
          <a:prstGeom prst="rect">
            <a:avLst/>
          </a:prstGeom>
          <a:noFill/>
        </p:spPr>
        <p:txBody>
          <a:bodyPr wrap="square" rtlCol="0">
            <a:spAutoFit/>
          </a:bodyPr>
          <a:lstStyle/>
          <a:p>
            <a:r>
              <a:rPr lang="en-US" dirty="0"/>
              <a:t>Chapter 4.1</a:t>
            </a:r>
          </a:p>
          <a:p>
            <a:r>
              <a:rPr lang="en-US" dirty="0"/>
              <a:t>ARRL General Class License Manual</a:t>
            </a:r>
          </a:p>
        </p:txBody>
      </p:sp>
      <p:sp>
        <p:nvSpPr>
          <p:cNvPr id="6" name="TextBox 5"/>
          <p:cNvSpPr txBox="1"/>
          <p:nvPr/>
        </p:nvSpPr>
        <p:spPr>
          <a:xfrm>
            <a:off x="6797799" y="4404640"/>
            <a:ext cx="952505" cy="1200329"/>
          </a:xfrm>
          <a:prstGeom prst="rect">
            <a:avLst/>
          </a:prstGeom>
          <a:noFill/>
        </p:spPr>
        <p:txBody>
          <a:bodyPr wrap="none" rtlCol="0">
            <a:spAutoFit/>
          </a:bodyPr>
          <a:lstStyle/>
          <a:p>
            <a:r>
              <a:rPr lang="en-US" dirty="0"/>
              <a:t>Section </a:t>
            </a:r>
          </a:p>
          <a:p>
            <a:endParaRPr lang="en-US" dirty="0"/>
          </a:p>
          <a:p>
            <a:r>
              <a:rPr lang="en-US" dirty="0"/>
              <a:t>G5B</a:t>
            </a:r>
          </a:p>
          <a:p>
            <a:r>
              <a:rPr lang="en-US" dirty="0"/>
              <a:t>G5C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charset="0"/>
                <a:ea typeface="Cambria" charset="0"/>
                <a:cs typeface="Cambria" charset="0"/>
              </a:rPr>
              <a:t>Example</a:t>
            </a:r>
          </a:p>
        </p:txBody>
      </p:sp>
      <p:pic>
        <p:nvPicPr>
          <p:cNvPr id="5" name="Picture 4"/>
          <p:cNvPicPr>
            <a:picLocks noChangeAspect="1"/>
          </p:cNvPicPr>
          <p:nvPr/>
        </p:nvPicPr>
        <p:blipFill>
          <a:blip r:embed="rId2"/>
          <a:stretch>
            <a:fillRect/>
          </a:stretch>
        </p:blipFill>
        <p:spPr>
          <a:xfrm rot="16200000">
            <a:off x="3657600" y="3289301"/>
            <a:ext cx="1270000" cy="279400"/>
          </a:xfrm>
          <a:prstGeom prst="rect">
            <a:avLst/>
          </a:prstGeom>
        </p:spPr>
      </p:pic>
      <p:pic>
        <p:nvPicPr>
          <p:cNvPr id="8" name="Picture 7"/>
          <p:cNvPicPr>
            <a:picLocks noChangeAspect="1"/>
          </p:cNvPicPr>
          <p:nvPr/>
        </p:nvPicPr>
        <p:blipFill>
          <a:blip r:embed="rId2"/>
          <a:stretch>
            <a:fillRect/>
          </a:stretch>
        </p:blipFill>
        <p:spPr>
          <a:xfrm rot="16200000">
            <a:off x="4610100" y="3289301"/>
            <a:ext cx="1270000" cy="279400"/>
          </a:xfrm>
          <a:prstGeom prst="rect">
            <a:avLst/>
          </a:prstGeom>
        </p:spPr>
      </p:pic>
      <p:pic>
        <p:nvPicPr>
          <p:cNvPr id="9" name="Picture 8"/>
          <p:cNvPicPr>
            <a:picLocks noChangeAspect="1"/>
          </p:cNvPicPr>
          <p:nvPr/>
        </p:nvPicPr>
        <p:blipFill>
          <a:blip r:embed="rId2"/>
          <a:stretch>
            <a:fillRect/>
          </a:stretch>
        </p:blipFill>
        <p:spPr>
          <a:xfrm rot="16200000">
            <a:off x="5600700" y="3289300"/>
            <a:ext cx="1270000" cy="279400"/>
          </a:xfrm>
          <a:prstGeom prst="rect">
            <a:avLst/>
          </a:prstGeom>
        </p:spPr>
      </p:pic>
      <p:cxnSp>
        <p:nvCxnSpPr>
          <p:cNvPr id="13" name="Straight Connector 12"/>
          <p:cNvCxnSpPr>
            <a:stCxn id="9" idx="1"/>
          </p:cNvCxnSpPr>
          <p:nvPr/>
        </p:nvCxnSpPr>
        <p:spPr>
          <a:xfrm rot="5400000">
            <a:off x="4146549" y="1974851"/>
            <a:ext cx="2" cy="4178300"/>
          </a:xfrm>
          <a:prstGeom prst="line">
            <a:avLst/>
          </a:prstGeom>
          <a:ln w="22225"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a:off x="4146549" y="704852"/>
            <a:ext cx="2" cy="4178300"/>
          </a:xfrm>
          <a:prstGeom prst="line">
            <a:avLst/>
          </a:prstGeom>
          <a:ln w="22225"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384800" y="3200400"/>
            <a:ext cx="493945" cy="369332"/>
          </a:xfrm>
          <a:prstGeom prst="rect">
            <a:avLst/>
          </a:prstGeom>
          <a:noFill/>
        </p:spPr>
        <p:txBody>
          <a:bodyPr wrap="none" rtlCol="0">
            <a:spAutoFit/>
          </a:bodyPr>
          <a:lstStyle/>
          <a:p>
            <a:r>
              <a:rPr lang="en-US" dirty="0">
                <a:latin typeface="Cambria" charset="0"/>
                <a:ea typeface="Cambria" charset="0"/>
                <a:cs typeface="Cambria" charset="0"/>
              </a:rPr>
              <a:t>? </a:t>
            </a:r>
            <a:r>
              <a:rPr lang="en-US" dirty="0" err="1">
                <a:latin typeface="Cambria" charset="0"/>
                <a:ea typeface="Cambria" charset="0"/>
                <a:cs typeface="Cambria" charset="0"/>
              </a:rPr>
              <a:t>Ω</a:t>
            </a:r>
            <a:endParaRPr lang="en-US" dirty="0">
              <a:latin typeface="Cambria" charset="0"/>
              <a:ea typeface="Cambria" charset="0"/>
              <a:cs typeface="Cambria" charset="0"/>
            </a:endParaRPr>
          </a:p>
        </p:txBody>
      </p:sp>
      <p:sp>
        <p:nvSpPr>
          <p:cNvPr id="16" name="TextBox 15"/>
          <p:cNvSpPr txBox="1"/>
          <p:nvPr/>
        </p:nvSpPr>
        <p:spPr>
          <a:xfrm>
            <a:off x="4432300" y="3569732"/>
            <a:ext cx="493945" cy="369332"/>
          </a:xfrm>
          <a:prstGeom prst="rect">
            <a:avLst/>
          </a:prstGeom>
          <a:noFill/>
        </p:spPr>
        <p:txBody>
          <a:bodyPr wrap="none" rtlCol="0">
            <a:spAutoFit/>
          </a:bodyPr>
          <a:lstStyle/>
          <a:p>
            <a:r>
              <a:rPr lang="en-US" dirty="0">
                <a:latin typeface="Cambria" charset="0"/>
                <a:ea typeface="Cambria" charset="0"/>
                <a:cs typeface="Cambria" charset="0"/>
              </a:rPr>
              <a:t>? </a:t>
            </a:r>
            <a:r>
              <a:rPr lang="en-US" dirty="0" err="1">
                <a:latin typeface="Cambria" charset="0"/>
                <a:ea typeface="Cambria" charset="0"/>
                <a:cs typeface="Cambria" charset="0"/>
              </a:rPr>
              <a:t>Ω</a:t>
            </a:r>
            <a:endParaRPr lang="en-US" dirty="0">
              <a:latin typeface="Cambria" charset="0"/>
              <a:ea typeface="Cambria" charset="0"/>
              <a:cs typeface="Cambria" charset="0"/>
            </a:endParaRPr>
          </a:p>
        </p:txBody>
      </p:sp>
      <p:sp>
        <p:nvSpPr>
          <p:cNvPr id="17" name="TextBox 16"/>
          <p:cNvSpPr txBox="1"/>
          <p:nvPr/>
        </p:nvSpPr>
        <p:spPr>
          <a:xfrm>
            <a:off x="3416738" y="3200400"/>
            <a:ext cx="493945" cy="369332"/>
          </a:xfrm>
          <a:prstGeom prst="rect">
            <a:avLst/>
          </a:prstGeom>
          <a:noFill/>
        </p:spPr>
        <p:txBody>
          <a:bodyPr wrap="none" rtlCol="0">
            <a:spAutoFit/>
          </a:bodyPr>
          <a:lstStyle/>
          <a:p>
            <a:r>
              <a:rPr lang="en-US" dirty="0">
                <a:latin typeface="Cambria" charset="0"/>
                <a:ea typeface="Cambria" charset="0"/>
                <a:cs typeface="Cambria" charset="0"/>
              </a:rPr>
              <a:t>? </a:t>
            </a:r>
            <a:r>
              <a:rPr lang="en-US" dirty="0" err="1">
                <a:latin typeface="Cambria" charset="0"/>
                <a:ea typeface="Cambria" charset="0"/>
                <a:cs typeface="Cambria" charset="0"/>
              </a:rPr>
              <a:t>Ω</a:t>
            </a:r>
            <a:endParaRPr lang="en-US" dirty="0">
              <a:latin typeface="Cambria" charset="0"/>
              <a:ea typeface="Cambria" charset="0"/>
              <a:cs typeface="Cambria" charset="0"/>
            </a:endParaRPr>
          </a:p>
        </p:txBody>
      </p:sp>
      <p:sp>
        <p:nvSpPr>
          <p:cNvPr id="20" name="TextBox 19"/>
          <p:cNvSpPr txBox="1"/>
          <p:nvPr/>
        </p:nvSpPr>
        <p:spPr>
          <a:xfrm>
            <a:off x="4712084" y="2798802"/>
            <a:ext cx="455574" cy="369332"/>
          </a:xfrm>
          <a:prstGeom prst="rect">
            <a:avLst/>
          </a:prstGeom>
          <a:noFill/>
        </p:spPr>
        <p:txBody>
          <a:bodyPr wrap="none" rtlCol="0">
            <a:spAutoFit/>
          </a:bodyPr>
          <a:lstStyle/>
          <a:p>
            <a:r>
              <a:rPr lang="en-US" dirty="0">
                <a:latin typeface="Cambria" charset="0"/>
                <a:ea typeface="Cambria" charset="0"/>
                <a:cs typeface="Cambria" charset="0"/>
              </a:rPr>
              <a:t>R2</a:t>
            </a:r>
          </a:p>
        </p:txBody>
      </p:sp>
      <p:sp>
        <p:nvSpPr>
          <p:cNvPr id="21" name="TextBox 20"/>
          <p:cNvSpPr txBox="1"/>
          <p:nvPr/>
        </p:nvSpPr>
        <p:spPr>
          <a:xfrm>
            <a:off x="3810000" y="2798802"/>
            <a:ext cx="455574" cy="369332"/>
          </a:xfrm>
          <a:prstGeom prst="rect">
            <a:avLst/>
          </a:prstGeom>
          <a:noFill/>
        </p:spPr>
        <p:txBody>
          <a:bodyPr wrap="none" rtlCol="0">
            <a:spAutoFit/>
          </a:bodyPr>
          <a:lstStyle/>
          <a:p>
            <a:r>
              <a:rPr lang="en-US" dirty="0">
                <a:latin typeface="Cambria" charset="0"/>
                <a:ea typeface="Cambria" charset="0"/>
                <a:cs typeface="Cambria" charset="0"/>
              </a:rPr>
              <a:t>R1</a:t>
            </a:r>
          </a:p>
        </p:txBody>
      </p:sp>
      <p:sp>
        <p:nvSpPr>
          <p:cNvPr id="22" name="TextBox 21"/>
          <p:cNvSpPr txBox="1"/>
          <p:nvPr/>
        </p:nvSpPr>
        <p:spPr>
          <a:xfrm>
            <a:off x="5807378" y="2798802"/>
            <a:ext cx="455574" cy="369332"/>
          </a:xfrm>
          <a:prstGeom prst="rect">
            <a:avLst/>
          </a:prstGeom>
          <a:noFill/>
        </p:spPr>
        <p:txBody>
          <a:bodyPr wrap="none" rtlCol="0">
            <a:spAutoFit/>
          </a:bodyPr>
          <a:lstStyle/>
          <a:p>
            <a:r>
              <a:rPr lang="en-US" dirty="0">
                <a:latin typeface="Cambria" charset="0"/>
                <a:ea typeface="Cambria" charset="0"/>
                <a:cs typeface="Cambria" charset="0"/>
              </a:rPr>
              <a:t>R3</a:t>
            </a:r>
          </a:p>
        </p:txBody>
      </p:sp>
      <p:sp>
        <p:nvSpPr>
          <p:cNvPr id="23" name="TextBox 22"/>
          <p:cNvSpPr txBox="1"/>
          <p:nvPr/>
        </p:nvSpPr>
        <p:spPr>
          <a:xfrm>
            <a:off x="4152900" y="4800600"/>
            <a:ext cx="2282997" cy="646331"/>
          </a:xfrm>
          <a:prstGeom prst="rect">
            <a:avLst/>
          </a:prstGeom>
          <a:noFill/>
        </p:spPr>
        <p:txBody>
          <a:bodyPr wrap="none" rtlCol="0">
            <a:spAutoFit/>
          </a:bodyPr>
          <a:lstStyle/>
          <a:p>
            <a:r>
              <a:rPr lang="en-US" dirty="0">
                <a:latin typeface="Cambria" charset="0"/>
                <a:ea typeface="Cambria" charset="0"/>
                <a:cs typeface="Cambria" charset="0"/>
              </a:rPr>
              <a:t>And</a:t>
            </a:r>
          </a:p>
          <a:p>
            <a:r>
              <a:rPr lang="en-US" dirty="0">
                <a:latin typeface="Cambria" charset="0"/>
                <a:ea typeface="Cambria" charset="0"/>
                <a:cs typeface="Cambria" charset="0"/>
              </a:rPr>
              <a:t>R1 + R2 + R3 = 450 </a:t>
            </a:r>
            <a:r>
              <a:rPr lang="en-US" dirty="0" err="1">
                <a:latin typeface="Cambria" charset="0"/>
                <a:ea typeface="Cambria" charset="0"/>
                <a:cs typeface="Cambria" charset="0"/>
              </a:rPr>
              <a:t>Ω</a:t>
            </a:r>
            <a:endParaRPr lang="en-US" dirty="0">
              <a:latin typeface="Cambria" charset="0"/>
              <a:ea typeface="Cambria" charset="0"/>
              <a:cs typeface="Cambria" charset="0"/>
            </a:endParaRPr>
          </a:p>
        </p:txBody>
      </p:sp>
      <p:sp>
        <p:nvSpPr>
          <p:cNvPr id="24" name="TextBox 23"/>
          <p:cNvSpPr txBox="1"/>
          <p:nvPr/>
        </p:nvSpPr>
        <p:spPr>
          <a:xfrm>
            <a:off x="1066800" y="2209800"/>
            <a:ext cx="1459054" cy="369332"/>
          </a:xfrm>
          <a:prstGeom prst="rect">
            <a:avLst/>
          </a:prstGeom>
          <a:noFill/>
        </p:spPr>
        <p:txBody>
          <a:bodyPr wrap="none" rtlCol="0">
            <a:spAutoFit/>
          </a:bodyPr>
          <a:lstStyle/>
          <a:p>
            <a:r>
              <a:rPr lang="en-US" dirty="0">
                <a:latin typeface="Cambria" charset="0"/>
                <a:ea typeface="Cambria" charset="0"/>
                <a:cs typeface="Cambria" charset="0"/>
              </a:rPr>
              <a:t>R1 = R2 = R3</a:t>
            </a:r>
          </a:p>
        </p:txBody>
      </p:sp>
      <p:sp>
        <p:nvSpPr>
          <p:cNvPr id="25" name="TextBox 24"/>
          <p:cNvSpPr txBox="1"/>
          <p:nvPr/>
        </p:nvSpPr>
        <p:spPr>
          <a:xfrm>
            <a:off x="1066800" y="5867400"/>
            <a:ext cx="3183820" cy="369332"/>
          </a:xfrm>
          <a:prstGeom prst="rect">
            <a:avLst/>
          </a:prstGeom>
          <a:noFill/>
        </p:spPr>
        <p:txBody>
          <a:bodyPr wrap="none" rtlCol="0">
            <a:spAutoFit/>
          </a:bodyPr>
          <a:lstStyle/>
          <a:p>
            <a:r>
              <a:rPr lang="en-US" dirty="0">
                <a:latin typeface="Cambria" charset="0"/>
                <a:ea typeface="Cambria" charset="0"/>
                <a:cs typeface="Cambria" charset="0"/>
              </a:rPr>
              <a:t>What is the value of R1, R2, R3</a:t>
            </a:r>
          </a:p>
        </p:txBody>
      </p:sp>
      <p:sp>
        <p:nvSpPr>
          <p:cNvPr id="26" name="TextBox 25"/>
          <p:cNvSpPr txBox="1"/>
          <p:nvPr/>
        </p:nvSpPr>
        <p:spPr>
          <a:xfrm>
            <a:off x="5536767" y="5867400"/>
            <a:ext cx="970137" cy="461665"/>
          </a:xfrm>
          <a:prstGeom prst="rect">
            <a:avLst/>
          </a:prstGeom>
          <a:noFill/>
        </p:spPr>
        <p:txBody>
          <a:bodyPr wrap="none" rtlCol="0">
            <a:spAutoFit/>
          </a:bodyPr>
          <a:lstStyle/>
          <a:p>
            <a:r>
              <a:rPr lang="en-US" sz="2400" dirty="0">
                <a:solidFill>
                  <a:srgbClr val="C96D07"/>
                </a:solidFill>
                <a:latin typeface="Cambria" charset="0"/>
                <a:ea typeface="Cambria" charset="0"/>
                <a:cs typeface="Cambria" charset="0"/>
              </a:rPr>
              <a:t>150 </a:t>
            </a:r>
            <a:r>
              <a:rPr lang="en-US" sz="2400" dirty="0" err="1">
                <a:solidFill>
                  <a:srgbClr val="C96D07"/>
                </a:solidFill>
                <a:latin typeface="Cambria" charset="0"/>
                <a:ea typeface="Cambria" charset="0"/>
                <a:cs typeface="Cambria" charset="0"/>
              </a:rPr>
              <a:t>Ω</a:t>
            </a:r>
            <a:endParaRPr lang="en-US" sz="2400" dirty="0">
              <a:solidFill>
                <a:srgbClr val="C96D07"/>
              </a:solidFill>
              <a:latin typeface="Cambria" charset="0"/>
              <a:ea typeface="Cambria" charset="0"/>
              <a:cs typeface="Cambria" charset="0"/>
            </a:endParaRPr>
          </a:p>
        </p:txBody>
      </p:sp>
      <p:sp>
        <p:nvSpPr>
          <p:cNvPr id="30" name="TextBox 29"/>
          <p:cNvSpPr txBox="1"/>
          <p:nvPr/>
        </p:nvSpPr>
        <p:spPr>
          <a:xfrm>
            <a:off x="494252" y="1321505"/>
            <a:ext cx="840295" cy="369332"/>
          </a:xfrm>
          <a:prstGeom prst="rect">
            <a:avLst/>
          </a:prstGeom>
          <a:noFill/>
        </p:spPr>
        <p:txBody>
          <a:bodyPr wrap="none" rtlCol="0">
            <a:spAutoFit/>
          </a:bodyPr>
          <a:lstStyle/>
          <a:p>
            <a:r>
              <a:rPr lang="en-US" dirty="0">
                <a:solidFill>
                  <a:srgbClr val="FF0000"/>
                </a:solidFill>
                <a:latin typeface="Cambria" charset="0"/>
                <a:ea typeface="Cambria" charset="0"/>
                <a:cs typeface="Cambria" charset="0"/>
              </a:rPr>
              <a:t>G5C05</a:t>
            </a:r>
          </a:p>
        </p:txBody>
      </p:sp>
      <p:sp>
        <p:nvSpPr>
          <p:cNvPr id="27" name="TextBox 26"/>
          <p:cNvSpPr txBox="1"/>
          <p:nvPr/>
        </p:nvSpPr>
        <p:spPr>
          <a:xfrm>
            <a:off x="4073236" y="1704109"/>
            <a:ext cx="914033" cy="369332"/>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a:latin typeface="Cambria" charset="0"/>
                <a:ea typeface="Cambria" charset="0"/>
                <a:cs typeface="Cambria" charset="0"/>
              </a:rPr>
              <a:t>450 /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p:cTn id="12" dur="1000" fill="hold"/>
                                        <p:tgtEl>
                                          <p:spTgt spid="27"/>
                                        </p:tgtEl>
                                        <p:attrNameLst>
                                          <p:attrName>ppt_w</p:attrName>
                                        </p:attrNameLst>
                                      </p:cBhvr>
                                      <p:tavLst>
                                        <p:tav tm="0">
                                          <p:val>
                                            <p:strVal val="#ppt_w*0.70"/>
                                          </p:val>
                                        </p:tav>
                                        <p:tav tm="100000">
                                          <p:val>
                                            <p:strVal val="#ppt_w"/>
                                          </p:val>
                                        </p:tav>
                                      </p:tavLst>
                                    </p:anim>
                                    <p:anim calcmode="lin" valueType="num">
                                      <p:cBhvr>
                                        <p:cTn id="13" dur="1000" fill="hold"/>
                                        <p:tgtEl>
                                          <p:spTgt spid="27"/>
                                        </p:tgtEl>
                                        <p:attrNameLst>
                                          <p:attrName>ppt_h</p:attrName>
                                        </p:attrNameLst>
                                      </p:cBhvr>
                                      <p:tavLst>
                                        <p:tav tm="0">
                                          <p:val>
                                            <p:strVal val="#ppt_h"/>
                                          </p:val>
                                        </p:tav>
                                        <p:tav tm="100000">
                                          <p:val>
                                            <p:strVal val="#ppt_h"/>
                                          </p:val>
                                        </p:tav>
                                      </p:tavLst>
                                    </p:anim>
                                    <p:animEffect transition="in" filter="fade">
                                      <p:cBhvr>
                                        <p:cTn id="14" dur="1000"/>
                                        <p:tgtEl>
                                          <p:spTgt spid="27"/>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26"/>
                                        </p:tgtEl>
                                        <p:attrNameLst>
                                          <p:attrName>style.visibility</p:attrName>
                                        </p:attrNameLst>
                                      </p:cBhvr>
                                      <p:to>
                                        <p:strVal val="visible"/>
                                      </p:to>
                                    </p:set>
                                    <p:anim calcmode="lin" valueType="num">
                                      <p:cBhvr>
                                        <p:cTn id="19"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26"/>
                                        </p:tgtEl>
                                        <p:attrNameLst>
                                          <p:attrName>ppt_y</p:attrName>
                                        </p:attrNameLst>
                                      </p:cBhvr>
                                      <p:tavLst>
                                        <p:tav tm="0">
                                          <p:val>
                                            <p:strVal val="#ppt_y"/>
                                          </p:val>
                                        </p:tav>
                                        <p:tav tm="100000">
                                          <p:val>
                                            <p:strVal val="#ppt_y"/>
                                          </p:val>
                                        </p:tav>
                                      </p:tavLst>
                                    </p:anim>
                                    <p:anim calcmode="lin" valueType="num">
                                      <p:cBhvr>
                                        <p:cTn id="21"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6" grpId="0"/>
      <p:bldP spid="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TextBox 2"/>
          <p:cNvSpPr txBox="1"/>
          <p:nvPr/>
        </p:nvSpPr>
        <p:spPr>
          <a:xfrm>
            <a:off x="2286000" y="3124200"/>
            <a:ext cx="5318320" cy="369332"/>
          </a:xfrm>
          <a:prstGeom prst="rect">
            <a:avLst/>
          </a:prstGeom>
          <a:noFill/>
        </p:spPr>
        <p:txBody>
          <a:bodyPr wrap="none" rtlCol="0">
            <a:spAutoFit/>
          </a:bodyPr>
          <a:lstStyle/>
          <a:p>
            <a:r>
              <a:rPr lang="en-US" dirty="0"/>
              <a:t>What would I add to the resistor to increase the value?</a:t>
            </a:r>
          </a:p>
        </p:txBody>
      </p:sp>
      <p:pic>
        <p:nvPicPr>
          <p:cNvPr id="4" name="Picture 3"/>
          <p:cNvPicPr>
            <a:picLocks noChangeAspect="1"/>
          </p:cNvPicPr>
          <p:nvPr/>
        </p:nvPicPr>
        <p:blipFill>
          <a:blip r:embed="rId2"/>
          <a:stretch>
            <a:fillRect/>
          </a:stretch>
        </p:blipFill>
        <p:spPr>
          <a:xfrm>
            <a:off x="3937000" y="4648200"/>
            <a:ext cx="1270000" cy="279400"/>
          </a:xfrm>
          <a:prstGeom prst="rect">
            <a:avLst/>
          </a:prstGeom>
        </p:spPr>
      </p:pic>
      <p:pic>
        <p:nvPicPr>
          <p:cNvPr id="5" name="Picture 4"/>
          <p:cNvPicPr>
            <a:picLocks noChangeAspect="1"/>
          </p:cNvPicPr>
          <p:nvPr/>
        </p:nvPicPr>
        <p:blipFill>
          <a:blip r:embed="rId2"/>
          <a:stretch>
            <a:fillRect/>
          </a:stretch>
        </p:blipFill>
        <p:spPr>
          <a:xfrm>
            <a:off x="5207000" y="4648200"/>
            <a:ext cx="1270000" cy="279400"/>
          </a:xfrm>
          <a:prstGeom prst="rect">
            <a:avLst/>
          </a:prstGeom>
        </p:spPr>
        <p:style>
          <a:lnRef idx="2">
            <a:schemeClr val="accent4"/>
          </a:lnRef>
          <a:fillRef idx="1">
            <a:schemeClr val="lt1"/>
          </a:fillRef>
          <a:effectRef idx="0">
            <a:schemeClr val="accent4"/>
          </a:effectRef>
          <a:fontRef idx="minor">
            <a:schemeClr val="dk1"/>
          </a:fontRef>
        </p:style>
      </p:pic>
      <p:sp>
        <p:nvSpPr>
          <p:cNvPr id="6" name="TextBox 5"/>
          <p:cNvSpPr txBox="1"/>
          <p:nvPr/>
        </p:nvSpPr>
        <p:spPr>
          <a:xfrm>
            <a:off x="6096000" y="1492625"/>
            <a:ext cx="911653" cy="400110"/>
          </a:xfrm>
          <a:prstGeom prst="rect">
            <a:avLst/>
          </a:prstGeom>
          <a:noFill/>
        </p:spPr>
        <p:txBody>
          <a:bodyPr wrap="none" rtlCol="0">
            <a:spAutoFit/>
          </a:bodyPr>
          <a:lstStyle/>
          <a:p>
            <a:r>
              <a:rPr lang="en-US" sz="2000" dirty="0">
                <a:solidFill>
                  <a:srgbClr val="FF0000"/>
                </a:solidFill>
                <a:latin typeface="Cambria"/>
                <a:cs typeface="Cambria"/>
              </a:rPr>
              <a:t>G5C03</a:t>
            </a:r>
          </a:p>
        </p:txBody>
      </p:sp>
    </p:spTree>
    <p:extLst>
      <p:ext uri="{BB962C8B-B14F-4D97-AF65-F5344CB8AC3E}">
        <p14:creationId xmlns:p14="http://schemas.microsoft.com/office/powerpoint/2010/main" val="114088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Picture This</a:t>
            </a:r>
          </a:p>
        </p:txBody>
      </p:sp>
      <p:sp>
        <p:nvSpPr>
          <p:cNvPr id="35" name="TextBox 34"/>
          <p:cNvSpPr txBox="1"/>
          <p:nvPr/>
        </p:nvSpPr>
        <p:spPr>
          <a:xfrm>
            <a:off x="457200" y="1492625"/>
            <a:ext cx="3706551" cy="646331"/>
          </a:xfrm>
          <a:prstGeom prst="rect">
            <a:avLst/>
          </a:prstGeom>
          <a:noFill/>
        </p:spPr>
        <p:txBody>
          <a:bodyPr wrap="none" rtlCol="0">
            <a:spAutoFit/>
          </a:bodyPr>
          <a:lstStyle/>
          <a:p>
            <a:r>
              <a:rPr lang="en-US" dirty="0"/>
              <a:t>Capacitors in </a:t>
            </a:r>
            <a:r>
              <a:rPr lang="en-US" u="sng" dirty="0">
                <a:solidFill>
                  <a:srgbClr val="C96D07"/>
                </a:solidFill>
              </a:rPr>
              <a:t>parallel</a:t>
            </a:r>
            <a:r>
              <a:rPr lang="en-US" dirty="0"/>
              <a:t>, add the values.</a:t>
            </a:r>
          </a:p>
          <a:p>
            <a:r>
              <a:rPr lang="en-US" dirty="0"/>
              <a:t>	the plate surface area get larger</a:t>
            </a:r>
          </a:p>
        </p:txBody>
      </p:sp>
      <p:sp>
        <p:nvSpPr>
          <p:cNvPr id="47" name="TextBox 46"/>
          <p:cNvSpPr txBox="1"/>
          <p:nvPr/>
        </p:nvSpPr>
        <p:spPr>
          <a:xfrm>
            <a:off x="2200763" y="3958634"/>
            <a:ext cx="4765798" cy="646331"/>
          </a:xfrm>
          <a:prstGeom prst="rect">
            <a:avLst/>
          </a:prstGeom>
          <a:noFill/>
        </p:spPr>
        <p:txBody>
          <a:bodyPr wrap="none" rtlCol="0">
            <a:spAutoFit/>
          </a:bodyPr>
          <a:lstStyle/>
          <a:p>
            <a:r>
              <a:rPr lang="en-US" dirty="0"/>
              <a:t>Capacitors in </a:t>
            </a:r>
            <a:r>
              <a:rPr lang="en-US" u="sng" dirty="0">
                <a:solidFill>
                  <a:srgbClr val="C96D07"/>
                </a:solidFill>
              </a:rPr>
              <a:t>series</a:t>
            </a:r>
            <a:r>
              <a:rPr lang="en-US" dirty="0"/>
              <a:t>, value decreases.</a:t>
            </a:r>
          </a:p>
          <a:p>
            <a:r>
              <a:rPr lang="en-US" dirty="0"/>
              <a:t>	The space between plates becomes greater</a:t>
            </a:r>
          </a:p>
        </p:txBody>
      </p:sp>
      <p:grpSp>
        <p:nvGrpSpPr>
          <p:cNvPr id="12" name="Group 55"/>
          <p:cNvGrpSpPr/>
          <p:nvPr/>
        </p:nvGrpSpPr>
        <p:grpSpPr>
          <a:xfrm>
            <a:off x="1447800" y="2828138"/>
            <a:ext cx="482600" cy="1143793"/>
            <a:chOff x="5257800" y="3657600"/>
            <a:chExt cx="482600" cy="1143793"/>
          </a:xfrm>
        </p:grpSpPr>
        <p:cxnSp>
          <p:nvCxnSpPr>
            <p:cNvPr id="49" name="Straight Connector 48"/>
            <p:cNvCxnSpPr/>
            <p:nvPr/>
          </p:nvCxnSpPr>
          <p:spPr>
            <a:xfrm>
              <a:off x="5257800" y="4129454"/>
              <a:ext cx="482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5257800" y="4308231"/>
              <a:ext cx="482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rot="5400000">
              <a:off x="5252061" y="3892733"/>
              <a:ext cx="471854"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rot="5400000">
              <a:off x="5243392" y="4555209"/>
              <a:ext cx="490781" cy="1588"/>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54" name="Group 53"/>
          <p:cNvGrpSpPr/>
          <p:nvPr/>
        </p:nvGrpSpPr>
        <p:grpSpPr>
          <a:xfrm>
            <a:off x="4531580" y="1676400"/>
            <a:ext cx="955614" cy="1146971"/>
            <a:chOff x="7272399" y="3757794"/>
            <a:chExt cx="955614" cy="1146971"/>
          </a:xfrm>
        </p:grpSpPr>
        <p:grpSp>
          <p:nvGrpSpPr>
            <p:cNvPr id="36" name="Group 55"/>
            <p:cNvGrpSpPr/>
            <p:nvPr/>
          </p:nvGrpSpPr>
          <p:grpSpPr>
            <a:xfrm>
              <a:off x="7543800" y="3759383"/>
              <a:ext cx="482600" cy="1143793"/>
              <a:chOff x="5257800" y="3657600"/>
              <a:chExt cx="482600" cy="1143793"/>
            </a:xfrm>
          </p:grpSpPr>
          <p:cxnSp>
            <p:nvCxnSpPr>
              <p:cNvPr id="37" name="Straight Connector 36"/>
              <p:cNvCxnSpPr/>
              <p:nvPr/>
            </p:nvCxnSpPr>
            <p:spPr>
              <a:xfrm>
                <a:off x="5257800" y="4129454"/>
                <a:ext cx="482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5257800" y="4308231"/>
                <a:ext cx="482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rot="5400000">
                <a:off x="5252061" y="3892733"/>
                <a:ext cx="471854"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rot="5400000">
                <a:off x="5243392" y="4555209"/>
                <a:ext cx="490781" cy="1588"/>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48" name="Straight Connector 47"/>
            <p:cNvCxnSpPr/>
            <p:nvPr/>
          </p:nvCxnSpPr>
          <p:spPr>
            <a:xfrm>
              <a:off x="7272399" y="4903176"/>
              <a:ext cx="955614" cy="1589"/>
            </a:xfrm>
            <a:prstGeom prst="line">
              <a:avLst/>
            </a:prstGeom>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7272399" y="3757794"/>
              <a:ext cx="955614" cy="1589"/>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56" name="Group 55"/>
          <p:cNvGrpSpPr/>
          <p:nvPr/>
        </p:nvGrpSpPr>
        <p:grpSpPr>
          <a:xfrm>
            <a:off x="5187158" y="1677989"/>
            <a:ext cx="955614" cy="1146971"/>
            <a:chOff x="7272399" y="3757794"/>
            <a:chExt cx="955614" cy="1146971"/>
          </a:xfrm>
        </p:grpSpPr>
        <p:grpSp>
          <p:nvGrpSpPr>
            <p:cNvPr id="57" name="Group 55"/>
            <p:cNvGrpSpPr/>
            <p:nvPr/>
          </p:nvGrpSpPr>
          <p:grpSpPr>
            <a:xfrm>
              <a:off x="7543800" y="3759383"/>
              <a:ext cx="482600" cy="1143793"/>
              <a:chOff x="5257800" y="3657600"/>
              <a:chExt cx="482600" cy="1143793"/>
            </a:xfrm>
          </p:grpSpPr>
          <p:cxnSp>
            <p:nvCxnSpPr>
              <p:cNvPr id="60" name="Straight Connector 59"/>
              <p:cNvCxnSpPr/>
              <p:nvPr/>
            </p:nvCxnSpPr>
            <p:spPr>
              <a:xfrm>
                <a:off x="5257800" y="4129454"/>
                <a:ext cx="482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a:off x="5257800" y="4308231"/>
                <a:ext cx="482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rot="5400000">
                <a:off x="5252061" y="3892733"/>
                <a:ext cx="471854"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rot="5400000">
                <a:off x="5243392" y="4555209"/>
                <a:ext cx="490781" cy="1588"/>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58" name="Straight Connector 57"/>
            <p:cNvCxnSpPr/>
            <p:nvPr/>
          </p:nvCxnSpPr>
          <p:spPr>
            <a:xfrm>
              <a:off x="7272399" y="4903176"/>
              <a:ext cx="955614" cy="1589"/>
            </a:xfrm>
            <a:prstGeom prst="line">
              <a:avLst/>
            </a:prstGeom>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7272399" y="3757794"/>
              <a:ext cx="955614" cy="1589"/>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64" name="Group 63"/>
          <p:cNvGrpSpPr/>
          <p:nvPr/>
        </p:nvGrpSpPr>
        <p:grpSpPr>
          <a:xfrm>
            <a:off x="5941159" y="1679578"/>
            <a:ext cx="955614" cy="1146971"/>
            <a:chOff x="7272399" y="3757794"/>
            <a:chExt cx="955614" cy="1146971"/>
          </a:xfrm>
        </p:grpSpPr>
        <p:grpSp>
          <p:nvGrpSpPr>
            <p:cNvPr id="65" name="Group 55"/>
            <p:cNvGrpSpPr/>
            <p:nvPr/>
          </p:nvGrpSpPr>
          <p:grpSpPr>
            <a:xfrm>
              <a:off x="7543800" y="3759383"/>
              <a:ext cx="482600" cy="1143793"/>
              <a:chOff x="5257800" y="3657600"/>
              <a:chExt cx="482600" cy="1143793"/>
            </a:xfrm>
          </p:grpSpPr>
          <p:cxnSp>
            <p:nvCxnSpPr>
              <p:cNvPr id="68" name="Straight Connector 67"/>
              <p:cNvCxnSpPr/>
              <p:nvPr/>
            </p:nvCxnSpPr>
            <p:spPr>
              <a:xfrm>
                <a:off x="5257800" y="4129454"/>
                <a:ext cx="482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5257800" y="4308231"/>
                <a:ext cx="482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rot="5400000">
                <a:off x="5252061" y="3892733"/>
                <a:ext cx="471854"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rot="5400000">
                <a:off x="5243392" y="4555209"/>
                <a:ext cx="490781" cy="1588"/>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66" name="Straight Connector 65"/>
            <p:cNvCxnSpPr/>
            <p:nvPr/>
          </p:nvCxnSpPr>
          <p:spPr>
            <a:xfrm>
              <a:off x="7272399" y="4903176"/>
              <a:ext cx="955614" cy="1589"/>
            </a:xfrm>
            <a:prstGeom prst="line">
              <a:avLst/>
            </a:prstGeom>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a:off x="7272399" y="3757794"/>
              <a:ext cx="955614" cy="1589"/>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72" name="Group 71"/>
          <p:cNvGrpSpPr/>
          <p:nvPr/>
        </p:nvGrpSpPr>
        <p:grpSpPr>
          <a:xfrm>
            <a:off x="6695160" y="1681167"/>
            <a:ext cx="955614" cy="1146971"/>
            <a:chOff x="7272399" y="3757794"/>
            <a:chExt cx="955614" cy="1146971"/>
          </a:xfrm>
        </p:grpSpPr>
        <p:grpSp>
          <p:nvGrpSpPr>
            <p:cNvPr id="73" name="Group 55"/>
            <p:cNvGrpSpPr/>
            <p:nvPr/>
          </p:nvGrpSpPr>
          <p:grpSpPr>
            <a:xfrm>
              <a:off x="7543800" y="3759383"/>
              <a:ext cx="482600" cy="1143793"/>
              <a:chOff x="5257800" y="3657600"/>
              <a:chExt cx="482600" cy="1143793"/>
            </a:xfrm>
          </p:grpSpPr>
          <p:cxnSp>
            <p:nvCxnSpPr>
              <p:cNvPr id="76" name="Straight Connector 75"/>
              <p:cNvCxnSpPr/>
              <p:nvPr/>
            </p:nvCxnSpPr>
            <p:spPr>
              <a:xfrm>
                <a:off x="5257800" y="4129454"/>
                <a:ext cx="482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5257800" y="4308231"/>
                <a:ext cx="482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rot="5400000">
                <a:off x="5252061" y="3892733"/>
                <a:ext cx="471854"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rot="5400000">
                <a:off x="5243392" y="4555209"/>
                <a:ext cx="490781" cy="1588"/>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74" name="Straight Connector 73"/>
            <p:cNvCxnSpPr/>
            <p:nvPr/>
          </p:nvCxnSpPr>
          <p:spPr>
            <a:xfrm>
              <a:off x="7272399" y="4903176"/>
              <a:ext cx="955614" cy="1589"/>
            </a:xfrm>
            <a:prstGeom prst="line">
              <a:avLst/>
            </a:prstGeom>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7272399" y="3757794"/>
              <a:ext cx="955614" cy="1589"/>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80" name="Group 55"/>
          <p:cNvGrpSpPr/>
          <p:nvPr/>
        </p:nvGrpSpPr>
        <p:grpSpPr>
          <a:xfrm>
            <a:off x="1447800" y="3631169"/>
            <a:ext cx="482600" cy="1143793"/>
            <a:chOff x="5257800" y="3657600"/>
            <a:chExt cx="482600" cy="1143793"/>
          </a:xfrm>
        </p:grpSpPr>
        <p:cxnSp>
          <p:nvCxnSpPr>
            <p:cNvPr id="81" name="Straight Connector 80"/>
            <p:cNvCxnSpPr/>
            <p:nvPr/>
          </p:nvCxnSpPr>
          <p:spPr>
            <a:xfrm>
              <a:off x="5257800" y="4129454"/>
              <a:ext cx="482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5257800" y="4308231"/>
              <a:ext cx="482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rot="5400000">
              <a:off x="5252061" y="3892733"/>
              <a:ext cx="471854"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rot="5400000">
              <a:off x="5243392" y="4555209"/>
              <a:ext cx="490781" cy="1588"/>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85" name="Group 55"/>
          <p:cNvGrpSpPr/>
          <p:nvPr/>
        </p:nvGrpSpPr>
        <p:grpSpPr>
          <a:xfrm>
            <a:off x="1447800" y="4434200"/>
            <a:ext cx="482600" cy="1143793"/>
            <a:chOff x="5257800" y="3657600"/>
            <a:chExt cx="482600" cy="1143793"/>
          </a:xfrm>
        </p:grpSpPr>
        <p:cxnSp>
          <p:nvCxnSpPr>
            <p:cNvPr id="86" name="Straight Connector 85"/>
            <p:cNvCxnSpPr/>
            <p:nvPr/>
          </p:nvCxnSpPr>
          <p:spPr>
            <a:xfrm>
              <a:off x="5257800" y="4129454"/>
              <a:ext cx="482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5257800" y="4308231"/>
              <a:ext cx="482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rot="5400000">
              <a:off x="5252061" y="3892733"/>
              <a:ext cx="471854"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rot="5400000">
              <a:off x="5243392" y="4555209"/>
              <a:ext cx="490781" cy="1588"/>
            </a:xfrm>
            <a:prstGeom prst="line">
              <a:avLst/>
            </a:prstGeom>
          </p:spPr>
          <p:style>
            <a:lnRef idx="2">
              <a:schemeClr val="accent1"/>
            </a:lnRef>
            <a:fillRef idx="0">
              <a:schemeClr val="accent1"/>
            </a:fillRef>
            <a:effectRef idx="1">
              <a:schemeClr val="accent1"/>
            </a:effectRef>
            <a:fontRef idx="minor">
              <a:schemeClr val="tx1"/>
            </a:fontRef>
          </p:style>
        </p:cxnSp>
      </p:grpSp>
      <p:sp>
        <p:nvSpPr>
          <p:cNvPr id="90" name="TextBox 89"/>
          <p:cNvSpPr txBox="1"/>
          <p:nvPr/>
        </p:nvSpPr>
        <p:spPr>
          <a:xfrm>
            <a:off x="3810000" y="5116329"/>
            <a:ext cx="3937496" cy="461665"/>
          </a:xfrm>
          <a:prstGeom prst="rect">
            <a:avLst/>
          </a:prstGeom>
          <a:noFill/>
        </p:spPr>
        <p:txBody>
          <a:bodyPr wrap="none" rtlCol="0">
            <a:spAutoFit/>
          </a:bodyPr>
          <a:lstStyle/>
          <a:p>
            <a:r>
              <a:rPr lang="en-US" sz="2400" dirty="0"/>
              <a:t>For the purposes of the </a:t>
            </a:r>
            <a:r>
              <a:rPr lang="en-US" sz="2400" u="sng" dirty="0"/>
              <a:t>math</a:t>
            </a:r>
            <a:r>
              <a:rPr lang="en-US" sz="2400" dirty="0"/>
              <a:t>,</a:t>
            </a:r>
          </a:p>
        </p:txBody>
      </p:sp>
      <p:sp>
        <p:nvSpPr>
          <p:cNvPr id="91" name="TextBox 90"/>
          <p:cNvSpPr txBox="1"/>
          <p:nvPr/>
        </p:nvSpPr>
        <p:spPr>
          <a:xfrm>
            <a:off x="4163751" y="5577994"/>
            <a:ext cx="3599250" cy="646331"/>
          </a:xfrm>
          <a:prstGeom prst="rect">
            <a:avLst/>
          </a:prstGeom>
          <a:noFill/>
        </p:spPr>
        <p:txBody>
          <a:bodyPr wrap="none" rtlCol="0">
            <a:spAutoFit/>
          </a:bodyPr>
          <a:lstStyle/>
          <a:p>
            <a:r>
              <a:rPr lang="en-US" dirty="0"/>
              <a:t>They don’t look like resistors</a:t>
            </a:r>
          </a:p>
          <a:p>
            <a:r>
              <a:rPr lang="en-US" dirty="0"/>
              <a:t>Calculate them </a:t>
            </a:r>
            <a:r>
              <a:rPr lang="en-US" u="sng" dirty="0"/>
              <a:t>opposite </a:t>
            </a:r>
            <a:r>
              <a:rPr lang="en-US" dirty="0"/>
              <a:t>of resistors</a:t>
            </a:r>
          </a:p>
        </p:txBody>
      </p:sp>
      <p:sp>
        <p:nvSpPr>
          <p:cNvPr id="3" name="TextBox 2"/>
          <p:cNvSpPr txBox="1"/>
          <p:nvPr/>
        </p:nvSpPr>
        <p:spPr>
          <a:xfrm>
            <a:off x="1390745" y="2138956"/>
            <a:ext cx="2286203" cy="369332"/>
          </a:xfrm>
          <a:prstGeom prst="rect">
            <a:avLst/>
          </a:prstGeom>
          <a:noFill/>
        </p:spPr>
        <p:txBody>
          <a:bodyPr wrap="none" rtlCol="0">
            <a:spAutoFit/>
          </a:bodyPr>
          <a:lstStyle/>
          <a:p>
            <a:r>
              <a:rPr lang="en-US" u="sng" dirty="0">
                <a:solidFill>
                  <a:schemeClr val="accent1"/>
                </a:solidFill>
              </a:rPr>
              <a:t>Capacitance increases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additive="base">
                                        <p:cTn id="7" dur="500" fill="hold"/>
                                        <p:tgtEl>
                                          <p:spTgt spid="56"/>
                                        </p:tgtEl>
                                        <p:attrNameLst>
                                          <p:attrName>ppt_x</p:attrName>
                                        </p:attrNameLst>
                                      </p:cBhvr>
                                      <p:tavLst>
                                        <p:tav tm="0">
                                          <p:val>
                                            <p:strVal val="1+#ppt_w/2"/>
                                          </p:val>
                                        </p:tav>
                                        <p:tav tm="100000">
                                          <p:val>
                                            <p:strVal val="#ppt_x"/>
                                          </p:val>
                                        </p:tav>
                                      </p:tavLst>
                                    </p:anim>
                                    <p:anim calcmode="lin" valueType="num">
                                      <p:cBhvr additive="base">
                                        <p:cTn id="8" dur="500" fill="hold"/>
                                        <p:tgtEl>
                                          <p:spTgt spid="5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accel="50000" decel="50000" fill="hold" nodeType="afterEffect">
                                  <p:stCondLst>
                                    <p:cond delay="1000"/>
                                  </p:stCondLst>
                                  <p:childTnLst>
                                    <p:set>
                                      <p:cBhvr>
                                        <p:cTn id="11" dur="1" fill="hold">
                                          <p:stCondLst>
                                            <p:cond delay="0"/>
                                          </p:stCondLst>
                                        </p:cTn>
                                        <p:tgtEl>
                                          <p:spTgt spid="64"/>
                                        </p:tgtEl>
                                        <p:attrNameLst>
                                          <p:attrName>style.visibility</p:attrName>
                                        </p:attrNameLst>
                                      </p:cBhvr>
                                      <p:to>
                                        <p:strVal val="visible"/>
                                      </p:to>
                                    </p:set>
                                    <p:anim calcmode="lin" valueType="num">
                                      <p:cBhvr additive="base">
                                        <p:cTn id="12" dur="500" fill="hold"/>
                                        <p:tgtEl>
                                          <p:spTgt spid="64"/>
                                        </p:tgtEl>
                                        <p:attrNameLst>
                                          <p:attrName>ppt_x</p:attrName>
                                        </p:attrNameLst>
                                      </p:cBhvr>
                                      <p:tavLst>
                                        <p:tav tm="0">
                                          <p:val>
                                            <p:strVal val="1+#ppt_w/2"/>
                                          </p:val>
                                        </p:tav>
                                        <p:tav tm="100000">
                                          <p:val>
                                            <p:strVal val="#ppt_x"/>
                                          </p:val>
                                        </p:tav>
                                      </p:tavLst>
                                    </p:anim>
                                    <p:anim calcmode="lin" valueType="num">
                                      <p:cBhvr additive="base">
                                        <p:cTn id="13" dur="500" fill="hold"/>
                                        <p:tgtEl>
                                          <p:spTgt spid="64"/>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2" accel="50000" decel="50000" fill="hold" nodeType="afterEffect">
                                  <p:stCondLst>
                                    <p:cond delay="1000"/>
                                  </p:stCondLst>
                                  <p:childTnLst>
                                    <p:set>
                                      <p:cBhvr>
                                        <p:cTn id="16" dur="1" fill="hold">
                                          <p:stCondLst>
                                            <p:cond delay="0"/>
                                          </p:stCondLst>
                                        </p:cTn>
                                        <p:tgtEl>
                                          <p:spTgt spid="72"/>
                                        </p:tgtEl>
                                        <p:attrNameLst>
                                          <p:attrName>style.visibility</p:attrName>
                                        </p:attrNameLst>
                                      </p:cBhvr>
                                      <p:to>
                                        <p:strVal val="visible"/>
                                      </p:to>
                                    </p:set>
                                    <p:anim calcmode="lin" valueType="num">
                                      <p:cBhvr additive="base">
                                        <p:cTn id="17" dur="500" fill="hold"/>
                                        <p:tgtEl>
                                          <p:spTgt spid="72"/>
                                        </p:tgtEl>
                                        <p:attrNameLst>
                                          <p:attrName>ppt_x</p:attrName>
                                        </p:attrNameLst>
                                      </p:cBhvr>
                                      <p:tavLst>
                                        <p:tav tm="0">
                                          <p:val>
                                            <p:strVal val="1+#ppt_w/2"/>
                                          </p:val>
                                        </p:tav>
                                        <p:tav tm="100000">
                                          <p:val>
                                            <p:strVal val="#ppt_x"/>
                                          </p:val>
                                        </p:tav>
                                      </p:tavLst>
                                    </p:anim>
                                    <p:anim calcmode="lin" valueType="num">
                                      <p:cBhvr additive="base">
                                        <p:cTn id="18" dur="500" fill="hold"/>
                                        <p:tgtEl>
                                          <p:spTgt spid="72"/>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500"/>
                                        <p:tgtEl>
                                          <p:spTgt spid="3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accel="50000" decel="50000"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par>
                          <p:cTn id="35" fill="hold">
                            <p:stCondLst>
                              <p:cond delay="500"/>
                            </p:stCondLst>
                            <p:childTnLst>
                              <p:par>
                                <p:cTn id="36" presetID="2" presetClass="entr" presetSubtype="4" accel="50000" decel="50000" fill="hold" nodeType="afterEffect">
                                  <p:stCondLst>
                                    <p:cond delay="1000"/>
                                  </p:stCondLst>
                                  <p:childTnLst>
                                    <p:set>
                                      <p:cBhvr>
                                        <p:cTn id="37" dur="1" fill="hold">
                                          <p:stCondLst>
                                            <p:cond delay="0"/>
                                          </p:stCondLst>
                                        </p:cTn>
                                        <p:tgtEl>
                                          <p:spTgt spid="80"/>
                                        </p:tgtEl>
                                        <p:attrNameLst>
                                          <p:attrName>style.visibility</p:attrName>
                                        </p:attrNameLst>
                                      </p:cBhvr>
                                      <p:to>
                                        <p:strVal val="visible"/>
                                      </p:to>
                                    </p:set>
                                    <p:anim calcmode="lin" valueType="num">
                                      <p:cBhvr additive="base">
                                        <p:cTn id="38" dur="500" fill="hold"/>
                                        <p:tgtEl>
                                          <p:spTgt spid="80"/>
                                        </p:tgtEl>
                                        <p:attrNameLst>
                                          <p:attrName>ppt_x</p:attrName>
                                        </p:attrNameLst>
                                      </p:cBhvr>
                                      <p:tavLst>
                                        <p:tav tm="0">
                                          <p:val>
                                            <p:strVal val="#ppt_x"/>
                                          </p:val>
                                        </p:tav>
                                        <p:tav tm="100000">
                                          <p:val>
                                            <p:strVal val="#ppt_x"/>
                                          </p:val>
                                        </p:tav>
                                      </p:tavLst>
                                    </p:anim>
                                    <p:anim calcmode="lin" valueType="num">
                                      <p:cBhvr additive="base">
                                        <p:cTn id="39" dur="500" fill="hold"/>
                                        <p:tgtEl>
                                          <p:spTgt spid="80"/>
                                        </p:tgtEl>
                                        <p:attrNameLst>
                                          <p:attrName>ppt_y</p:attrName>
                                        </p:attrNameLst>
                                      </p:cBhvr>
                                      <p:tavLst>
                                        <p:tav tm="0">
                                          <p:val>
                                            <p:strVal val="1+#ppt_h/2"/>
                                          </p:val>
                                        </p:tav>
                                        <p:tav tm="100000">
                                          <p:val>
                                            <p:strVal val="#ppt_y"/>
                                          </p:val>
                                        </p:tav>
                                      </p:tavLst>
                                    </p:anim>
                                  </p:childTnLst>
                                </p:cTn>
                              </p:par>
                            </p:childTnLst>
                          </p:cTn>
                        </p:par>
                        <p:par>
                          <p:cTn id="40" fill="hold">
                            <p:stCondLst>
                              <p:cond delay="2000"/>
                            </p:stCondLst>
                            <p:childTnLst>
                              <p:par>
                                <p:cTn id="41" presetID="2" presetClass="entr" presetSubtype="4" accel="50000" decel="50000" fill="hold" nodeType="afterEffect">
                                  <p:stCondLst>
                                    <p:cond delay="1000"/>
                                  </p:stCondLst>
                                  <p:childTnLst>
                                    <p:set>
                                      <p:cBhvr>
                                        <p:cTn id="42" dur="1" fill="hold">
                                          <p:stCondLst>
                                            <p:cond delay="0"/>
                                          </p:stCondLst>
                                        </p:cTn>
                                        <p:tgtEl>
                                          <p:spTgt spid="85"/>
                                        </p:tgtEl>
                                        <p:attrNameLst>
                                          <p:attrName>style.visibility</p:attrName>
                                        </p:attrNameLst>
                                      </p:cBhvr>
                                      <p:to>
                                        <p:strVal val="visible"/>
                                      </p:to>
                                    </p:set>
                                    <p:anim calcmode="lin" valueType="num">
                                      <p:cBhvr additive="base">
                                        <p:cTn id="43" dur="500" fill="hold"/>
                                        <p:tgtEl>
                                          <p:spTgt spid="85"/>
                                        </p:tgtEl>
                                        <p:attrNameLst>
                                          <p:attrName>ppt_x</p:attrName>
                                        </p:attrNameLst>
                                      </p:cBhvr>
                                      <p:tavLst>
                                        <p:tav tm="0">
                                          <p:val>
                                            <p:strVal val="#ppt_x"/>
                                          </p:val>
                                        </p:tav>
                                        <p:tav tm="100000">
                                          <p:val>
                                            <p:strVal val="#ppt_x"/>
                                          </p:val>
                                        </p:tav>
                                      </p:tavLst>
                                    </p:anim>
                                    <p:anim calcmode="lin" valueType="num">
                                      <p:cBhvr additive="base">
                                        <p:cTn id="44"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grpId="0" nodeType="click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fade">
                                      <p:cBhvr>
                                        <p:cTn id="49" dur="1000"/>
                                        <p:tgtEl>
                                          <p:spTgt spid="47"/>
                                        </p:tgtEl>
                                      </p:cBhvr>
                                    </p:animEffect>
                                    <p:anim calcmode="lin" valueType="num">
                                      <p:cBhvr>
                                        <p:cTn id="50" dur="1000" fill="hold"/>
                                        <p:tgtEl>
                                          <p:spTgt spid="47"/>
                                        </p:tgtEl>
                                        <p:attrNameLst>
                                          <p:attrName>ppt_x</p:attrName>
                                        </p:attrNameLst>
                                      </p:cBhvr>
                                      <p:tavLst>
                                        <p:tav tm="0">
                                          <p:val>
                                            <p:strVal val="#ppt_x"/>
                                          </p:val>
                                        </p:tav>
                                        <p:tav tm="100000">
                                          <p:val>
                                            <p:strVal val="#ppt_x"/>
                                          </p:val>
                                        </p:tav>
                                      </p:tavLst>
                                    </p:anim>
                                    <p:anim calcmode="lin" valueType="num">
                                      <p:cBhvr>
                                        <p:cTn id="51" dur="900" decel="100000" fill="hold"/>
                                        <p:tgtEl>
                                          <p:spTgt spid="47"/>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47"/>
                                        </p:tgtEl>
                                        <p:attrNameLst>
                                          <p:attrName>ppt_y</p:attrName>
                                        </p:attrNameLst>
                                      </p:cBhvr>
                                      <p:tavLst>
                                        <p:tav tm="0">
                                          <p:val>
                                            <p:strVal val="#ppt_y-.03"/>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7" presetClass="entr" presetSubtype="0" fill="hold" grpId="0" nodeType="clickEffect">
                                  <p:stCondLst>
                                    <p:cond delay="0"/>
                                  </p:stCondLst>
                                  <p:childTnLst>
                                    <p:set>
                                      <p:cBhvr>
                                        <p:cTn id="56" dur="1" fill="hold">
                                          <p:stCondLst>
                                            <p:cond delay="0"/>
                                          </p:stCondLst>
                                        </p:cTn>
                                        <p:tgtEl>
                                          <p:spTgt spid="90"/>
                                        </p:tgtEl>
                                        <p:attrNameLst>
                                          <p:attrName>style.visibility</p:attrName>
                                        </p:attrNameLst>
                                      </p:cBhvr>
                                      <p:to>
                                        <p:strVal val="visible"/>
                                      </p:to>
                                    </p:set>
                                    <p:animEffect transition="in" filter="fade">
                                      <p:cBhvr>
                                        <p:cTn id="57" dur="1000"/>
                                        <p:tgtEl>
                                          <p:spTgt spid="90"/>
                                        </p:tgtEl>
                                      </p:cBhvr>
                                    </p:animEffect>
                                    <p:anim calcmode="lin" valueType="num">
                                      <p:cBhvr>
                                        <p:cTn id="58" dur="1000" fill="hold"/>
                                        <p:tgtEl>
                                          <p:spTgt spid="90"/>
                                        </p:tgtEl>
                                        <p:attrNameLst>
                                          <p:attrName>ppt_x</p:attrName>
                                        </p:attrNameLst>
                                      </p:cBhvr>
                                      <p:tavLst>
                                        <p:tav tm="0">
                                          <p:val>
                                            <p:strVal val="#ppt_x"/>
                                          </p:val>
                                        </p:tav>
                                        <p:tav tm="100000">
                                          <p:val>
                                            <p:strVal val="#ppt_x"/>
                                          </p:val>
                                        </p:tav>
                                      </p:tavLst>
                                    </p:anim>
                                    <p:anim calcmode="lin" valueType="num">
                                      <p:cBhvr>
                                        <p:cTn id="59" dur="900" decel="100000" fill="hold"/>
                                        <p:tgtEl>
                                          <p:spTgt spid="9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90"/>
                                        </p:tgtEl>
                                        <p:attrNameLst>
                                          <p:attrName>ppt_y</p:attrName>
                                        </p:attrNameLst>
                                      </p:cBhvr>
                                      <p:tavLst>
                                        <p:tav tm="0">
                                          <p:val>
                                            <p:strVal val="#ppt_y-.03"/>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iterate type="wd">
                                    <p:tmPct val="10000"/>
                                  </p:iterate>
                                  <p:childTnLst>
                                    <p:set>
                                      <p:cBhvr>
                                        <p:cTn id="64" dur="1" fill="hold">
                                          <p:stCondLst>
                                            <p:cond delay="0"/>
                                          </p:stCondLst>
                                        </p:cTn>
                                        <p:tgtEl>
                                          <p:spTgt spid="91">
                                            <p:txEl>
                                              <p:pRg st="0" end="0"/>
                                            </p:txEl>
                                          </p:spTgt>
                                        </p:tgtEl>
                                        <p:attrNameLst>
                                          <p:attrName>style.visibility</p:attrName>
                                        </p:attrNameLst>
                                      </p:cBhvr>
                                      <p:to>
                                        <p:strVal val="visible"/>
                                      </p:to>
                                    </p:set>
                                    <p:animEffect transition="in" filter="fade">
                                      <p:cBhvr>
                                        <p:cTn id="65" dur="2000"/>
                                        <p:tgtEl>
                                          <p:spTgt spid="91">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iterate type="wd">
                                    <p:tmPct val="10000"/>
                                  </p:iterate>
                                  <p:childTnLst>
                                    <p:set>
                                      <p:cBhvr>
                                        <p:cTn id="69" dur="1" fill="hold">
                                          <p:stCondLst>
                                            <p:cond delay="0"/>
                                          </p:stCondLst>
                                        </p:cTn>
                                        <p:tgtEl>
                                          <p:spTgt spid="91">
                                            <p:txEl>
                                              <p:pRg st="1" end="1"/>
                                            </p:txEl>
                                          </p:spTgt>
                                        </p:tgtEl>
                                        <p:attrNameLst>
                                          <p:attrName>style.visibility</p:attrName>
                                        </p:attrNameLst>
                                      </p:cBhvr>
                                      <p:to>
                                        <p:strVal val="visible"/>
                                      </p:to>
                                    </p:set>
                                    <p:animEffect transition="in" filter="fade">
                                      <p:cBhvr>
                                        <p:cTn id="70" dur="2000"/>
                                        <p:tgtEl>
                                          <p:spTgt spid="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47" grpId="0"/>
      <p:bldP spid="90" grpId="0"/>
      <p:bldP spid="91"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Picture This</a:t>
            </a:r>
          </a:p>
        </p:txBody>
      </p:sp>
      <p:grpSp>
        <p:nvGrpSpPr>
          <p:cNvPr id="41" name="Group 40"/>
          <p:cNvGrpSpPr/>
          <p:nvPr/>
        </p:nvGrpSpPr>
        <p:grpSpPr>
          <a:xfrm rot="16200000">
            <a:off x="404980" y="3734680"/>
            <a:ext cx="1718480" cy="381000"/>
            <a:chOff x="5478437" y="3352801"/>
            <a:chExt cx="2446362" cy="381000"/>
          </a:xfrm>
        </p:grpSpPr>
        <p:sp>
          <p:nvSpPr>
            <p:cNvPr id="42" name="Block Arc 41"/>
            <p:cNvSpPr/>
            <p:nvPr/>
          </p:nvSpPr>
          <p:spPr>
            <a:xfrm>
              <a:off x="6324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3" name="Block Arc 42"/>
            <p:cNvSpPr/>
            <p:nvPr/>
          </p:nvSpPr>
          <p:spPr>
            <a:xfrm>
              <a:off x="5943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4" name="Block Arc 43"/>
            <p:cNvSpPr/>
            <p:nvPr/>
          </p:nvSpPr>
          <p:spPr>
            <a:xfrm>
              <a:off x="6705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5" name="Block Arc 44"/>
            <p:cNvSpPr/>
            <p:nvPr/>
          </p:nvSpPr>
          <p:spPr>
            <a:xfrm>
              <a:off x="7086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46" name="Straight Connector 45"/>
            <p:cNvCxnSpPr>
              <a:stCxn id="45" idx="1"/>
            </p:cNvCxnSpPr>
            <p:nvPr/>
          </p:nvCxnSpPr>
          <p:spPr>
            <a:xfrm rot="5400000" flipH="1" flipV="1">
              <a:off x="7692217" y="3317636"/>
              <a:ext cx="2" cy="465163"/>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rot="5400000" flipH="1" flipV="1">
              <a:off x="5711018" y="3317638"/>
              <a:ext cx="2" cy="465163"/>
            </a:xfrm>
            <a:prstGeom prst="line">
              <a:avLst/>
            </a:prstGeom>
          </p:spPr>
          <p:style>
            <a:lnRef idx="2">
              <a:schemeClr val="accent1"/>
            </a:lnRef>
            <a:fillRef idx="0">
              <a:schemeClr val="accent1"/>
            </a:fillRef>
            <a:effectRef idx="1">
              <a:schemeClr val="accent1"/>
            </a:effectRef>
            <a:fontRef idx="minor">
              <a:schemeClr val="tx1"/>
            </a:fontRef>
          </p:style>
        </p:cxnSp>
      </p:grpSp>
      <p:sp>
        <p:nvSpPr>
          <p:cNvPr id="48" name="TextBox 47"/>
          <p:cNvSpPr txBox="1"/>
          <p:nvPr/>
        </p:nvSpPr>
        <p:spPr>
          <a:xfrm>
            <a:off x="609600" y="1676400"/>
            <a:ext cx="4046488" cy="369332"/>
          </a:xfrm>
          <a:prstGeom prst="rect">
            <a:avLst/>
          </a:prstGeom>
          <a:noFill/>
        </p:spPr>
        <p:txBody>
          <a:bodyPr wrap="none" rtlCol="0">
            <a:spAutoFit/>
          </a:bodyPr>
          <a:lstStyle/>
          <a:p>
            <a:r>
              <a:rPr lang="en-US" dirty="0"/>
              <a:t>Inductors in </a:t>
            </a:r>
            <a:r>
              <a:rPr lang="en-US" dirty="0">
                <a:solidFill>
                  <a:srgbClr val="C96D07"/>
                </a:solidFill>
              </a:rPr>
              <a:t>parallel </a:t>
            </a:r>
            <a:r>
              <a:rPr lang="en-US" dirty="0"/>
              <a:t>decrease inductance</a:t>
            </a:r>
          </a:p>
        </p:txBody>
      </p:sp>
      <p:grpSp>
        <p:nvGrpSpPr>
          <p:cNvPr id="72" name="Group 71"/>
          <p:cNvGrpSpPr/>
          <p:nvPr/>
        </p:nvGrpSpPr>
        <p:grpSpPr>
          <a:xfrm>
            <a:off x="4724401" y="2147214"/>
            <a:ext cx="762000" cy="1720068"/>
            <a:chOff x="4876800" y="2743200"/>
            <a:chExt cx="762000" cy="1720068"/>
          </a:xfrm>
        </p:grpSpPr>
        <p:grpSp>
          <p:nvGrpSpPr>
            <p:cNvPr id="29" name="Group 28"/>
            <p:cNvGrpSpPr/>
            <p:nvPr/>
          </p:nvGrpSpPr>
          <p:grpSpPr>
            <a:xfrm rot="16200000">
              <a:off x="4436660" y="3411940"/>
              <a:ext cx="1718480" cy="381000"/>
              <a:chOff x="5478437" y="3352801"/>
              <a:chExt cx="2446362" cy="381000"/>
            </a:xfrm>
          </p:grpSpPr>
          <p:sp>
            <p:nvSpPr>
              <p:cNvPr id="21" name="Block Arc 20"/>
              <p:cNvSpPr/>
              <p:nvPr/>
            </p:nvSpPr>
            <p:spPr>
              <a:xfrm>
                <a:off x="6324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2" name="Block Arc 21"/>
              <p:cNvSpPr/>
              <p:nvPr/>
            </p:nvSpPr>
            <p:spPr>
              <a:xfrm>
                <a:off x="5943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3" name="Block Arc 22"/>
              <p:cNvSpPr/>
              <p:nvPr/>
            </p:nvSpPr>
            <p:spPr>
              <a:xfrm>
                <a:off x="6705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4" name="Block Arc 23"/>
              <p:cNvSpPr/>
              <p:nvPr/>
            </p:nvSpPr>
            <p:spPr>
              <a:xfrm>
                <a:off x="7086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26" name="Straight Connector 25"/>
              <p:cNvCxnSpPr>
                <a:stCxn id="24" idx="1"/>
              </p:cNvCxnSpPr>
              <p:nvPr/>
            </p:nvCxnSpPr>
            <p:spPr>
              <a:xfrm rot="5400000" flipH="1" flipV="1">
                <a:off x="7692217" y="3317636"/>
                <a:ext cx="2" cy="465163"/>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5400000" flipH="1" flipV="1">
                <a:off x="5711018" y="3317638"/>
                <a:ext cx="2" cy="465163"/>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70" name="Straight Connector 69"/>
            <p:cNvCxnSpPr/>
            <p:nvPr/>
          </p:nvCxnSpPr>
          <p:spPr>
            <a:xfrm>
              <a:off x="4876800" y="2743200"/>
              <a:ext cx="762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4876800" y="4461680"/>
              <a:ext cx="762000" cy="1588"/>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73" name="Group 72"/>
          <p:cNvGrpSpPr/>
          <p:nvPr/>
        </p:nvGrpSpPr>
        <p:grpSpPr>
          <a:xfrm>
            <a:off x="5334002" y="2145626"/>
            <a:ext cx="762000" cy="1720068"/>
            <a:chOff x="4876800" y="2743200"/>
            <a:chExt cx="762000" cy="1720068"/>
          </a:xfrm>
        </p:grpSpPr>
        <p:grpSp>
          <p:nvGrpSpPr>
            <p:cNvPr id="74" name="Group 73"/>
            <p:cNvGrpSpPr/>
            <p:nvPr/>
          </p:nvGrpSpPr>
          <p:grpSpPr>
            <a:xfrm rot="16200000">
              <a:off x="4436661" y="3411930"/>
              <a:ext cx="1718483" cy="381000"/>
              <a:chOff x="5478437" y="3352801"/>
              <a:chExt cx="2446362" cy="381000"/>
            </a:xfrm>
          </p:grpSpPr>
          <p:sp>
            <p:nvSpPr>
              <p:cNvPr id="77" name="Block Arc 76"/>
              <p:cNvSpPr/>
              <p:nvPr/>
            </p:nvSpPr>
            <p:spPr>
              <a:xfrm>
                <a:off x="6324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8" name="Block Arc 77"/>
              <p:cNvSpPr/>
              <p:nvPr/>
            </p:nvSpPr>
            <p:spPr>
              <a:xfrm>
                <a:off x="5943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9" name="Block Arc 78"/>
              <p:cNvSpPr/>
              <p:nvPr/>
            </p:nvSpPr>
            <p:spPr>
              <a:xfrm>
                <a:off x="6705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0" name="Block Arc 79"/>
              <p:cNvSpPr/>
              <p:nvPr/>
            </p:nvSpPr>
            <p:spPr>
              <a:xfrm>
                <a:off x="7086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81" name="Straight Connector 80"/>
              <p:cNvCxnSpPr>
                <a:stCxn id="80" idx="1"/>
              </p:cNvCxnSpPr>
              <p:nvPr/>
            </p:nvCxnSpPr>
            <p:spPr>
              <a:xfrm rot="5400000" flipH="1" flipV="1">
                <a:off x="7692217" y="3317636"/>
                <a:ext cx="2" cy="465163"/>
              </a:xfrm>
              <a:prstGeom prst="line">
                <a:avLst/>
              </a:prstGeom>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rot="5400000" flipH="1" flipV="1">
                <a:off x="5711018" y="3317638"/>
                <a:ext cx="2" cy="465163"/>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75" name="Straight Connector 74"/>
            <p:cNvCxnSpPr/>
            <p:nvPr/>
          </p:nvCxnSpPr>
          <p:spPr>
            <a:xfrm>
              <a:off x="4876800" y="2743200"/>
              <a:ext cx="762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a:off x="4876800" y="4461680"/>
              <a:ext cx="762000" cy="1588"/>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83" name="Group 82"/>
          <p:cNvGrpSpPr/>
          <p:nvPr/>
        </p:nvGrpSpPr>
        <p:grpSpPr>
          <a:xfrm>
            <a:off x="5943605" y="2148802"/>
            <a:ext cx="762000" cy="1720068"/>
            <a:chOff x="4876800" y="2743200"/>
            <a:chExt cx="762000" cy="1720068"/>
          </a:xfrm>
        </p:grpSpPr>
        <p:grpSp>
          <p:nvGrpSpPr>
            <p:cNvPr id="84" name="Group 83"/>
            <p:cNvGrpSpPr/>
            <p:nvPr/>
          </p:nvGrpSpPr>
          <p:grpSpPr>
            <a:xfrm rot="16200000">
              <a:off x="4436663" y="3411928"/>
              <a:ext cx="1718483" cy="381000"/>
              <a:chOff x="5478437" y="3352801"/>
              <a:chExt cx="2446362" cy="381000"/>
            </a:xfrm>
          </p:grpSpPr>
          <p:sp>
            <p:nvSpPr>
              <p:cNvPr id="87" name="Block Arc 86"/>
              <p:cNvSpPr/>
              <p:nvPr/>
            </p:nvSpPr>
            <p:spPr>
              <a:xfrm>
                <a:off x="6324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8" name="Block Arc 87"/>
              <p:cNvSpPr/>
              <p:nvPr/>
            </p:nvSpPr>
            <p:spPr>
              <a:xfrm>
                <a:off x="5943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9" name="Block Arc 88"/>
              <p:cNvSpPr/>
              <p:nvPr/>
            </p:nvSpPr>
            <p:spPr>
              <a:xfrm>
                <a:off x="6705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0" name="Block Arc 89"/>
              <p:cNvSpPr/>
              <p:nvPr/>
            </p:nvSpPr>
            <p:spPr>
              <a:xfrm>
                <a:off x="7086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91" name="Straight Connector 90"/>
              <p:cNvCxnSpPr>
                <a:stCxn id="90" idx="1"/>
              </p:cNvCxnSpPr>
              <p:nvPr/>
            </p:nvCxnSpPr>
            <p:spPr>
              <a:xfrm rot="5400000" flipH="1" flipV="1">
                <a:off x="7692217" y="3317636"/>
                <a:ext cx="2" cy="465163"/>
              </a:xfrm>
              <a:prstGeom prst="line">
                <a:avLst/>
              </a:prstGeom>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p:nvCxnSpPr>
            <p:spPr>
              <a:xfrm rot="5400000" flipH="1" flipV="1">
                <a:off x="5711018" y="3317638"/>
                <a:ext cx="2" cy="465163"/>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85" name="Straight Connector 84"/>
            <p:cNvCxnSpPr/>
            <p:nvPr/>
          </p:nvCxnSpPr>
          <p:spPr>
            <a:xfrm>
              <a:off x="4876800" y="2743200"/>
              <a:ext cx="762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a:off x="4876800" y="4461680"/>
              <a:ext cx="762000" cy="1588"/>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93" name="Group 92"/>
          <p:cNvGrpSpPr/>
          <p:nvPr/>
        </p:nvGrpSpPr>
        <p:grpSpPr>
          <a:xfrm>
            <a:off x="6553210" y="2150390"/>
            <a:ext cx="762000" cy="1720068"/>
            <a:chOff x="4876800" y="2743200"/>
            <a:chExt cx="762000" cy="1720068"/>
          </a:xfrm>
        </p:grpSpPr>
        <p:grpSp>
          <p:nvGrpSpPr>
            <p:cNvPr id="94" name="Group 93"/>
            <p:cNvGrpSpPr/>
            <p:nvPr/>
          </p:nvGrpSpPr>
          <p:grpSpPr>
            <a:xfrm rot="16200000">
              <a:off x="4436665" y="3411926"/>
              <a:ext cx="1718483" cy="381000"/>
              <a:chOff x="5478437" y="3352801"/>
              <a:chExt cx="2446362" cy="381000"/>
            </a:xfrm>
          </p:grpSpPr>
          <p:sp>
            <p:nvSpPr>
              <p:cNvPr id="97" name="Block Arc 96"/>
              <p:cNvSpPr/>
              <p:nvPr/>
            </p:nvSpPr>
            <p:spPr>
              <a:xfrm>
                <a:off x="6324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8" name="Block Arc 97"/>
              <p:cNvSpPr/>
              <p:nvPr/>
            </p:nvSpPr>
            <p:spPr>
              <a:xfrm>
                <a:off x="5943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9" name="Block Arc 98"/>
              <p:cNvSpPr/>
              <p:nvPr/>
            </p:nvSpPr>
            <p:spPr>
              <a:xfrm>
                <a:off x="6705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0" name="Block Arc 99"/>
              <p:cNvSpPr/>
              <p:nvPr/>
            </p:nvSpPr>
            <p:spPr>
              <a:xfrm>
                <a:off x="7086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101" name="Straight Connector 100"/>
              <p:cNvCxnSpPr>
                <a:stCxn id="100" idx="1"/>
              </p:cNvCxnSpPr>
              <p:nvPr/>
            </p:nvCxnSpPr>
            <p:spPr>
              <a:xfrm rot="5400000" flipH="1" flipV="1">
                <a:off x="7692217" y="3317636"/>
                <a:ext cx="2" cy="4651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rot="5400000" flipH="1" flipV="1">
                <a:off x="5711018" y="3317638"/>
                <a:ext cx="2" cy="465163"/>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95" name="Straight Connector 94"/>
            <p:cNvCxnSpPr/>
            <p:nvPr/>
          </p:nvCxnSpPr>
          <p:spPr>
            <a:xfrm>
              <a:off x="4876800" y="2743200"/>
              <a:ext cx="762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a:off x="4876800" y="4461680"/>
              <a:ext cx="762000" cy="1588"/>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03" name="Group 102"/>
          <p:cNvGrpSpPr/>
          <p:nvPr/>
        </p:nvGrpSpPr>
        <p:grpSpPr>
          <a:xfrm rot="16200000">
            <a:off x="404980" y="5453160"/>
            <a:ext cx="1718480" cy="381000"/>
            <a:chOff x="5478437" y="3352801"/>
            <a:chExt cx="2446362" cy="381000"/>
          </a:xfrm>
        </p:grpSpPr>
        <p:sp>
          <p:nvSpPr>
            <p:cNvPr id="104" name="Block Arc 103"/>
            <p:cNvSpPr/>
            <p:nvPr/>
          </p:nvSpPr>
          <p:spPr>
            <a:xfrm>
              <a:off x="6324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5" name="Block Arc 104"/>
            <p:cNvSpPr/>
            <p:nvPr/>
          </p:nvSpPr>
          <p:spPr>
            <a:xfrm>
              <a:off x="5943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6" name="Block Arc 105"/>
            <p:cNvSpPr/>
            <p:nvPr/>
          </p:nvSpPr>
          <p:spPr>
            <a:xfrm>
              <a:off x="6705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7" name="Block Arc 106"/>
            <p:cNvSpPr/>
            <p:nvPr/>
          </p:nvSpPr>
          <p:spPr>
            <a:xfrm>
              <a:off x="7086600" y="3352801"/>
              <a:ext cx="381000" cy="381000"/>
            </a:xfrm>
            <a:prstGeom prst="blockArc">
              <a:avLst>
                <a:gd name="adj1" fmla="val 10800000"/>
                <a:gd name="adj2" fmla="val 130234"/>
                <a:gd name="adj3" fmla="val 4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108" name="Straight Connector 107"/>
            <p:cNvCxnSpPr>
              <a:stCxn id="107" idx="1"/>
            </p:cNvCxnSpPr>
            <p:nvPr/>
          </p:nvCxnSpPr>
          <p:spPr>
            <a:xfrm rot="5400000" flipH="1" flipV="1">
              <a:off x="7692217" y="3317636"/>
              <a:ext cx="2" cy="4651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09" name="Straight Connector 108"/>
            <p:cNvCxnSpPr/>
            <p:nvPr/>
          </p:nvCxnSpPr>
          <p:spPr>
            <a:xfrm rot="5400000" flipH="1" flipV="1">
              <a:off x="5711018" y="3317638"/>
              <a:ext cx="2" cy="465163"/>
            </a:xfrm>
            <a:prstGeom prst="line">
              <a:avLst/>
            </a:prstGeom>
          </p:spPr>
          <p:style>
            <a:lnRef idx="2">
              <a:schemeClr val="accent1"/>
            </a:lnRef>
            <a:fillRef idx="0">
              <a:schemeClr val="accent1"/>
            </a:fillRef>
            <a:effectRef idx="1">
              <a:schemeClr val="accent1"/>
            </a:effectRef>
            <a:fontRef idx="minor">
              <a:schemeClr val="tx1"/>
            </a:fontRef>
          </p:style>
        </p:cxnSp>
      </p:grpSp>
      <p:sp>
        <p:nvSpPr>
          <p:cNvPr id="110" name="TextBox 109"/>
          <p:cNvSpPr txBox="1"/>
          <p:nvPr/>
        </p:nvSpPr>
        <p:spPr>
          <a:xfrm>
            <a:off x="1454721" y="4272995"/>
            <a:ext cx="3374729" cy="369332"/>
          </a:xfrm>
          <a:prstGeom prst="rect">
            <a:avLst/>
          </a:prstGeom>
          <a:noFill/>
        </p:spPr>
        <p:txBody>
          <a:bodyPr wrap="none" rtlCol="0">
            <a:spAutoFit/>
          </a:bodyPr>
          <a:lstStyle/>
          <a:p>
            <a:r>
              <a:rPr lang="en-US" dirty="0"/>
              <a:t>Inductors in </a:t>
            </a:r>
            <a:r>
              <a:rPr lang="en-US" u="sng" dirty="0">
                <a:solidFill>
                  <a:srgbClr val="C96D07"/>
                </a:solidFill>
              </a:rPr>
              <a:t>series</a:t>
            </a:r>
            <a:r>
              <a:rPr lang="en-US" dirty="0"/>
              <a:t>, add the values</a:t>
            </a:r>
          </a:p>
        </p:txBody>
      </p:sp>
      <p:sp>
        <p:nvSpPr>
          <p:cNvPr id="111" name="TextBox 110"/>
          <p:cNvSpPr txBox="1"/>
          <p:nvPr/>
        </p:nvSpPr>
        <p:spPr>
          <a:xfrm>
            <a:off x="4671669" y="5252811"/>
            <a:ext cx="3395919" cy="923330"/>
          </a:xfrm>
          <a:prstGeom prst="rect">
            <a:avLst/>
          </a:prstGeom>
          <a:noFill/>
        </p:spPr>
        <p:txBody>
          <a:bodyPr wrap="none" rtlCol="0">
            <a:spAutoFit/>
          </a:bodyPr>
          <a:lstStyle/>
          <a:p>
            <a:endParaRPr lang="en-US" dirty="0"/>
          </a:p>
          <a:p>
            <a:r>
              <a:rPr lang="en-US" dirty="0"/>
              <a:t>They look somewhat like resistors</a:t>
            </a:r>
          </a:p>
          <a:p>
            <a:r>
              <a:rPr lang="en-US" dirty="0"/>
              <a:t>Calculate them like resistors</a:t>
            </a:r>
          </a:p>
        </p:txBody>
      </p:sp>
      <p:sp>
        <p:nvSpPr>
          <p:cNvPr id="112" name="TextBox 111"/>
          <p:cNvSpPr txBox="1"/>
          <p:nvPr/>
        </p:nvSpPr>
        <p:spPr>
          <a:xfrm>
            <a:off x="4656088" y="4953000"/>
            <a:ext cx="3937496" cy="738664"/>
          </a:xfrm>
          <a:prstGeom prst="rect">
            <a:avLst/>
          </a:prstGeom>
          <a:noFill/>
        </p:spPr>
        <p:txBody>
          <a:bodyPr wrap="none" rtlCol="0">
            <a:spAutoFit/>
          </a:bodyPr>
          <a:lstStyle/>
          <a:p>
            <a:r>
              <a:rPr lang="en-US" sz="2400" dirty="0"/>
              <a:t>For the purposes of the </a:t>
            </a:r>
            <a:r>
              <a:rPr lang="en-US" sz="2400" u="sng" dirty="0"/>
              <a:t>math</a:t>
            </a:r>
            <a:r>
              <a:rPr lang="en-US" sz="2400" dirty="0"/>
              <a:t>,</a:t>
            </a:r>
          </a:p>
          <a:p>
            <a:endParaRPr lang="en-US" dirty="0"/>
          </a:p>
        </p:txBody>
      </p:sp>
      <p:sp>
        <p:nvSpPr>
          <p:cNvPr id="3" name="TextBox 2"/>
          <p:cNvSpPr txBox="1"/>
          <p:nvPr/>
        </p:nvSpPr>
        <p:spPr>
          <a:xfrm>
            <a:off x="4829450" y="4021888"/>
            <a:ext cx="808235" cy="646331"/>
          </a:xfrm>
          <a:prstGeom prst="rect">
            <a:avLst/>
          </a:prstGeom>
          <a:noFill/>
        </p:spPr>
        <p:txBody>
          <a:bodyPr wrap="none" rtlCol="0">
            <a:spAutoFit/>
          </a:bodyPr>
          <a:lstStyle/>
          <a:p>
            <a:endParaRPr lang="en-US" dirty="0"/>
          </a:p>
          <a:p>
            <a:r>
              <a:rPr lang="en-US" dirty="0">
                <a:solidFill>
                  <a:srgbClr val="FF0000"/>
                </a:solidFill>
              </a:rPr>
              <a:t>G5C14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nodeType="clickEffect">
                                  <p:stCondLst>
                                    <p:cond delay="0"/>
                                  </p:stCondLst>
                                  <p:childTnLst>
                                    <p:set>
                                      <p:cBhvr>
                                        <p:cTn id="6" dur="1" fill="hold">
                                          <p:stCondLst>
                                            <p:cond delay="0"/>
                                          </p:stCondLst>
                                        </p:cTn>
                                        <p:tgtEl>
                                          <p:spTgt spid="73"/>
                                        </p:tgtEl>
                                        <p:attrNameLst>
                                          <p:attrName>style.visibility</p:attrName>
                                        </p:attrNameLst>
                                      </p:cBhvr>
                                      <p:to>
                                        <p:strVal val="visible"/>
                                      </p:to>
                                    </p:set>
                                    <p:anim calcmode="lin" valueType="num">
                                      <p:cBhvr additive="base">
                                        <p:cTn id="7" dur="500" fill="hold"/>
                                        <p:tgtEl>
                                          <p:spTgt spid="73"/>
                                        </p:tgtEl>
                                        <p:attrNameLst>
                                          <p:attrName>ppt_x</p:attrName>
                                        </p:attrNameLst>
                                      </p:cBhvr>
                                      <p:tavLst>
                                        <p:tav tm="0">
                                          <p:val>
                                            <p:strVal val="1+#ppt_w/2"/>
                                          </p:val>
                                        </p:tav>
                                        <p:tav tm="100000">
                                          <p:val>
                                            <p:strVal val="#ppt_x"/>
                                          </p:val>
                                        </p:tav>
                                      </p:tavLst>
                                    </p:anim>
                                    <p:anim calcmode="lin" valueType="num">
                                      <p:cBhvr additive="base">
                                        <p:cTn id="8" dur="500" fill="hold"/>
                                        <p:tgtEl>
                                          <p:spTgt spid="7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accel="50000" decel="50000" fill="hold" nodeType="afterEffect">
                                  <p:stCondLst>
                                    <p:cond delay="1000"/>
                                  </p:stCondLst>
                                  <p:childTnLst>
                                    <p:set>
                                      <p:cBhvr>
                                        <p:cTn id="11" dur="1" fill="hold">
                                          <p:stCondLst>
                                            <p:cond delay="0"/>
                                          </p:stCondLst>
                                        </p:cTn>
                                        <p:tgtEl>
                                          <p:spTgt spid="83"/>
                                        </p:tgtEl>
                                        <p:attrNameLst>
                                          <p:attrName>style.visibility</p:attrName>
                                        </p:attrNameLst>
                                      </p:cBhvr>
                                      <p:to>
                                        <p:strVal val="visible"/>
                                      </p:to>
                                    </p:set>
                                    <p:anim calcmode="lin" valueType="num">
                                      <p:cBhvr additive="base">
                                        <p:cTn id="12" dur="500" fill="hold"/>
                                        <p:tgtEl>
                                          <p:spTgt spid="83"/>
                                        </p:tgtEl>
                                        <p:attrNameLst>
                                          <p:attrName>ppt_x</p:attrName>
                                        </p:attrNameLst>
                                      </p:cBhvr>
                                      <p:tavLst>
                                        <p:tav tm="0">
                                          <p:val>
                                            <p:strVal val="1+#ppt_w/2"/>
                                          </p:val>
                                        </p:tav>
                                        <p:tav tm="100000">
                                          <p:val>
                                            <p:strVal val="#ppt_x"/>
                                          </p:val>
                                        </p:tav>
                                      </p:tavLst>
                                    </p:anim>
                                    <p:anim calcmode="lin" valueType="num">
                                      <p:cBhvr additive="base">
                                        <p:cTn id="13" dur="500" fill="hold"/>
                                        <p:tgtEl>
                                          <p:spTgt spid="83"/>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2" accel="50000" decel="50000" fill="hold" nodeType="afterEffect">
                                  <p:stCondLst>
                                    <p:cond delay="1000"/>
                                  </p:stCondLst>
                                  <p:childTnLst>
                                    <p:set>
                                      <p:cBhvr>
                                        <p:cTn id="16" dur="1" fill="hold">
                                          <p:stCondLst>
                                            <p:cond delay="0"/>
                                          </p:stCondLst>
                                        </p:cTn>
                                        <p:tgtEl>
                                          <p:spTgt spid="93"/>
                                        </p:tgtEl>
                                        <p:attrNameLst>
                                          <p:attrName>style.visibility</p:attrName>
                                        </p:attrNameLst>
                                      </p:cBhvr>
                                      <p:to>
                                        <p:strVal val="visible"/>
                                      </p:to>
                                    </p:set>
                                    <p:anim calcmode="lin" valueType="num">
                                      <p:cBhvr additive="base">
                                        <p:cTn id="17" dur="500" fill="hold"/>
                                        <p:tgtEl>
                                          <p:spTgt spid="93"/>
                                        </p:tgtEl>
                                        <p:attrNameLst>
                                          <p:attrName>ppt_x</p:attrName>
                                        </p:attrNameLst>
                                      </p:cBhvr>
                                      <p:tavLst>
                                        <p:tav tm="0">
                                          <p:val>
                                            <p:strVal val="1+#ppt_w/2"/>
                                          </p:val>
                                        </p:tav>
                                        <p:tav tm="100000">
                                          <p:val>
                                            <p:strVal val="#ppt_x"/>
                                          </p:val>
                                        </p:tav>
                                      </p:tavLst>
                                    </p:anim>
                                    <p:anim calcmode="lin" valueType="num">
                                      <p:cBhvr additive="base">
                                        <p:cTn id="18" dur="500" fill="hold"/>
                                        <p:tgtEl>
                                          <p:spTgt spid="93"/>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10" presetClass="entr" presetSubtype="0" fill="hold" grpId="0" nodeType="after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fade">
                                      <p:cBhvr>
                                        <p:cTn id="22" dur="1000"/>
                                        <p:tgtEl>
                                          <p:spTgt spid="48"/>
                                        </p:tgtEl>
                                      </p:cBhvr>
                                    </p:animEffect>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110"/>
                                        </p:tgtEl>
                                        <p:attrNameLst>
                                          <p:attrName>style.visibility</p:attrName>
                                        </p:attrNameLst>
                                      </p:cBhvr>
                                      <p:to>
                                        <p:strVal val="visible"/>
                                      </p:to>
                                    </p:set>
                                    <p:animEffect transition="in" filter="fade">
                                      <p:cBhvr>
                                        <p:cTn id="27" dur="1000"/>
                                        <p:tgtEl>
                                          <p:spTgt spid="110"/>
                                        </p:tgtEl>
                                      </p:cBhvr>
                                    </p:animEffect>
                                    <p:anim calcmode="lin" valueType="num">
                                      <p:cBhvr>
                                        <p:cTn id="28" dur="1000" fill="hold"/>
                                        <p:tgtEl>
                                          <p:spTgt spid="110"/>
                                        </p:tgtEl>
                                        <p:attrNameLst>
                                          <p:attrName>ppt_x</p:attrName>
                                        </p:attrNameLst>
                                      </p:cBhvr>
                                      <p:tavLst>
                                        <p:tav tm="0">
                                          <p:val>
                                            <p:strVal val="#ppt_x"/>
                                          </p:val>
                                        </p:tav>
                                        <p:tav tm="100000">
                                          <p:val>
                                            <p:strVal val="#ppt_x"/>
                                          </p:val>
                                        </p:tav>
                                      </p:tavLst>
                                    </p:anim>
                                    <p:anim calcmode="lin" valueType="num">
                                      <p:cBhvr>
                                        <p:cTn id="29" dur="900" decel="100000" fill="hold"/>
                                        <p:tgtEl>
                                          <p:spTgt spid="110"/>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10"/>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fade">
                                      <p:cBhvr>
                                        <p:cTn id="35" dur="1000"/>
                                        <p:tgtEl>
                                          <p:spTgt spid="41"/>
                                        </p:tgtEl>
                                      </p:cBhvr>
                                    </p:animEffect>
                                    <p:anim calcmode="lin" valueType="num">
                                      <p:cBhvr>
                                        <p:cTn id="36" dur="1000" fill="hold"/>
                                        <p:tgtEl>
                                          <p:spTgt spid="41"/>
                                        </p:tgtEl>
                                        <p:attrNameLst>
                                          <p:attrName>ppt_x</p:attrName>
                                        </p:attrNameLst>
                                      </p:cBhvr>
                                      <p:tavLst>
                                        <p:tav tm="0">
                                          <p:val>
                                            <p:strVal val="#ppt_x"/>
                                          </p:val>
                                        </p:tav>
                                        <p:tav tm="100000">
                                          <p:val>
                                            <p:strVal val="#ppt_x"/>
                                          </p:val>
                                        </p:tav>
                                      </p:tavLst>
                                    </p:anim>
                                    <p:anim calcmode="lin" valueType="num">
                                      <p:cBhvr>
                                        <p:cTn id="37" dur="900" decel="100000" fill="hold"/>
                                        <p:tgtEl>
                                          <p:spTgt spid="41"/>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41"/>
                                        </p:tgtEl>
                                        <p:attrNameLst>
                                          <p:attrName>ppt_y</p:attrName>
                                        </p:attrNameLst>
                                      </p:cBhvr>
                                      <p:tavLst>
                                        <p:tav tm="0">
                                          <p:val>
                                            <p:strVal val="#ppt_y-.03"/>
                                          </p:val>
                                        </p:tav>
                                        <p:tav tm="100000">
                                          <p:val>
                                            <p:strVal val="#ppt_y"/>
                                          </p:val>
                                        </p:tav>
                                      </p:tavLst>
                                    </p:anim>
                                  </p:childTnLst>
                                </p:cTn>
                              </p:par>
                            </p:childTnLst>
                          </p:cTn>
                        </p:par>
                        <p:par>
                          <p:cTn id="39" fill="hold">
                            <p:stCondLst>
                              <p:cond delay="1000"/>
                            </p:stCondLst>
                            <p:childTnLst>
                              <p:par>
                                <p:cTn id="40" presetID="37" presetClass="entr" presetSubtype="0" fill="hold" nodeType="afterEffect">
                                  <p:stCondLst>
                                    <p:cond delay="1000"/>
                                  </p:stCondLst>
                                  <p:childTnLst>
                                    <p:set>
                                      <p:cBhvr>
                                        <p:cTn id="41" dur="1" fill="hold">
                                          <p:stCondLst>
                                            <p:cond delay="0"/>
                                          </p:stCondLst>
                                        </p:cTn>
                                        <p:tgtEl>
                                          <p:spTgt spid="103"/>
                                        </p:tgtEl>
                                        <p:attrNameLst>
                                          <p:attrName>style.visibility</p:attrName>
                                        </p:attrNameLst>
                                      </p:cBhvr>
                                      <p:to>
                                        <p:strVal val="visible"/>
                                      </p:to>
                                    </p:set>
                                    <p:animEffect transition="in" filter="fade">
                                      <p:cBhvr>
                                        <p:cTn id="42" dur="1000"/>
                                        <p:tgtEl>
                                          <p:spTgt spid="103"/>
                                        </p:tgtEl>
                                      </p:cBhvr>
                                    </p:animEffect>
                                    <p:anim calcmode="lin" valueType="num">
                                      <p:cBhvr>
                                        <p:cTn id="43" dur="1000" fill="hold"/>
                                        <p:tgtEl>
                                          <p:spTgt spid="103"/>
                                        </p:tgtEl>
                                        <p:attrNameLst>
                                          <p:attrName>ppt_x</p:attrName>
                                        </p:attrNameLst>
                                      </p:cBhvr>
                                      <p:tavLst>
                                        <p:tav tm="0">
                                          <p:val>
                                            <p:strVal val="#ppt_x"/>
                                          </p:val>
                                        </p:tav>
                                        <p:tav tm="100000">
                                          <p:val>
                                            <p:strVal val="#ppt_x"/>
                                          </p:val>
                                        </p:tav>
                                      </p:tavLst>
                                    </p:anim>
                                    <p:anim calcmode="lin" valueType="num">
                                      <p:cBhvr>
                                        <p:cTn id="44" dur="900" decel="100000" fill="hold"/>
                                        <p:tgtEl>
                                          <p:spTgt spid="103"/>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par>
                          <p:cTn id="46" fill="hold">
                            <p:stCondLst>
                              <p:cond delay="3000"/>
                            </p:stCondLst>
                            <p:childTnLst>
                              <p:par>
                                <p:cTn id="47" presetID="10" presetClass="entr" presetSubtype="0" fill="hold" nodeType="afterEffect">
                                  <p:stCondLst>
                                    <p:cond delay="0"/>
                                  </p:stCondLst>
                                  <p:childTnLst>
                                    <p:set>
                                      <p:cBhvr>
                                        <p:cTn id="48" dur="1" fill="hold">
                                          <p:stCondLst>
                                            <p:cond delay="0"/>
                                          </p:stCondLst>
                                        </p:cTn>
                                        <p:tgtEl>
                                          <p:spTgt spid="110">
                                            <p:txEl>
                                              <p:pRg st="0" end="0"/>
                                            </p:txEl>
                                          </p:spTgt>
                                        </p:tgtEl>
                                        <p:attrNameLst>
                                          <p:attrName>style.visibility</p:attrName>
                                        </p:attrNameLst>
                                      </p:cBhvr>
                                      <p:to>
                                        <p:strVal val="visible"/>
                                      </p:to>
                                    </p:set>
                                    <p:animEffect transition="in" filter="fade">
                                      <p:cBhvr>
                                        <p:cTn id="49" dur="1000"/>
                                        <p:tgtEl>
                                          <p:spTgt spid="110">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7" presetClass="entr" presetSubtype="0" fill="hold" grpId="0" nodeType="clickEffect">
                                  <p:stCondLst>
                                    <p:cond delay="0"/>
                                  </p:stCondLst>
                                  <p:childTnLst>
                                    <p:set>
                                      <p:cBhvr>
                                        <p:cTn id="53" dur="1" fill="hold">
                                          <p:stCondLst>
                                            <p:cond delay="0"/>
                                          </p:stCondLst>
                                        </p:cTn>
                                        <p:tgtEl>
                                          <p:spTgt spid="112"/>
                                        </p:tgtEl>
                                        <p:attrNameLst>
                                          <p:attrName>style.visibility</p:attrName>
                                        </p:attrNameLst>
                                      </p:cBhvr>
                                      <p:to>
                                        <p:strVal val="visible"/>
                                      </p:to>
                                    </p:set>
                                    <p:animEffect transition="in" filter="fade">
                                      <p:cBhvr>
                                        <p:cTn id="54" dur="1000"/>
                                        <p:tgtEl>
                                          <p:spTgt spid="112"/>
                                        </p:tgtEl>
                                      </p:cBhvr>
                                    </p:animEffect>
                                    <p:anim calcmode="lin" valueType="num">
                                      <p:cBhvr>
                                        <p:cTn id="55" dur="1000" fill="hold"/>
                                        <p:tgtEl>
                                          <p:spTgt spid="112"/>
                                        </p:tgtEl>
                                        <p:attrNameLst>
                                          <p:attrName>ppt_x</p:attrName>
                                        </p:attrNameLst>
                                      </p:cBhvr>
                                      <p:tavLst>
                                        <p:tav tm="0">
                                          <p:val>
                                            <p:strVal val="#ppt_x"/>
                                          </p:val>
                                        </p:tav>
                                        <p:tav tm="100000">
                                          <p:val>
                                            <p:strVal val="#ppt_x"/>
                                          </p:val>
                                        </p:tav>
                                      </p:tavLst>
                                    </p:anim>
                                    <p:anim calcmode="lin" valueType="num">
                                      <p:cBhvr>
                                        <p:cTn id="56" dur="900" decel="100000" fill="hold"/>
                                        <p:tgtEl>
                                          <p:spTgt spid="112"/>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iterate type="wd">
                                    <p:tmPct val="10000"/>
                                  </p:iterate>
                                  <p:childTnLst>
                                    <p:set>
                                      <p:cBhvr>
                                        <p:cTn id="61" dur="1" fill="hold">
                                          <p:stCondLst>
                                            <p:cond delay="0"/>
                                          </p:stCondLst>
                                        </p:cTn>
                                        <p:tgtEl>
                                          <p:spTgt spid="111">
                                            <p:txEl>
                                              <p:pRg st="1" end="1"/>
                                            </p:txEl>
                                          </p:spTgt>
                                        </p:tgtEl>
                                        <p:attrNameLst>
                                          <p:attrName>style.visibility</p:attrName>
                                        </p:attrNameLst>
                                      </p:cBhvr>
                                      <p:to>
                                        <p:strVal val="visible"/>
                                      </p:to>
                                    </p:set>
                                    <p:animEffect transition="in" filter="fade">
                                      <p:cBhvr>
                                        <p:cTn id="62" dur="2000"/>
                                        <p:tgtEl>
                                          <p:spTgt spid="111">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iterate type="wd">
                                    <p:tmPct val="10000"/>
                                  </p:iterate>
                                  <p:childTnLst>
                                    <p:set>
                                      <p:cBhvr>
                                        <p:cTn id="66" dur="1" fill="hold">
                                          <p:stCondLst>
                                            <p:cond delay="0"/>
                                          </p:stCondLst>
                                        </p:cTn>
                                        <p:tgtEl>
                                          <p:spTgt spid="111">
                                            <p:txEl>
                                              <p:pRg st="2" end="2"/>
                                            </p:txEl>
                                          </p:spTgt>
                                        </p:tgtEl>
                                        <p:attrNameLst>
                                          <p:attrName>style.visibility</p:attrName>
                                        </p:attrNameLst>
                                      </p:cBhvr>
                                      <p:to>
                                        <p:strVal val="visible"/>
                                      </p:to>
                                    </p:set>
                                    <p:animEffect transition="in" filter="fade">
                                      <p:cBhvr>
                                        <p:cTn id="67" dur="2000"/>
                                        <p:tgtEl>
                                          <p:spTgt spid="1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110" grpId="0"/>
      <p:bldP spid="111" grpId="0" build="p"/>
      <p:bldP spid="1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Example</a:t>
            </a:r>
            <a:endParaRPr lang="en-US" dirty="0"/>
          </a:p>
        </p:txBody>
      </p:sp>
      <p:sp>
        <p:nvSpPr>
          <p:cNvPr id="4" name="TextBox 3"/>
          <p:cNvSpPr txBox="1"/>
          <p:nvPr/>
        </p:nvSpPr>
        <p:spPr>
          <a:xfrm>
            <a:off x="457200" y="1828800"/>
            <a:ext cx="8052405" cy="584776"/>
          </a:xfrm>
          <a:prstGeom prst="rect">
            <a:avLst/>
          </a:prstGeom>
          <a:noFill/>
        </p:spPr>
        <p:txBody>
          <a:bodyPr wrap="none" rtlCol="0">
            <a:spAutoFit/>
          </a:bodyPr>
          <a:lstStyle/>
          <a:p>
            <a:r>
              <a:rPr lang="en-US" sz="1600" dirty="0">
                <a:latin typeface="Cambria"/>
                <a:cs typeface="Cambria"/>
              </a:rPr>
              <a:t>What is the inductance of a 20 </a:t>
            </a:r>
            <a:r>
              <a:rPr lang="en-US" sz="1600" dirty="0" err="1">
                <a:latin typeface="Cambria"/>
                <a:cs typeface="Cambria"/>
              </a:rPr>
              <a:t>millihenry</a:t>
            </a:r>
            <a:r>
              <a:rPr lang="en-US" sz="1600" dirty="0">
                <a:latin typeface="Cambria"/>
                <a:cs typeface="Cambria"/>
              </a:rPr>
              <a:t> inductor in series with a 50 </a:t>
            </a:r>
            <a:r>
              <a:rPr lang="en-US" sz="1600" dirty="0" err="1">
                <a:latin typeface="Cambria"/>
                <a:cs typeface="Cambria"/>
              </a:rPr>
              <a:t>millihenry</a:t>
            </a:r>
            <a:r>
              <a:rPr lang="en-US" sz="1600" dirty="0">
                <a:latin typeface="Cambria"/>
                <a:cs typeface="Cambria"/>
              </a:rPr>
              <a:t> inductor?</a:t>
            </a:r>
          </a:p>
          <a:p>
            <a:endParaRPr lang="en-US" sz="1600" dirty="0">
              <a:latin typeface="Cambria"/>
              <a:cs typeface="Cambria"/>
            </a:endParaRPr>
          </a:p>
        </p:txBody>
      </p:sp>
      <p:sp>
        <p:nvSpPr>
          <p:cNvPr id="5" name="TextBox 4"/>
          <p:cNvSpPr txBox="1"/>
          <p:nvPr/>
        </p:nvSpPr>
        <p:spPr>
          <a:xfrm>
            <a:off x="685800" y="1371600"/>
            <a:ext cx="838954" cy="369332"/>
          </a:xfrm>
          <a:prstGeom prst="rect">
            <a:avLst/>
          </a:prstGeom>
          <a:noFill/>
        </p:spPr>
        <p:txBody>
          <a:bodyPr wrap="none" rtlCol="0">
            <a:spAutoFit/>
          </a:bodyPr>
          <a:lstStyle/>
          <a:p>
            <a:r>
              <a:rPr lang="en-US" dirty="0">
                <a:solidFill>
                  <a:srgbClr val="FF0000"/>
                </a:solidFill>
                <a:latin typeface="Cambria"/>
                <a:cs typeface="Cambria"/>
              </a:rPr>
              <a:t>G5C11</a:t>
            </a:r>
          </a:p>
        </p:txBody>
      </p:sp>
      <p:sp>
        <p:nvSpPr>
          <p:cNvPr id="6" name="TextBox 5"/>
          <p:cNvSpPr txBox="1"/>
          <p:nvPr/>
        </p:nvSpPr>
        <p:spPr>
          <a:xfrm>
            <a:off x="6705600" y="2450068"/>
            <a:ext cx="927457" cy="338554"/>
          </a:xfrm>
          <a:prstGeom prst="rect">
            <a:avLst/>
          </a:prstGeom>
          <a:noFill/>
        </p:spPr>
        <p:txBody>
          <a:bodyPr wrap="none" rtlCol="0">
            <a:spAutoFit/>
          </a:bodyPr>
          <a:lstStyle/>
          <a:p>
            <a:r>
              <a:rPr lang="en-US" sz="1600" dirty="0">
                <a:solidFill>
                  <a:srgbClr val="C96D07"/>
                </a:solidFill>
                <a:latin typeface="Cambria"/>
                <a:cs typeface="Cambria"/>
              </a:rPr>
              <a:t>= 70 </a:t>
            </a:r>
            <a:r>
              <a:rPr lang="en-US" sz="1600" dirty="0" err="1">
                <a:solidFill>
                  <a:srgbClr val="C96D07"/>
                </a:solidFill>
                <a:latin typeface="Cambria"/>
                <a:cs typeface="Cambria"/>
              </a:rPr>
              <a:t>mH</a:t>
            </a:r>
            <a:endParaRPr lang="en-US" sz="1600" dirty="0">
              <a:solidFill>
                <a:srgbClr val="C96D07"/>
              </a:solidFill>
              <a:latin typeface="Cambria"/>
              <a:cs typeface="Cambria"/>
            </a:endParaRPr>
          </a:p>
        </p:txBody>
      </p:sp>
      <p:grpSp>
        <p:nvGrpSpPr>
          <p:cNvPr id="11" name="Group 10"/>
          <p:cNvGrpSpPr/>
          <p:nvPr/>
        </p:nvGrpSpPr>
        <p:grpSpPr>
          <a:xfrm>
            <a:off x="457200" y="3429000"/>
            <a:ext cx="6980797" cy="1041976"/>
            <a:chOff x="457200" y="3429000"/>
            <a:chExt cx="6980797" cy="1041976"/>
          </a:xfrm>
        </p:grpSpPr>
        <p:sp>
          <p:nvSpPr>
            <p:cNvPr id="7" name="TextBox 6"/>
            <p:cNvSpPr txBox="1"/>
            <p:nvPr/>
          </p:nvSpPr>
          <p:spPr>
            <a:xfrm>
              <a:off x="510533" y="3429000"/>
              <a:ext cx="766255" cy="338554"/>
            </a:xfrm>
            <a:prstGeom prst="rect">
              <a:avLst/>
            </a:prstGeom>
            <a:noFill/>
          </p:spPr>
          <p:txBody>
            <a:bodyPr wrap="none" rtlCol="0">
              <a:spAutoFit/>
            </a:bodyPr>
            <a:lstStyle/>
            <a:p>
              <a:r>
                <a:rPr lang="en-US" sz="1600" dirty="0">
                  <a:solidFill>
                    <a:srgbClr val="FF0000"/>
                  </a:solidFill>
                  <a:latin typeface="Cambria"/>
                  <a:cs typeface="Cambria"/>
                </a:rPr>
                <a:t>G5C10</a:t>
              </a:r>
            </a:p>
          </p:txBody>
        </p:sp>
        <p:sp>
          <p:nvSpPr>
            <p:cNvPr id="8" name="TextBox 7"/>
            <p:cNvSpPr txBox="1"/>
            <p:nvPr/>
          </p:nvSpPr>
          <p:spPr>
            <a:xfrm>
              <a:off x="457200" y="3886200"/>
              <a:ext cx="6980797" cy="584776"/>
            </a:xfrm>
            <a:prstGeom prst="rect">
              <a:avLst/>
            </a:prstGeom>
            <a:noFill/>
          </p:spPr>
          <p:txBody>
            <a:bodyPr wrap="none" rtlCol="0">
              <a:spAutoFit/>
            </a:bodyPr>
            <a:lstStyle/>
            <a:p>
              <a:r>
                <a:rPr lang="en-US" sz="1600" dirty="0">
                  <a:latin typeface="Cambria"/>
                  <a:cs typeface="Cambria"/>
                </a:rPr>
                <a:t>What is the inductance of three 10 </a:t>
              </a:r>
              <a:r>
                <a:rPr lang="en-US" sz="1600" dirty="0" err="1">
                  <a:latin typeface="Cambria"/>
                  <a:cs typeface="Cambria"/>
                </a:rPr>
                <a:t>millihenry</a:t>
              </a:r>
              <a:r>
                <a:rPr lang="en-US" sz="1600" dirty="0">
                  <a:latin typeface="Cambria"/>
                  <a:cs typeface="Cambria"/>
                </a:rPr>
                <a:t> inductors connected in parallel?</a:t>
              </a:r>
            </a:p>
            <a:p>
              <a:endParaRPr lang="en-US" sz="1600" dirty="0">
                <a:latin typeface="Cambria"/>
                <a:cs typeface="Cambria"/>
              </a:endParaRPr>
            </a:p>
          </p:txBody>
        </p:sp>
      </p:grpSp>
      <p:sp>
        <p:nvSpPr>
          <p:cNvPr id="10" name="TextBox 9"/>
          <p:cNvSpPr txBox="1"/>
          <p:nvPr/>
        </p:nvSpPr>
        <p:spPr>
          <a:xfrm>
            <a:off x="6941633" y="4876800"/>
            <a:ext cx="969536" cy="338554"/>
          </a:xfrm>
          <a:prstGeom prst="rect">
            <a:avLst/>
          </a:prstGeom>
          <a:noFill/>
        </p:spPr>
        <p:txBody>
          <a:bodyPr wrap="none" rtlCol="0">
            <a:spAutoFit/>
          </a:bodyPr>
          <a:lstStyle/>
          <a:p>
            <a:r>
              <a:rPr lang="en-US" sz="1600" dirty="0">
                <a:solidFill>
                  <a:schemeClr val="accent1">
                    <a:lumMod val="75000"/>
                  </a:schemeClr>
                </a:solidFill>
                <a:latin typeface="Cambria"/>
                <a:cs typeface="Cambria"/>
              </a:rPr>
              <a:t>= 3.3 </a:t>
            </a:r>
            <a:r>
              <a:rPr lang="en-US" sz="1600" dirty="0" err="1">
                <a:solidFill>
                  <a:schemeClr val="accent1">
                    <a:lumMod val="75000"/>
                  </a:schemeClr>
                </a:solidFill>
                <a:latin typeface="Cambria"/>
                <a:cs typeface="Cambria"/>
              </a:rPr>
              <a:t>mH</a:t>
            </a:r>
            <a:endParaRPr lang="en-US" sz="1600" dirty="0">
              <a:solidFill>
                <a:schemeClr val="accent1">
                  <a:lumMod val="75000"/>
                </a:schemeClr>
              </a:solidFill>
              <a:latin typeface="Cambria"/>
              <a:cs typeface="Cambria"/>
            </a:endParaRPr>
          </a:p>
        </p:txBody>
      </p:sp>
      <p:sp>
        <p:nvSpPr>
          <p:cNvPr id="12" name="TextBox 11"/>
          <p:cNvSpPr txBox="1"/>
          <p:nvPr/>
        </p:nvSpPr>
        <p:spPr>
          <a:xfrm>
            <a:off x="2133600" y="4570422"/>
            <a:ext cx="1592103"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solidFill>
                  <a:schemeClr val="tx1"/>
                </a:solidFill>
              </a:rPr>
              <a:t>Use test secret</a:t>
            </a:r>
          </a:p>
        </p:txBody>
      </p:sp>
    </p:spTree>
    <p:extLst>
      <p:ext uri="{BB962C8B-B14F-4D97-AF65-F5344CB8AC3E}">
        <p14:creationId xmlns:p14="http://schemas.microsoft.com/office/powerpoint/2010/main" val="150218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1000" fill="hold"/>
                                        <p:tgtEl>
                                          <p:spTgt spid="12"/>
                                        </p:tgtEl>
                                        <p:attrNameLst>
                                          <p:attrName>ppt_w</p:attrName>
                                        </p:attrNameLst>
                                      </p:cBhvr>
                                      <p:tavLst>
                                        <p:tav tm="0">
                                          <p:val>
                                            <p:strVal val="#ppt_w*0.70"/>
                                          </p:val>
                                        </p:tav>
                                        <p:tav tm="100000">
                                          <p:val>
                                            <p:strVal val="#ppt_w"/>
                                          </p:val>
                                        </p:tav>
                                      </p:tavLst>
                                    </p:anim>
                                    <p:anim calcmode="lin" valueType="num">
                                      <p:cBhvr>
                                        <p:cTn id="19" dur="1000" fill="hold"/>
                                        <p:tgtEl>
                                          <p:spTgt spid="12"/>
                                        </p:tgtEl>
                                        <p:attrNameLst>
                                          <p:attrName>ppt_h</p:attrName>
                                        </p:attrNameLst>
                                      </p:cBhvr>
                                      <p:tavLst>
                                        <p:tav tm="0">
                                          <p:val>
                                            <p:strVal val="#ppt_h"/>
                                          </p:val>
                                        </p:tav>
                                        <p:tav tm="100000">
                                          <p:val>
                                            <p:strVal val="#ppt_h"/>
                                          </p:val>
                                        </p:tav>
                                      </p:tavLst>
                                    </p:anim>
                                    <p:animEffect transition="in" filter="fade">
                                      <p:cBhvr>
                                        <p:cTn id="20" dur="10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Example</a:t>
            </a:r>
            <a:endParaRPr lang="en-US" dirty="0"/>
          </a:p>
        </p:txBody>
      </p:sp>
      <p:sp>
        <p:nvSpPr>
          <p:cNvPr id="3" name="TextBox 2"/>
          <p:cNvSpPr txBox="1"/>
          <p:nvPr/>
        </p:nvSpPr>
        <p:spPr>
          <a:xfrm>
            <a:off x="358471" y="1720334"/>
            <a:ext cx="766255" cy="338554"/>
          </a:xfrm>
          <a:prstGeom prst="rect">
            <a:avLst/>
          </a:prstGeom>
          <a:noFill/>
        </p:spPr>
        <p:txBody>
          <a:bodyPr wrap="none" rtlCol="0">
            <a:spAutoFit/>
          </a:bodyPr>
          <a:lstStyle/>
          <a:p>
            <a:r>
              <a:rPr lang="en-US" sz="1600" dirty="0">
                <a:solidFill>
                  <a:srgbClr val="FF0000"/>
                </a:solidFill>
                <a:latin typeface="Cambria"/>
                <a:cs typeface="Cambria"/>
              </a:rPr>
              <a:t>G5C12</a:t>
            </a:r>
          </a:p>
        </p:txBody>
      </p:sp>
      <p:sp>
        <p:nvSpPr>
          <p:cNvPr id="4" name="TextBox 3"/>
          <p:cNvSpPr txBox="1"/>
          <p:nvPr/>
        </p:nvSpPr>
        <p:spPr>
          <a:xfrm>
            <a:off x="161215" y="2274332"/>
            <a:ext cx="8346355" cy="584776"/>
          </a:xfrm>
          <a:prstGeom prst="rect">
            <a:avLst/>
          </a:prstGeom>
          <a:noFill/>
        </p:spPr>
        <p:txBody>
          <a:bodyPr wrap="none" rtlCol="0">
            <a:spAutoFit/>
          </a:bodyPr>
          <a:lstStyle/>
          <a:p>
            <a:r>
              <a:rPr lang="en-US" sz="1600" dirty="0">
                <a:latin typeface="Cambria"/>
                <a:cs typeface="Cambria"/>
              </a:rPr>
              <a:t>What is the capacitance of a 20 microfarad capacitor in series with a 50 microfarad capacitor?</a:t>
            </a:r>
          </a:p>
          <a:p>
            <a:endParaRPr lang="en-US" sz="1600" dirty="0">
              <a:latin typeface="Cambria"/>
              <a:cs typeface="Cambria"/>
            </a:endParaRPr>
          </a:p>
        </p:txBody>
      </p:sp>
      <p:sp>
        <p:nvSpPr>
          <p:cNvPr id="5" name="TextBox 4"/>
          <p:cNvSpPr txBox="1"/>
          <p:nvPr/>
        </p:nvSpPr>
        <p:spPr>
          <a:xfrm>
            <a:off x="7162800" y="2920663"/>
            <a:ext cx="1107996" cy="338554"/>
          </a:xfrm>
          <a:prstGeom prst="rect">
            <a:avLst/>
          </a:prstGeom>
          <a:noFill/>
        </p:spPr>
        <p:txBody>
          <a:bodyPr wrap="none" rtlCol="0">
            <a:spAutoFit/>
          </a:bodyPr>
          <a:lstStyle/>
          <a:p>
            <a:r>
              <a:rPr lang="en-US" sz="1600" dirty="0">
                <a:solidFill>
                  <a:schemeClr val="accent1">
                    <a:lumMod val="75000"/>
                  </a:schemeClr>
                </a:solidFill>
                <a:latin typeface="Cambria"/>
                <a:cs typeface="Cambria"/>
              </a:rPr>
              <a:t>= 14.29 μF</a:t>
            </a:r>
          </a:p>
        </p:txBody>
      </p:sp>
      <p:grpSp>
        <p:nvGrpSpPr>
          <p:cNvPr id="9" name="Group 8"/>
          <p:cNvGrpSpPr/>
          <p:nvPr/>
        </p:nvGrpSpPr>
        <p:grpSpPr>
          <a:xfrm>
            <a:off x="161215" y="3962400"/>
            <a:ext cx="7128374" cy="1005245"/>
            <a:chOff x="161215" y="3962400"/>
            <a:chExt cx="7128374" cy="1005245"/>
          </a:xfrm>
        </p:grpSpPr>
        <p:sp>
          <p:nvSpPr>
            <p:cNvPr id="6" name="TextBox 5"/>
            <p:cNvSpPr txBox="1"/>
            <p:nvPr/>
          </p:nvSpPr>
          <p:spPr>
            <a:xfrm>
              <a:off x="340212" y="3962400"/>
              <a:ext cx="766255" cy="338554"/>
            </a:xfrm>
            <a:prstGeom prst="rect">
              <a:avLst/>
            </a:prstGeom>
            <a:noFill/>
          </p:spPr>
          <p:txBody>
            <a:bodyPr wrap="none" rtlCol="0">
              <a:spAutoFit/>
            </a:bodyPr>
            <a:lstStyle/>
            <a:p>
              <a:r>
                <a:rPr lang="en-US" sz="1600" dirty="0">
                  <a:solidFill>
                    <a:srgbClr val="FF0000"/>
                  </a:solidFill>
                  <a:latin typeface="Cambria"/>
                  <a:cs typeface="Cambria"/>
                </a:rPr>
                <a:t>G5C09</a:t>
              </a:r>
            </a:p>
          </p:txBody>
        </p:sp>
        <p:sp>
          <p:nvSpPr>
            <p:cNvPr id="7" name="TextBox 6"/>
            <p:cNvSpPr txBox="1"/>
            <p:nvPr/>
          </p:nvSpPr>
          <p:spPr>
            <a:xfrm>
              <a:off x="161215" y="4382869"/>
              <a:ext cx="7128374" cy="584776"/>
            </a:xfrm>
            <a:prstGeom prst="rect">
              <a:avLst/>
            </a:prstGeom>
            <a:noFill/>
          </p:spPr>
          <p:txBody>
            <a:bodyPr wrap="none" rtlCol="0">
              <a:spAutoFit/>
            </a:bodyPr>
            <a:lstStyle/>
            <a:p>
              <a:r>
                <a:rPr lang="en-US" sz="1600" dirty="0">
                  <a:latin typeface="Cambria"/>
                  <a:cs typeface="Cambria"/>
                </a:rPr>
                <a:t>What is the capacitance of three 100 microfarad capacitors connected in series?</a:t>
              </a:r>
            </a:p>
            <a:p>
              <a:endParaRPr lang="en-US" sz="1600" dirty="0">
                <a:latin typeface="Cambria"/>
                <a:cs typeface="Cambria"/>
              </a:endParaRPr>
            </a:p>
          </p:txBody>
        </p:sp>
      </p:grpSp>
      <p:sp>
        <p:nvSpPr>
          <p:cNvPr id="8" name="TextBox 7"/>
          <p:cNvSpPr txBox="1"/>
          <p:nvPr/>
        </p:nvSpPr>
        <p:spPr>
          <a:xfrm>
            <a:off x="7357565" y="5331767"/>
            <a:ext cx="1005403" cy="338554"/>
          </a:xfrm>
          <a:prstGeom prst="rect">
            <a:avLst/>
          </a:prstGeom>
          <a:noFill/>
        </p:spPr>
        <p:txBody>
          <a:bodyPr wrap="none" rtlCol="0">
            <a:spAutoFit/>
          </a:bodyPr>
          <a:lstStyle/>
          <a:p>
            <a:r>
              <a:rPr lang="en-US" sz="1600" dirty="0">
                <a:solidFill>
                  <a:schemeClr val="accent1">
                    <a:lumMod val="75000"/>
                  </a:schemeClr>
                </a:solidFill>
                <a:latin typeface="Cambria"/>
                <a:cs typeface="Cambria"/>
              </a:rPr>
              <a:t>= 33.3 μF</a:t>
            </a:r>
          </a:p>
        </p:txBody>
      </p:sp>
      <p:sp>
        <p:nvSpPr>
          <p:cNvPr id="10" name="TextBox 9"/>
          <p:cNvSpPr txBox="1"/>
          <p:nvPr/>
        </p:nvSpPr>
        <p:spPr>
          <a:xfrm>
            <a:off x="4010891" y="5372100"/>
            <a:ext cx="1957587"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Use the test secret</a:t>
            </a:r>
          </a:p>
        </p:txBody>
      </p:sp>
      <p:sp>
        <p:nvSpPr>
          <p:cNvPr id="11" name="TextBox 10"/>
          <p:cNvSpPr txBox="1"/>
          <p:nvPr/>
        </p:nvSpPr>
        <p:spPr>
          <a:xfrm>
            <a:off x="6553200" y="1003021"/>
            <a:ext cx="2089033" cy="1477328"/>
          </a:xfrm>
          <a:prstGeom prst="rect">
            <a:avLst/>
          </a:prstGeom>
          <a:noFill/>
        </p:spPr>
        <p:txBody>
          <a:bodyPr wrap="none" rtlCol="0">
            <a:spAutoFit/>
          </a:bodyPr>
          <a:lstStyle/>
          <a:p>
            <a:r>
              <a:rPr lang="en-US" dirty="0"/>
              <a:t>A. 0.07 microfarads</a:t>
            </a:r>
          </a:p>
          <a:p>
            <a:r>
              <a:rPr lang="en-US" dirty="0"/>
              <a:t>B. 14.3 microfarads</a:t>
            </a:r>
          </a:p>
          <a:p>
            <a:r>
              <a:rPr lang="en-US" dirty="0"/>
              <a:t>C. 70 microfarads</a:t>
            </a:r>
          </a:p>
          <a:p>
            <a:r>
              <a:rPr lang="en-US" dirty="0"/>
              <a:t>D. 1000 microfarads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down)">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1000" fill="hold"/>
                                        <p:tgtEl>
                                          <p:spTgt spid="10"/>
                                        </p:tgtEl>
                                        <p:attrNameLst>
                                          <p:attrName>ppt_w</p:attrName>
                                        </p:attrNameLst>
                                      </p:cBhvr>
                                      <p:tavLst>
                                        <p:tav tm="0">
                                          <p:val>
                                            <p:strVal val="#ppt_w*0.70"/>
                                          </p:val>
                                        </p:tav>
                                        <p:tav tm="100000">
                                          <p:val>
                                            <p:strVal val="#ppt_w"/>
                                          </p:val>
                                        </p:tav>
                                      </p:tavLst>
                                    </p:anim>
                                    <p:anim calcmode="lin" valueType="num">
                                      <p:cBhvr>
                                        <p:cTn id="24" dur="1000" fill="hold"/>
                                        <p:tgtEl>
                                          <p:spTgt spid="10"/>
                                        </p:tgtEl>
                                        <p:attrNameLst>
                                          <p:attrName>ppt_h</p:attrName>
                                        </p:attrNameLst>
                                      </p:cBhvr>
                                      <p:tavLst>
                                        <p:tav tm="0">
                                          <p:val>
                                            <p:strVal val="#ppt_h"/>
                                          </p:val>
                                        </p:tav>
                                        <p:tav tm="100000">
                                          <p:val>
                                            <p:strVal val="#ppt_h"/>
                                          </p:val>
                                        </p:tav>
                                      </p:tavLst>
                                    </p:anim>
                                    <p:animEffect transition="in" filter="fade">
                                      <p:cBhvr>
                                        <p:cTn id="25" dur="10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fltVal val="0"/>
                                          </p:val>
                                        </p:tav>
                                        <p:tav tm="100000">
                                          <p:val>
                                            <p:strVal val="#ppt_w"/>
                                          </p:val>
                                        </p:tav>
                                      </p:tavLst>
                                    </p:anim>
                                    <p:anim calcmode="lin" valueType="num">
                                      <p:cBhvr>
                                        <p:cTn id="31" dur="500" fill="hold"/>
                                        <p:tgtEl>
                                          <p:spTgt spid="8"/>
                                        </p:tgtEl>
                                        <p:attrNameLst>
                                          <p:attrName>ppt_h</p:attrName>
                                        </p:attrNameLst>
                                      </p:cBhvr>
                                      <p:tavLst>
                                        <p:tav tm="0">
                                          <p:val>
                                            <p:fltVal val="0"/>
                                          </p:val>
                                        </p:tav>
                                        <p:tav tm="100000">
                                          <p:val>
                                            <p:strVal val="#ppt_h"/>
                                          </p:val>
                                        </p:tav>
                                      </p:tavLst>
                                    </p:anim>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0" grpId="0" animBg="1"/>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685800" y="609600"/>
            <a:ext cx="7772400" cy="1143000"/>
          </a:xfrm>
          <a:prstGeom prst="rect">
            <a:avLst/>
          </a:prstGeom>
          <a:noFill/>
          <a:ln w="9525">
            <a:noFill/>
            <a:miter lim="800000"/>
            <a:headEnd/>
            <a:tailEnd/>
          </a:ln>
        </p:spPr>
        <p:txBody>
          <a:bodyPr anchor="ctr">
            <a:prstTxWarp prst="textNoShape">
              <a:avLst/>
            </a:prstTxWarp>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Ohm’s Law</a:t>
            </a:r>
          </a:p>
        </p:txBody>
      </p:sp>
      <p:sp>
        <p:nvSpPr>
          <p:cNvPr id="4099" name="Rectangle 5"/>
          <p:cNvSpPr>
            <a:spLocks noChangeArrowheads="1"/>
          </p:cNvSpPr>
          <p:nvPr/>
        </p:nvSpPr>
        <p:spPr bwMode="auto">
          <a:xfrm>
            <a:off x="4648200" y="1981200"/>
            <a:ext cx="3810000" cy="4114800"/>
          </a:xfrm>
          <a:prstGeom prst="rect">
            <a:avLst/>
          </a:prstGeom>
          <a:noFill/>
          <a:ln w="9525">
            <a:noFill/>
            <a:miter lim="800000"/>
            <a:headEnd/>
            <a:tailEnd/>
          </a:ln>
        </p:spPr>
        <p:txBody>
          <a:bodyPr>
            <a:prstTxWarp prst="textNoShape">
              <a:avLst/>
            </a:prstTxWarp>
          </a:bodyPr>
          <a:lstStyle/>
          <a:p>
            <a:pPr marL="342900" indent="-342900">
              <a:lnSpc>
                <a:spcPct val="90000"/>
              </a:lnSpc>
              <a:spcBef>
                <a:spcPct val="20000"/>
              </a:spcBef>
              <a:buFontTx/>
              <a:buChar char="•"/>
            </a:pPr>
            <a:r>
              <a:rPr lang="en-US" dirty="0"/>
              <a:t>E is voltage</a:t>
            </a:r>
          </a:p>
          <a:p>
            <a:pPr marL="742950" lvl="1" indent="-285750">
              <a:lnSpc>
                <a:spcPct val="90000"/>
              </a:lnSpc>
              <a:spcBef>
                <a:spcPct val="20000"/>
              </a:spcBef>
              <a:buFontTx/>
              <a:buChar char="–"/>
            </a:pPr>
            <a:r>
              <a:rPr lang="en-US" sz="2000" dirty="0"/>
              <a:t>Units - volts</a:t>
            </a:r>
          </a:p>
          <a:p>
            <a:pPr marL="342900" indent="-342900">
              <a:lnSpc>
                <a:spcPct val="90000"/>
              </a:lnSpc>
              <a:spcBef>
                <a:spcPct val="20000"/>
              </a:spcBef>
              <a:buFontTx/>
              <a:buChar char="•"/>
            </a:pPr>
            <a:r>
              <a:rPr lang="en-US" dirty="0"/>
              <a:t>I is current</a:t>
            </a:r>
          </a:p>
          <a:p>
            <a:pPr marL="742950" lvl="1" indent="-285750">
              <a:lnSpc>
                <a:spcPct val="90000"/>
              </a:lnSpc>
              <a:spcBef>
                <a:spcPct val="20000"/>
              </a:spcBef>
              <a:buFontTx/>
              <a:buChar char="–"/>
            </a:pPr>
            <a:r>
              <a:rPr lang="en-US" sz="2000" dirty="0"/>
              <a:t>Units - amperes</a:t>
            </a:r>
          </a:p>
          <a:p>
            <a:pPr marL="342900" indent="-342900">
              <a:lnSpc>
                <a:spcPct val="90000"/>
              </a:lnSpc>
              <a:spcBef>
                <a:spcPct val="20000"/>
              </a:spcBef>
              <a:buFontTx/>
              <a:buChar char="•"/>
            </a:pPr>
            <a:r>
              <a:rPr lang="en-US" dirty="0"/>
              <a:t>R is resistance</a:t>
            </a:r>
          </a:p>
          <a:p>
            <a:pPr marL="742950" lvl="1" indent="-285750">
              <a:lnSpc>
                <a:spcPct val="90000"/>
              </a:lnSpc>
              <a:spcBef>
                <a:spcPct val="20000"/>
              </a:spcBef>
              <a:buFontTx/>
              <a:buChar char="–"/>
            </a:pPr>
            <a:r>
              <a:rPr lang="en-US" sz="2000" dirty="0"/>
              <a:t>Units - ohms</a:t>
            </a:r>
          </a:p>
          <a:p>
            <a:pPr marL="342900" indent="-342900">
              <a:lnSpc>
                <a:spcPct val="90000"/>
              </a:lnSpc>
              <a:spcBef>
                <a:spcPct val="20000"/>
              </a:spcBef>
              <a:buFontTx/>
              <a:buChar char="•"/>
            </a:pPr>
            <a:endParaRPr lang="en-US" dirty="0"/>
          </a:p>
          <a:p>
            <a:pPr marL="342900" indent="-342900">
              <a:lnSpc>
                <a:spcPct val="90000"/>
              </a:lnSpc>
              <a:spcBef>
                <a:spcPct val="20000"/>
              </a:spcBef>
              <a:buFontTx/>
              <a:buChar char="•"/>
            </a:pPr>
            <a:r>
              <a:rPr lang="en-US" dirty="0"/>
              <a:t>R = E/I</a:t>
            </a:r>
          </a:p>
          <a:p>
            <a:pPr marL="342900" indent="-342900">
              <a:lnSpc>
                <a:spcPct val="90000"/>
              </a:lnSpc>
              <a:spcBef>
                <a:spcPct val="20000"/>
              </a:spcBef>
              <a:buFontTx/>
              <a:buChar char="•"/>
            </a:pPr>
            <a:r>
              <a:rPr lang="en-US" dirty="0"/>
              <a:t>I = E/R</a:t>
            </a:r>
            <a:endParaRPr lang="en-US" sz="1400" dirty="0">
              <a:solidFill>
                <a:srgbClr val="FF0000"/>
              </a:solidFill>
              <a:latin typeface="Cambria"/>
              <a:cs typeface="Cambria"/>
            </a:endParaRPr>
          </a:p>
          <a:p>
            <a:pPr marL="342900" indent="-342900">
              <a:lnSpc>
                <a:spcPct val="90000"/>
              </a:lnSpc>
              <a:spcBef>
                <a:spcPct val="20000"/>
              </a:spcBef>
              <a:buFontTx/>
              <a:buChar char="•"/>
            </a:pPr>
            <a:r>
              <a:rPr lang="en-US" dirty="0"/>
              <a:t>E = I </a:t>
            </a:r>
            <a:r>
              <a:rPr lang="en-US" dirty="0" err="1"/>
              <a:t>x</a:t>
            </a:r>
            <a:r>
              <a:rPr lang="en-US" dirty="0"/>
              <a:t> R</a:t>
            </a:r>
          </a:p>
        </p:txBody>
      </p:sp>
      <p:pic>
        <p:nvPicPr>
          <p:cNvPr id="4100" name="Picture 6" descr="ARRL0005"/>
          <p:cNvPicPr>
            <a:picLocks noChangeAspect="1" noChangeArrowheads="1"/>
          </p:cNvPicPr>
          <p:nvPr/>
        </p:nvPicPr>
        <p:blipFill>
          <a:blip r:embed="rId3"/>
          <a:srcRect/>
          <a:stretch>
            <a:fillRect/>
          </a:stretch>
        </p:blipFill>
        <p:spPr bwMode="auto">
          <a:xfrm>
            <a:off x="533400" y="2171700"/>
            <a:ext cx="3962400" cy="2971800"/>
          </a:xfrm>
          <a:prstGeom prst="rect">
            <a:avLst/>
          </a:prstGeom>
          <a:noFill/>
          <a:ln w="9525">
            <a:noFill/>
            <a:miter lim="800000"/>
            <a:headEnd/>
            <a:tailEnd/>
          </a:ln>
        </p:spPr>
      </p:pic>
      <p:cxnSp>
        <p:nvCxnSpPr>
          <p:cNvPr id="6" name="Straight Connector 5"/>
          <p:cNvCxnSpPr/>
          <p:nvPr/>
        </p:nvCxnSpPr>
        <p:spPr>
          <a:xfrm rot="5400000">
            <a:off x="5734844" y="4629150"/>
            <a:ext cx="7239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4953000" y="5943600"/>
            <a:ext cx="1194445" cy="369332"/>
          </a:xfrm>
          <a:prstGeom prst="rect">
            <a:avLst/>
          </a:prstGeom>
          <a:noFill/>
        </p:spPr>
        <p:txBody>
          <a:bodyPr wrap="none" rtlCol="0">
            <a:spAutoFit/>
          </a:bodyPr>
          <a:lstStyle/>
          <a:p>
            <a:r>
              <a:rPr lang="en-US" dirty="0">
                <a:latin typeface="Cambria"/>
                <a:cs typeface="Cambria"/>
              </a:rPr>
              <a:t>Examples</a:t>
            </a:r>
            <a:r>
              <a:rPr lang="en-US" dirty="0"/>
              <a:t>:</a:t>
            </a:r>
            <a:endParaRPr lang="en-US" sz="1400" dirty="0">
              <a:solidFill>
                <a:srgbClr val="FF0000"/>
              </a:solidFill>
              <a:latin typeface="Cambria"/>
              <a:cs typeface="Cambri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685800" y="609600"/>
            <a:ext cx="7772400" cy="1143000"/>
          </a:xfrm>
          <a:prstGeom prst="rect">
            <a:avLst/>
          </a:prstGeom>
          <a:noFill/>
          <a:ln w="9525">
            <a:noFill/>
            <a:miter lim="800000"/>
            <a:headEnd/>
            <a:tailEnd/>
          </a:ln>
        </p:spPr>
        <p:txBody>
          <a:bodyPr anchor="ctr">
            <a:prstTxWarp prst="textNoShape">
              <a:avLst/>
            </a:prstTxWarp>
          </a:bodyPr>
          <a:lstStyle/>
          <a:p>
            <a:pPr algn="ctr"/>
            <a:r>
              <a:rPr lang="en-US" sz="4400" dirty="0">
                <a:solidFill>
                  <a:srgbClr val="C96D07"/>
                </a:solidFill>
              </a:rPr>
              <a:t>Power Formula</a:t>
            </a:r>
          </a:p>
        </p:txBody>
      </p:sp>
      <p:sp>
        <p:nvSpPr>
          <p:cNvPr id="14339" name="Rectangle 5"/>
          <p:cNvSpPr>
            <a:spLocks noChangeArrowheads="1"/>
          </p:cNvSpPr>
          <p:nvPr/>
        </p:nvSpPr>
        <p:spPr bwMode="auto">
          <a:xfrm>
            <a:off x="685800" y="1981200"/>
            <a:ext cx="7772400" cy="4114800"/>
          </a:xfrm>
          <a:prstGeom prst="rect">
            <a:avLst/>
          </a:prstGeom>
          <a:noFill/>
          <a:ln w="9525">
            <a:noFill/>
            <a:miter lim="800000"/>
            <a:headEnd/>
            <a:tailEnd/>
          </a:ln>
        </p:spPr>
        <p:txBody>
          <a:bodyPr>
            <a:prstTxWarp prst="textNoShape">
              <a:avLst/>
            </a:prstTxWarp>
          </a:bodyPr>
          <a:lstStyle/>
          <a:p>
            <a:pPr marL="342900" indent="-342900">
              <a:spcBef>
                <a:spcPct val="20000"/>
              </a:spcBef>
              <a:buFontTx/>
              <a:buChar char="•"/>
            </a:pPr>
            <a:r>
              <a:rPr lang="en-US" sz="3200" dirty="0"/>
              <a:t>Power is defined as the amount of current that is being pushed through a conductor or device to do work. Devices are often </a:t>
            </a:r>
            <a:r>
              <a:rPr lang="en-US" sz="3200" dirty="0" err="1"/>
              <a:t>reffered</a:t>
            </a:r>
            <a:r>
              <a:rPr lang="en-US" sz="3200" dirty="0"/>
              <a:t> to as the load.</a:t>
            </a:r>
          </a:p>
          <a:p>
            <a:pPr marL="742950" lvl="1" indent="-285750">
              <a:spcBef>
                <a:spcPct val="20000"/>
              </a:spcBef>
              <a:buFontTx/>
              <a:buChar char="–"/>
            </a:pPr>
            <a:r>
              <a:rPr lang="en-US" sz="2800" dirty="0"/>
              <a:t>P = I </a:t>
            </a:r>
            <a:r>
              <a:rPr lang="en-US" sz="2800" dirty="0" err="1"/>
              <a:t>x</a:t>
            </a:r>
            <a:r>
              <a:rPr lang="en-US" sz="2800" dirty="0"/>
              <a:t> E  </a:t>
            </a:r>
            <a:endParaRPr lang="en-US" sz="1400" dirty="0">
              <a:solidFill>
                <a:srgbClr val="FF0000"/>
              </a:solidFill>
              <a:latin typeface="Cambria"/>
              <a:cs typeface="Cambria"/>
            </a:endParaRPr>
          </a:p>
          <a:p>
            <a:pPr marL="742950" lvl="1" indent="-285750">
              <a:spcBef>
                <a:spcPct val="20000"/>
              </a:spcBef>
              <a:buFontTx/>
              <a:buChar char="–"/>
            </a:pPr>
            <a:r>
              <a:rPr lang="en-US" sz="2800" dirty="0"/>
              <a:t>E = P/I</a:t>
            </a:r>
          </a:p>
          <a:p>
            <a:pPr marL="742950" lvl="1" indent="-285750">
              <a:spcBef>
                <a:spcPct val="20000"/>
              </a:spcBef>
              <a:buFontTx/>
              <a:buChar char="–"/>
            </a:pPr>
            <a:r>
              <a:rPr lang="en-US" sz="2800" dirty="0"/>
              <a:t>I = P/E</a:t>
            </a:r>
          </a:p>
        </p:txBody>
      </p:sp>
      <p:grpSp>
        <p:nvGrpSpPr>
          <p:cNvPr id="17" name="Group 16"/>
          <p:cNvGrpSpPr/>
          <p:nvPr/>
        </p:nvGrpSpPr>
        <p:grpSpPr>
          <a:xfrm>
            <a:off x="4724400" y="3733800"/>
            <a:ext cx="2438400" cy="2362993"/>
            <a:chOff x="4724400" y="3733800"/>
            <a:chExt cx="2438400" cy="2362993"/>
          </a:xfrm>
        </p:grpSpPr>
        <p:sp>
          <p:nvSpPr>
            <p:cNvPr id="7" name="Donut 6"/>
            <p:cNvSpPr/>
            <p:nvPr/>
          </p:nvSpPr>
          <p:spPr>
            <a:xfrm>
              <a:off x="4724400" y="3733800"/>
              <a:ext cx="2438400" cy="2362200"/>
            </a:xfrm>
            <a:prstGeom prst="donut">
              <a:avLst>
                <a:gd name="adj" fmla="val 153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9" name="Straight Connector 8"/>
            <p:cNvCxnSpPr>
              <a:stCxn id="7" idx="2"/>
              <a:endCxn id="7" idx="6"/>
            </p:cNvCxnSpPr>
            <p:nvPr/>
          </p:nvCxnSpPr>
          <p:spPr>
            <a:xfrm rot="10800000" flipH="1">
              <a:off x="4724400" y="4914900"/>
              <a:ext cx="2438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a:endCxn id="7" idx="4"/>
            </p:cNvCxnSpPr>
            <p:nvPr/>
          </p:nvCxnSpPr>
          <p:spPr>
            <a:xfrm rot="5400000">
              <a:off x="5353845" y="5506244"/>
              <a:ext cx="1179511" cy="1588"/>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674944" y="4004101"/>
              <a:ext cx="535724" cy="830997"/>
            </a:xfrm>
            <a:prstGeom prst="rect">
              <a:avLst/>
            </a:prstGeom>
            <a:noFill/>
          </p:spPr>
          <p:txBody>
            <a:bodyPr wrap="square" rtlCol="0">
              <a:spAutoFit/>
            </a:bodyPr>
            <a:lstStyle/>
            <a:p>
              <a:r>
                <a:rPr lang="en-US" sz="4800" dirty="0"/>
                <a:t>P</a:t>
              </a:r>
            </a:p>
          </p:txBody>
        </p:sp>
        <p:sp>
          <p:nvSpPr>
            <p:cNvPr id="14" name="TextBox 13"/>
            <p:cNvSpPr txBox="1"/>
            <p:nvPr/>
          </p:nvSpPr>
          <p:spPr>
            <a:xfrm>
              <a:off x="5339095" y="4994701"/>
              <a:ext cx="335849" cy="830997"/>
            </a:xfrm>
            <a:prstGeom prst="rect">
              <a:avLst/>
            </a:prstGeom>
            <a:noFill/>
          </p:spPr>
          <p:txBody>
            <a:bodyPr wrap="none" rtlCol="0">
              <a:spAutoFit/>
            </a:bodyPr>
            <a:lstStyle/>
            <a:p>
              <a:r>
                <a:rPr lang="en-US" sz="4800" dirty="0"/>
                <a:t>I</a:t>
              </a:r>
            </a:p>
          </p:txBody>
        </p:sp>
        <p:sp>
          <p:nvSpPr>
            <p:cNvPr id="15" name="TextBox 14"/>
            <p:cNvSpPr txBox="1"/>
            <p:nvPr/>
          </p:nvSpPr>
          <p:spPr>
            <a:xfrm>
              <a:off x="6210668" y="4994701"/>
              <a:ext cx="524002" cy="830997"/>
            </a:xfrm>
            <a:prstGeom prst="rect">
              <a:avLst/>
            </a:prstGeom>
            <a:noFill/>
          </p:spPr>
          <p:txBody>
            <a:bodyPr wrap="none" rtlCol="0">
              <a:spAutoFit/>
            </a:bodyPr>
            <a:lstStyle/>
            <a:p>
              <a:r>
                <a:rPr lang="en-US" sz="4800" dirty="0"/>
                <a:t>E</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nut 2"/>
          <p:cNvSpPr/>
          <p:nvPr/>
        </p:nvSpPr>
        <p:spPr>
          <a:xfrm>
            <a:off x="1066800" y="1142206"/>
            <a:ext cx="2438400" cy="2362200"/>
          </a:xfrm>
          <a:prstGeom prst="donut">
            <a:avLst>
              <a:gd name="adj" fmla="val 153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4" name="Straight Connector 3"/>
          <p:cNvCxnSpPr>
            <a:stCxn id="3" idx="2"/>
            <a:endCxn id="3" idx="6"/>
          </p:cNvCxnSpPr>
          <p:nvPr/>
        </p:nvCxnSpPr>
        <p:spPr>
          <a:xfrm rot="10800000" flipH="1">
            <a:off x="1066800" y="2323306"/>
            <a:ext cx="2438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a:endCxn id="3" idx="4"/>
          </p:cNvCxnSpPr>
          <p:nvPr/>
        </p:nvCxnSpPr>
        <p:spPr>
          <a:xfrm rot="5400000">
            <a:off x="1696245" y="2914650"/>
            <a:ext cx="1179511" cy="1588"/>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2017344" y="1412507"/>
            <a:ext cx="535724" cy="830997"/>
          </a:xfrm>
          <a:prstGeom prst="rect">
            <a:avLst/>
          </a:prstGeom>
          <a:noFill/>
        </p:spPr>
        <p:txBody>
          <a:bodyPr wrap="square" rtlCol="0">
            <a:spAutoFit/>
          </a:bodyPr>
          <a:lstStyle/>
          <a:p>
            <a:r>
              <a:rPr lang="en-US" sz="4800" dirty="0"/>
              <a:t>P</a:t>
            </a:r>
          </a:p>
        </p:txBody>
      </p:sp>
      <p:sp>
        <p:nvSpPr>
          <p:cNvPr id="7" name="TextBox 6"/>
          <p:cNvSpPr txBox="1"/>
          <p:nvPr/>
        </p:nvSpPr>
        <p:spPr>
          <a:xfrm>
            <a:off x="1681495" y="2403107"/>
            <a:ext cx="1395575" cy="830997"/>
          </a:xfrm>
          <a:prstGeom prst="rect">
            <a:avLst/>
          </a:prstGeom>
          <a:noFill/>
        </p:spPr>
        <p:txBody>
          <a:bodyPr wrap="square" rtlCol="0">
            <a:spAutoFit/>
          </a:bodyPr>
          <a:lstStyle/>
          <a:p>
            <a:r>
              <a:rPr lang="en-US" sz="4800" dirty="0"/>
              <a:t>I</a:t>
            </a:r>
          </a:p>
        </p:txBody>
      </p:sp>
      <p:sp>
        <p:nvSpPr>
          <p:cNvPr id="8" name="TextBox 7"/>
          <p:cNvSpPr txBox="1"/>
          <p:nvPr/>
        </p:nvSpPr>
        <p:spPr>
          <a:xfrm>
            <a:off x="2553068" y="2403107"/>
            <a:ext cx="524002" cy="830997"/>
          </a:xfrm>
          <a:prstGeom prst="rect">
            <a:avLst/>
          </a:prstGeom>
          <a:noFill/>
        </p:spPr>
        <p:txBody>
          <a:bodyPr wrap="none" rtlCol="0">
            <a:spAutoFit/>
          </a:bodyPr>
          <a:lstStyle/>
          <a:p>
            <a:r>
              <a:rPr lang="en-US" sz="4800" dirty="0"/>
              <a:t>E</a:t>
            </a:r>
          </a:p>
        </p:txBody>
      </p:sp>
      <p:sp>
        <p:nvSpPr>
          <p:cNvPr id="18" name="TextBox 17"/>
          <p:cNvSpPr txBox="1"/>
          <p:nvPr/>
        </p:nvSpPr>
        <p:spPr>
          <a:xfrm>
            <a:off x="2393190" y="2403107"/>
            <a:ext cx="2224019" cy="830997"/>
          </a:xfrm>
          <a:prstGeom prst="rect">
            <a:avLst/>
          </a:prstGeom>
          <a:noFill/>
        </p:spPr>
        <p:txBody>
          <a:bodyPr wrap="square" rtlCol="0">
            <a:spAutoFit/>
          </a:bodyPr>
          <a:lstStyle/>
          <a:p>
            <a:r>
              <a:rPr lang="en-US" sz="4800" dirty="0"/>
              <a:t>IR</a:t>
            </a:r>
          </a:p>
        </p:txBody>
      </p:sp>
      <p:grpSp>
        <p:nvGrpSpPr>
          <p:cNvPr id="9" name="Group 8"/>
          <p:cNvGrpSpPr/>
          <p:nvPr/>
        </p:nvGrpSpPr>
        <p:grpSpPr>
          <a:xfrm>
            <a:off x="4764458" y="1252903"/>
            <a:ext cx="2438400" cy="2362993"/>
            <a:chOff x="4724400" y="3733800"/>
            <a:chExt cx="2438400" cy="2362993"/>
          </a:xfrm>
        </p:grpSpPr>
        <p:sp>
          <p:nvSpPr>
            <p:cNvPr id="10" name="Donut 9"/>
            <p:cNvSpPr/>
            <p:nvPr/>
          </p:nvSpPr>
          <p:spPr>
            <a:xfrm>
              <a:off x="4724400" y="3733800"/>
              <a:ext cx="2438400" cy="2362200"/>
            </a:xfrm>
            <a:prstGeom prst="donut">
              <a:avLst>
                <a:gd name="adj" fmla="val 153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11" name="Straight Connector 10"/>
            <p:cNvCxnSpPr>
              <a:stCxn id="10" idx="2"/>
              <a:endCxn id="10" idx="6"/>
            </p:cNvCxnSpPr>
            <p:nvPr/>
          </p:nvCxnSpPr>
          <p:spPr>
            <a:xfrm rot="10800000" flipH="1">
              <a:off x="4724400" y="4914900"/>
              <a:ext cx="2438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a:endCxn id="10" idx="4"/>
            </p:cNvCxnSpPr>
            <p:nvPr/>
          </p:nvCxnSpPr>
          <p:spPr>
            <a:xfrm rot="5400000">
              <a:off x="5353845" y="5506244"/>
              <a:ext cx="1179511" cy="1588"/>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674944" y="4004101"/>
              <a:ext cx="535724" cy="830997"/>
            </a:xfrm>
            <a:prstGeom prst="rect">
              <a:avLst/>
            </a:prstGeom>
            <a:noFill/>
          </p:spPr>
          <p:txBody>
            <a:bodyPr wrap="square" rtlCol="0">
              <a:spAutoFit/>
            </a:bodyPr>
            <a:lstStyle/>
            <a:p>
              <a:r>
                <a:rPr lang="en-US" sz="4800" dirty="0"/>
                <a:t>E</a:t>
              </a:r>
            </a:p>
          </p:txBody>
        </p:sp>
        <p:sp>
          <p:nvSpPr>
            <p:cNvPr id="14" name="TextBox 13"/>
            <p:cNvSpPr txBox="1"/>
            <p:nvPr/>
          </p:nvSpPr>
          <p:spPr>
            <a:xfrm>
              <a:off x="5339095" y="4994701"/>
              <a:ext cx="335849" cy="830997"/>
            </a:xfrm>
            <a:prstGeom prst="rect">
              <a:avLst/>
            </a:prstGeom>
            <a:noFill/>
          </p:spPr>
          <p:txBody>
            <a:bodyPr wrap="none" rtlCol="0">
              <a:spAutoFit/>
            </a:bodyPr>
            <a:lstStyle/>
            <a:p>
              <a:r>
                <a:rPr lang="en-US" sz="4800" dirty="0"/>
                <a:t>I</a:t>
              </a:r>
            </a:p>
          </p:txBody>
        </p:sp>
        <p:sp>
          <p:nvSpPr>
            <p:cNvPr id="15" name="TextBox 14"/>
            <p:cNvSpPr txBox="1"/>
            <p:nvPr/>
          </p:nvSpPr>
          <p:spPr>
            <a:xfrm>
              <a:off x="6210668" y="4994701"/>
              <a:ext cx="548948" cy="830997"/>
            </a:xfrm>
            <a:prstGeom prst="rect">
              <a:avLst/>
            </a:prstGeom>
            <a:noFill/>
          </p:spPr>
          <p:txBody>
            <a:bodyPr wrap="none" rtlCol="0">
              <a:spAutoFit/>
            </a:bodyPr>
            <a:lstStyle/>
            <a:p>
              <a:r>
                <a:rPr lang="en-US" sz="4800" dirty="0"/>
                <a:t>R</a:t>
              </a:r>
            </a:p>
          </p:txBody>
        </p:sp>
      </p:grpSp>
      <p:sp>
        <p:nvSpPr>
          <p:cNvPr id="16" name="TextBox 15"/>
          <p:cNvSpPr txBox="1"/>
          <p:nvPr/>
        </p:nvSpPr>
        <p:spPr>
          <a:xfrm>
            <a:off x="1066799" y="4876800"/>
            <a:ext cx="1474908" cy="646331"/>
          </a:xfrm>
          <a:prstGeom prst="rect">
            <a:avLst/>
          </a:prstGeom>
          <a:noFill/>
        </p:spPr>
        <p:txBody>
          <a:bodyPr wrap="none" rtlCol="0">
            <a:spAutoFit/>
          </a:bodyPr>
          <a:lstStyle/>
          <a:p>
            <a:r>
              <a:rPr lang="en-US" sz="3600" dirty="0"/>
              <a:t>P = I</a:t>
            </a:r>
            <a:r>
              <a:rPr lang="en-US" sz="3600" baseline="30000" dirty="0"/>
              <a:t>2 </a:t>
            </a:r>
            <a:r>
              <a:rPr lang="en-US" sz="3600" dirty="0"/>
              <a:t>R</a:t>
            </a:r>
          </a:p>
        </p:txBody>
      </p:sp>
      <p:sp>
        <p:nvSpPr>
          <p:cNvPr id="17" name="TextBox 16"/>
          <p:cNvSpPr txBox="1"/>
          <p:nvPr/>
        </p:nvSpPr>
        <p:spPr>
          <a:xfrm>
            <a:off x="4874342" y="4876800"/>
            <a:ext cx="1681320" cy="646331"/>
          </a:xfrm>
          <a:prstGeom prst="rect">
            <a:avLst/>
          </a:prstGeom>
          <a:noFill/>
        </p:spPr>
        <p:txBody>
          <a:bodyPr wrap="none" rtlCol="0">
            <a:spAutoFit/>
          </a:bodyPr>
          <a:lstStyle/>
          <a:p>
            <a:r>
              <a:rPr lang="en-US" sz="3600" dirty="0"/>
              <a:t>P = E</a:t>
            </a:r>
            <a:r>
              <a:rPr lang="en-US" sz="3600" baseline="30000" dirty="0"/>
              <a:t>2</a:t>
            </a:r>
            <a:r>
              <a:rPr lang="en-US" sz="3600" dirty="0"/>
              <a:t>/R</a:t>
            </a:r>
          </a:p>
        </p:txBody>
      </p:sp>
      <p:sp>
        <p:nvSpPr>
          <p:cNvPr id="19" name="TextBox 18"/>
          <p:cNvSpPr txBox="1"/>
          <p:nvPr/>
        </p:nvSpPr>
        <p:spPr>
          <a:xfrm>
            <a:off x="1066800" y="2436385"/>
            <a:ext cx="1350368" cy="769441"/>
          </a:xfrm>
          <a:prstGeom prst="rect">
            <a:avLst/>
          </a:prstGeom>
          <a:noFill/>
        </p:spPr>
        <p:txBody>
          <a:bodyPr wrap="square" rtlCol="0">
            <a:spAutoFit/>
          </a:bodyPr>
          <a:lstStyle/>
          <a:p>
            <a:r>
              <a:rPr lang="en-US" sz="4400" dirty="0"/>
              <a:t>   E/R</a:t>
            </a:r>
          </a:p>
        </p:txBody>
      </p:sp>
      <p:sp>
        <p:nvSpPr>
          <p:cNvPr id="20" name="TextBox 19"/>
          <p:cNvSpPr txBox="1"/>
          <p:nvPr/>
        </p:nvSpPr>
        <p:spPr>
          <a:xfrm>
            <a:off x="2541707" y="17874"/>
            <a:ext cx="3741911" cy="1031051"/>
          </a:xfrm>
          <a:prstGeom prst="rect">
            <a:avLst/>
          </a:prstGeom>
          <a:noFill/>
        </p:spPr>
        <p:txBody>
          <a:bodyPr wrap="none" rtlCol="0">
            <a:spAutoFit/>
          </a:bodyPr>
          <a:lstStyle/>
          <a:p>
            <a:r>
              <a:rPr lang="en-US" sz="59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Substitute</a:t>
            </a:r>
          </a:p>
        </p:txBody>
      </p:sp>
      <p:sp>
        <p:nvSpPr>
          <p:cNvPr id="21" name="TextBox 20"/>
          <p:cNvSpPr txBox="1"/>
          <p:nvPr/>
        </p:nvSpPr>
        <p:spPr>
          <a:xfrm>
            <a:off x="2011563" y="5806558"/>
            <a:ext cx="4707892" cy="369332"/>
          </a:xfrm>
          <a:prstGeom prst="rect">
            <a:avLst/>
          </a:prstGeom>
          <a:noFill/>
        </p:spPr>
        <p:txBody>
          <a:bodyPr wrap="none" rtlCol="0">
            <a:spAutoFit/>
          </a:bodyPr>
          <a:lstStyle/>
          <a:p>
            <a:r>
              <a:rPr lang="en-US" dirty="0">
                <a:solidFill>
                  <a:srgbClr val="FF0000"/>
                </a:solidFill>
              </a:rPr>
              <a:t>Test secret</a:t>
            </a:r>
            <a:r>
              <a:rPr lang="mr-IN" dirty="0">
                <a:solidFill>
                  <a:srgbClr val="FF0000"/>
                </a:solidFill>
              </a:rPr>
              <a:t>…</a:t>
            </a:r>
            <a:r>
              <a:rPr lang="en-US" dirty="0"/>
              <a:t>  All power formulas questions use  </a:t>
            </a:r>
            <a:endParaRPr lang="en-US" dirty="0">
              <a:solidFill>
                <a:srgbClr val="FF0000"/>
              </a:solidFill>
            </a:endParaRPr>
          </a:p>
        </p:txBody>
      </p:sp>
      <p:sp>
        <p:nvSpPr>
          <p:cNvPr id="23" name="TextBox 22"/>
          <p:cNvSpPr txBox="1"/>
          <p:nvPr/>
        </p:nvSpPr>
        <p:spPr>
          <a:xfrm>
            <a:off x="6705600" y="5668059"/>
            <a:ext cx="1681320" cy="646331"/>
          </a:xfrm>
          <a:prstGeom prst="rect">
            <a:avLst/>
          </a:prstGeom>
          <a:noFill/>
        </p:spPr>
        <p:txBody>
          <a:bodyPr wrap="none" rtlCol="0">
            <a:spAutoFit/>
          </a:bodyPr>
          <a:lstStyle/>
          <a:p>
            <a:r>
              <a:rPr lang="en-US" sz="3600" dirty="0"/>
              <a:t>P = E</a:t>
            </a:r>
            <a:r>
              <a:rPr lang="en-US" sz="3600" baseline="30000" dirty="0"/>
              <a:t>2</a:t>
            </a:r>
            <a:r>
              <a:rPr lang="en-US" sz="3600" dirty="0"/>
              <a:t>/R</a:t>
            </a:r>
          </a:p>
        </p:txBody>
      </p:sp>
    </p:spTree>
    <p:extLst>
      <p:ext uri="{BB962C8B-B14F-4D97-AF65-F5344CB8AC3E}">
        <p14:creationId xmlns:p14="http://schemas.microsoft.com/office/powerpoint/2010/main" val="684449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accel="50000" decel="50000" fill="hold" grpId="0" nodeType="clickEffect">
                                  <p:stCondLst>
                                    <p:cond delay="0"/>
                                  </p:stCondLst>
                                  <p:childTnLst>
                                    <p:anim calcmode="lin" valueType="num">
                                      <p:cBhvr additive="base">
                                        <p:cTn id="6" dur="1000"/>
                                        <p:tgtEl>
                                          <p:spTgt spid="8"/>
                                        </p:tgtEl>
                                        <p:attrNameLst>
                                          <p:attrName>ppt_x</p:attrName>
                                        </p:attrNameLst>
                                      </p:cBhvr>
                                      <p:tavLst>
                                        <p:tav tm="0">
                                          <p:val>
                                            <p:strVal val="ppt_x"/>
                                          </p:val>
                                        </p:tav>
                                        <p:tav tm="100000">
                                          <p:val>
                                            <p:strVal val="ppt_x"/>
                                          </p:val>
                                        </p:tav>
                                      </p:tavLst>
                                    </p:anim>
                                    <p:anim calcmode="lin" valueType="num">
                                      <p:cBhvr additive="base">
                                        <p:cTn id="7" dur="1000"/>
                                        <p:tgtEl>
                                          <p:spTgt spid="8"/>
                                        </p:tgtEl>
                                        <p:attrNameLst>
                                          <p:attrName>ppt_y</p:attrName>
                                        </p:attrNameLst>
                                      </p:cBhvr>
                                      <p:tavLst>
                                        <p:tav tm="0">
                                          <p:val>
                                            <p:strVal val="ppt_y"/>
                                          </p:val>
                                        </p:tav>
                                        <p:tav tm="100000">
                                          <p:val>
                                            <p:strVal val="1+ppt_h/2"/>
                                          </p:val>
                                        </p:tav>
                                      </p:tavLst>
                                    </p:anim>
                                    <p:set>
                                      <p:cBhvr>
                                        <p:cTn id="8" dur="1" fill="hold">
                                          <p:stCondLst>
                                            <p:cond delay="999"/>
                                          </p:stCondLst>
                                        </p:cTn>
                                        <p:tgtEl>
                                          <p:spTgt spid="8"/>
                                        </p:tgtEl>
                                        <p:attrNameLst>
                                          <p:attrName>style.visibility</p:attrName>
                                        </p:attrNameLst>
                                      </p:cBhvr>
                                      <p:to>
                                        <p:strVal val="hidden"/>
                                      </p:to>
                                    </p:set>
                                  </p:childTnLst>
                                </p:cTn>
                              </p:par>
                            </p:childTnLst>
                          </p:cTn>
                        </p:par>
                        <p:par>
                          <p:cTn id="9" fill="hold">
                            <p:stCondLst>
                              <p:cond delay="1000"/>
                            </p:stCondLst>
                            <p:childTnLst>
                              <p:par>
                                <p:cTn id="10" presetID="2" presetClass="entr" presetSubtype="2" accel="50000" decel="50000" fill="hold" grpId="0" nodeType="afterEffect">
                                  <p:stCondLst>
                                    <p:cond delay="100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1000" fill="hold"/>
                                        <p:tgtEl>
                                          <p:spTgt spid="18"/>
                                        </p:tgtEl>
                                        <p:attrNameLst>
                                          <p:attrName>ppt_x</p:attrName>
                                        </p:attrNameLst>
                                      </p:cBhvr>
                                      <p:tavLst>
                                        <p:tav tm="0">
                                          <p:val>
                                            <p:strVal val="1+#ppt_w/2"/>
                                          </p:val>
                                        </p:tav>
                                        <p:tav tm="100000">
                                          <p:val>
                                            <p:strVal val="#ppt_x"/>
                                          </p:val>
                                        </p:tav>
                                      </p:tavLst>
                                    </p:anim>
                                    <p:anim calcmode="lin" valueType="num">
                                      <p:cBhvr additive="base">
                                        <p:cTn id="13" dur="1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8"/>
                                        </p:tgtEl>
                                        <p:attrNameLst>
                                          <p:attrName>style.visibility</p:attrName>
                                        </p:attrNameLst>
                                      </p:cBhvr>
                                      <p:to>
                                        <p:strVal val="hidden"/>
                                      </p:to>
                                    </p:set>
                                  </p:childTnLst>
                                </p:cTn>
                              </p:par>
                            </p:childTnLst>
                          </p:cTn>
                        </p:par>
                        <p:par>
                          <p:cTn id="23" fill="hold">
                            <p:stCondLst>
                              <p:cond delay="0"/>
                            </p:stCondLst>
                            <p:childTnLst>
                              <p:par>
                                <p:cTn id="24" presetID="1" presetClass="entr" presetSubtype="0" fill="hold" grpId="1" nodeType="afterEffect">
                                  <p:stCondLst>
                                    <p:cond delay="0"/>
                                  </p:stCondLst>
                                  <p:childTnLst>
                                    <p:set>
                                      <p:cBhvr>
                                        <p:cTn id="25" dur="1" fill="hold">
                                          <p:stCondLst>
                                            <p:cond delay="0"/>
                                          </p:stCondLst>
                                        </p:cTn>
                                        <p:tgtEl>
                                          <p:spTgt spid="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 presetClass="exit" presetSubtype="8" accel="50000" decel="50000" fill="hold" grpId="0" nodeType="clickEffect">
                                  <p:stCondLst>
                                    <p:cond delay="0"/>
                                  </p:stCondLst>
                                  <p:childTnLst>
                                    <p:anim calcmode="lin" valueType="num">
                                      <p:cBhvr additive="base">
                                        <p:cTn id="29" dur="1000"/>
                                        <p:tgtEl>
                                          <p:spTgt spid="7"/>
                                        </p:tgtEl>
                                        <p:attrNameLst>
                                          <p:attrName>ppt_x</p:attrName>
                                        </p:attrNameLst>
                                      </p:cBhvr>
                                      <p:tavLst>
                                        <p:tav tm="0">
                                          <p:val>
                                            <p:strVal val="ppt_x"/>
                                          </p:val>
                                        </p:tav>
                                        <p:tav tm="100000">
                                          <p:val>
                                            <p:strVal val="0-ppt_w/2"/>
                                          </p:val>
                                        </p:tav>
                                      </p:tavLst>
                                    </p:anim>
                                    <p:anim calcmode="lin" valueType="num">
                                      <p:cBhvr additive="base">
                                        <p:cTn id="30" dur="1000"/>
                                        <p:tgtEl>
                                          <p:spTgt spid="7"/>
                                        </p:tgtEl>
                                        <p:attrNameLst>
                                          <p:attrName>ppt_y</p:attrName>
                                        </p:attrNameLst>
                                      </p:cBhvr>
                                      <p:tavLst>
                                        <p:tav tm="0">
                                          <p:val>
                                            <p:strVal val="ppt_y"/>
                                          </p:val>
                                        </p:tav>
                                        <p:tav tm="100000">
                                          <p:val>
                                            <p:strVal val="ppt_y"/>
                                          </p:val>
                                        </p:tav>
                                      </p:tavLst>
                                    </p:anim>
                                    <p:set>
                                      <p:cBhvr>
                                        <p:cTn id="31" dur="1" fill="hold">
                                          <p:stCondLst>
                                            <p:cond delay="999"/>
                                          </p:stCondLst>
                                        </p:cTn>
                                        <p:tgtEl>
                                          <p:spTgt spid="7"/>
                                        </p:tgtEl>
                                        <p:attrNameLst>
                                          <p:attrName>style.visibility</p:attrName>
                                        </p:attrNameLst>
                                      </p:cBhvr>
                                      <p:to>
                                        <p:strVal val="hidden"/>
                                      </p:to>
                                    </p:set>
                                  </p:childTnLst>
                                </p:cTn>
                              </p:par>
                            </p:childTnLst>
                          </p:cTn>
                        </p:par>
                        <p:par>
                          <p:cTn id="32" fill="hold">
                            <p:stCondLst>
                              <p:cond delay="1000"/>
                            </p:stCondLst>
                            <p:childTnLst>
                              <p:par>
                                <p:cTn id="33" presetID="2" presetClass="entr" presetSubtype="2" accel="50000" decel="50000" fill="hold" grpId="0" nodeType="afterEffect">
                                  <p:stCondLst>
                                    <p:cond delay="100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1000" fill="hold"/>
                                        <p:tgtEl>
                                          <p:spTgt spid="19"/>
                                        </p:tgtEl>
                                        <p:attrNameLst>
                                          <p:attrName>ppt_x</p:attrName>
                                        </p:attrNameLst>
                                      </p:cBhvr>
                                      <p:tavLst>
                                        <p:tav tm="0">
                                          <p:val>
                                            <p:strVal val="1+#ppt_w/2"/>
                                          </p:val>
                                        </p:tav>
                                        <p:tav tm="100000">
                                          <p:val>
                                            <p:strVal val="#ppt_x"/>
                                          </p:val>
                                        </p:tav>
                                      </p:tavLst>
                                    </p:anim>
                                    <p:anim calcmode="lin" valueType="num">
                                      <p:cBhvr additive="base">
                                        <p:cTn id="36" dur="10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0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8" grpId="1"/>
      <p:bldP spid="18" grpId="0"/>
      <p:bldP spid="18" grpId="1"/>
      <p:bldP spid="16" grpId="0"/>
      <p:bldP spid="17" grpId="0"/>
      <p:bldP spid="19" grpId="0"/>
      <p:bldP spid="2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AC Power</a:t>
            </a:r>
          </a:p>
        </p:txBody>
      </p:sp>
      <p:sp>
        <p:nvSpPr>
          <p:cNvPr id="4" name="TextBox 3"/>
          <p:cNvSpPr txBox="1"/>
          <p:nvPr/>
        </p:nvSpPr>
        <p:spPr>
          <a:xfrm>
            <a:off x="914399" y="2722602"/>
            <a:ext cx="8001000" cy="2031325"/>
          </a:xfrm>
          <a:prstGeom prst="rect">
            <a:avLst/>
          </a:prstGeom>
          <a:noFill/>
        </p:spPr>
        <p:txBody>
          <a:bodyPr wrap="square" rtlCol="0">
            <a:spAutoFit/>
          </a:bodyPr>
          <a:lstStyle/>
          <a:p>
            <a:endParaRPr lang="en-US" dirty="0"/>
          </a:p>
          <a:p>
            <a:pPr lvl="1">
              <a:buClr>
                <a:srgbClr val="FF0000"/>
              </a:buClr>
              <a:buFont typeface="Wingdings" charset="2"/>
              <a:buChar char="§"/>
            </a:pPr>
            <a:r>
              <a:rPr lang="en-US" dirty="0"/>
              <a:t>  Current alternately flows in both direction.</a:t>
            </a:r>
          </a:p>
          <a:p>
            <a:pPr lvl="1">
              <a:buClr>
                <a:srgbClr val="FF0000"/>
              </a:buClr>
              <a:buFont typeface="Wingdings" charset="2"/>
              <a:buChar char="§"/>
            </a:pPr>
            <a:r>
              <a:rPr lang="en-US" dirty="0"/>
              <a:t>  The RMS value of AC voltage dissipates the same power in a resistive circuit 	as the equivalent DC voltage.</a:t>
            </a:r>
          </a:p>
          <a:p>
            <a:pPr lvl="1">
              <a:buClr>
                <a:srgbClr val="FF0000"/>
              </a:buClr>
              <a:buFont typeface="Wingdings" charset="2"/>
              <a:buChar char="§"/>
            </a:pPr>
            <a:r>
              <a:rPr lang="en-US" dirty="0"/>
              <a:t> RMS value is always used for calculations</a:t>
            </a:r>
          </a:p>
          <a:p>
            <a:pPr lvl="1">
              <a:buClr>
                <a:srgbClr val="FF0000"/>
              </a:buClr>
              <a:buFont typeface="Wingdings" charset="2"/>
              <a:buChar char="§"/>
            </a:pPr>
            <a:endParaRPr lang="en-US" dirty="0"/>
          </a:p>
          <a:p>
            <a:pPr lvl="1">
              <a:buClr>
                <a:srgbClr val="FF0000"/>
              </a:buClr>
              <a:buFont typeface="Wingdings" charset="2"/>
              <a:buChar char="§"/>
            </a:pPr>
            <a:endParaRPr lang="en-US" dirty="0"/>
          </a:p>
        </p:txBody>
      </p:sp>
      <p:sp>
        <p:nvSpPr>
          <p:cNvPr id="5" name="TextBox 4"/>
          <p:cNvSpPr txBox="1"/>
          <p:nvPr/>
        </p:nvSpPr>
        <p:spPr>
          <a:xfrm>
            <a:off x="914400" y="2057400"/>
            <a:ext cx="870551" cy="461665"/>
          </a:xfrm>
          <a:prstGeom prst="rect">
            <a:avLst/>
          </a:prstGeom>
          <a:noFill/>
        </p:spPr>
        <p:txBody>
          <a:bodyPr wrap="none" rtlCol="0">
            <a:spAutoFit/>
          </a:bodyPr>
          <a:lstStyle/>
          <a:p>
            <a:r>
              <a:rPr lang="en-US" sz="2400" dirty="0"/>
              <a:t>Rules</a:t>
            </a:r>
          </a:p>
        </p:txBody>
      </p:sp>
      <p:sp>
        <p:nvSpPr>
          <p:cNvPr id="6" name="TextBox 5"/>
          <p:cNvSpPr txBox="1"/>
          <p:nvPr/>
        </p:nvSpPr>
        <p:spPr>
          <a:xfrm>
            <a:off x="489287" y="3276600"/>
            <a:ext cx="850225" cy="369332"/>
          </a:xfrm>
          <a:prstGeom prst="rect">
            <a:avLst/>
          </a:prstGeom>
          <a:noFill/>
        </p:spPr>
        <p:txBody>
          <a:bodyPr wrap="none" rtlCol="0">
            <a:spAutoFit/>
          </a:bodyPr>
          <a:lstStyle/>
          <a:p>
            <a:r>
              <a:rPr lang="en-US" dirty="0">
                <a:solidFill>
                  <a:srgbClr val="FF0000"/>
                </a:solidFill>
                <a:latin typeface="Cambria"/>
                <a:cs typeface="Cambria"/>
              </a:rPr>
              <a:t>G5B07</a:t>
            </a:r>
          </a:p>
        </p:txBody>
      </p:sp>
    </p:spTree>
    <p:extLst>
      <p:ext uri="{BB962C8B-B14F-4D97-AF65-F5344CB8AC3E}">
        <p14:creationId xmlns:p14="http://schemas.microsoft.com/office/powerpoint/2010/main" val="2021078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Big Four</a:t>
            </a:r>
          </a:p>
        </p:txBody>
      </p:sp>
      <p:sp>
        <p:nvSpPr>
          <p:cNvPr id="3" name="Content Placeholder 2"/>
          <p:cNvSpPr>
            <a:spLocks noGrp="1"/>
          </p:cNvSpPr>
          <p:nvPr>
            <p:ph idx="1"/>
          </p:nvPr>
        </p:nvSpPr>
        <p:spPr/>
        <p:txBody>
          <a:bodyPr>
            <a:normAutofit/>
          </a:bodyPr>
          <a:lstStyle/>
          <a:p>
            <a:r>
              <a:rPr lang="en-US" sz="3200" dirty="0">
                <a:latin typeface="Cambria"/>
                <a:cs typeface="Cambria"/>
              </a:rPr>
              <a:t>Resistor</a:t>
            </a:r>
          </a:p>
          <a:p>
            <a:r>
              <a:rPr lang="en-US" sz="3200" dirty="0">
                <a:latin typeface="Cambria"/>
                <a:cs typeface="Cambria"/>
              </a:rPr>
              <a:t>Capacitors</a:t>
            </a:r>
          </a:p>
          <a:p>
            <a:r>
              <a:rPr lang="en-US" sz="3200" dirty="0">
                <a:latin typeface="Cambria"/>
                <a:cs typeface="Cambria"/>
              </a:rPr>
              <a:t>Inductors</a:t>
            </a:r>
          </a:p>
          <a:p>
            <a:r>
              <a:rPr lang="en-US" sz="3200" dirty="0">
                <a:latin typeface="Cambria"/>
                <a:cs typeface="Cambria"/>
              </a:rPr>
              <a:t>Semi-conductors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AC </a:t>
            </a:r>
            <a:br>
              <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Sine Wave</a:t>
            </a:r>
          </a:p>
        </p:txBody>
      </p:sp>
      <p:cxnSp>
        <p:nvCxnSpPr>
          <p:cNvPr id="7" name="Straight Connector 6"/>
          <p:cNvCxnSpPr>
            <a:endCxn id="5" idx="1"/>
          </p:cNvCxnSpPr>
          <p:nvPr/>
        </p:nvCxnSpPr>
        <p:spPr>
          <a:xfrm>
            <a:off x="2514600" y="2408766"/>
            <a:ext cx="3810000" cy="1588"/>
          </a:xfrm>
          <a:prstGeom prst="line">
            <a:avLst/>
          </a:prstGeom>
          <a:ln w="25400" cap="flat" cmpd="sng"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4" idx="1"/>
          </p:cNvCxnSpPr>
          <p:nvPr/>
        </p:nvCxnSpPr>
        <p:spPr>
          <a:xfrm rot="10800000">
            <a:off x="5257800" y="5486400"/>
            <a:ext cx="1066800" cy="1588"/>
          </a:xfrm>
          <a:prstGeom prst="line">
            <a:avLst/>
          </a:prstGeom>
          <a:ln w="25400" cap="flat" cmpd="sng"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nvGrpSpPr>
          <p:cNvPr id="6" name="Group 5">
            <a:extLst>
              <a:ext uri="{FF2B5EF4-FFF2-40B4-BE49-F238E27FC236}">
                <a16:creationId xmlns:a16="http://schemas.microsoft.com/office/drawing/2014/main" id="{BF4166BF-461A-7D42-8161-3856EA22EE27}"/>
              </a:ext>
            </a:extLst>
          </p:cNvPr>
          <p:cNvGrpSpPr/>
          <p:nvPr/>
        </p:nvGrpSpPr>
        <p:grpSpPr>
          <a:xfrm>
            <a:off x="1066800" y="2224100"/>
            <a:ext cx="7049690" cy="3446966"/>
            <a:chOff x="1066800" y="2224100"/>
            <a:chExt cx="7049690" cy="3446966"/>
          </a:xfrm>
        </p:grpSpPr>
        <p:pic>
          <p:nvPicPr>
            <p:cNvPr id="3" name="Picture 2"/>
            <p:cNvPicPr/>
            <p:nvPr/>
          </p:nvPicPr>
          <p:blipFill>
            <a:blip r:embed="rId2"/>
            <a:srcRect/>
            <a:stretch>
              <a:fillRect/>
            </a:stretch>
          </p:blipFill>
          <p:spPr bwMode="auto">
            <a:xfrm>
              <a:off x="1066800" y="2408766"/>
              <a:ext cx="5664200" cy="3077634"/>
            </a:xfrm>
            <a:prstGeom prst="rect">
              <a:avLst/>
            </a:prstGeom>
            <a:noFill/>
            <a:ln w="9525">
              <a:noFill/>
              <a:miter lim="800000"/>
              <a:headEnd/>
              <a:tailEnd/>
            </a:ln>
          </p:spPr>
        </p:pic>
        <p:sp>
          <p:nvSpPr>
            <p:cNvPr id="4" name="TextBox 3"/>
            <p:cNvSpPr txBox="1"/>
            <p:nvPr/>
          </p:nvSpPr>
          <p:spPr>
            <a:xfrm>
              <a:off x="6324600" y="5301734"/>
              <a:ext cx="1200193" cy="369332"/>
            </a:xfrm>
            <a:prstGeom prst="rect">
              <a:avLst/>
            </a:prstGeom>
            <a:noFill/>
          </p:spPr>
          <p:txBody>
            <a:bodyPr wrap="none" rtlCol="0">
              <a:spAutoFit/>
            </a:bodyPr>
            <a:lstStyle/>
            <a:p>
              <a:r>
                <a:rPr lang="en-US" dirty="0"/>
                <a:t>Peak value </a:t>
              </a:r>
            </a:p>
          </p:txBody>
        </p:sp>
        <p:sp>
          <p:nvSpPr>
            <p:cNvPr id="5" name="TextBox 4"/>
            <p:cNvSpPr txBox="1"/>
            <p:nvPr/>
          </p:nvSpPr>
          <p:spPr>
            <a:xfrm>
              <a:off x="6324600" y="2224100"/>
              <a:ext cx="1200193" cy="369332"/>
            </a:xfrm>
            <a:prstGeom prst="rect">
              <a:avLst/>
            </a:prstGeom>
            <a:noFill/>
          </p:spPr>
          <p:txBody>
            <a:bodyPr wrap="none" rtlCol="0">
              <a:spAutoFit/>
            </a:bodyPr>
            <a:lstStyle/>
            <a:p>
              <a:r>
                <a:rPr lang="en-US" dirty="0"/>
                <a:t>Peak value </a:t>
              </a:r>
            </a:p>
          </p:txBody>
        </p:sp>
        <p:cxnSp>
          <p:nvCxnSpPr>
            <p:cNvPr id="13" name="Straight Arrow Connector 12"/>
            <p:cNvCxnSpPr/>
            <p:nvPr/>
          </p:nvCxnSpPr>
          <p:spPr>
            <a:xfrm rot="5400000" flipH="1" flipV="1">
              <a:off x="1776677" y="3148277"/>
              <a:ext cx="1475846" cy="1588"/>
            </a:xfrm>
            <a:prstGeom prst="straightConnector1">
              <a:avLst/>
            </a:prstGeom>
            <a:ln w="25400"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rot="5400000">
              <a:off x="4461272" y="4686697"/>
              <a:ext cx="1599406" cy="1588"/>
            </a:xfrm>
            <a:prstGeom prst="straightConnector1">
              <a:avLst/>
            </a:prstGeom>
            <a:ln w="25400"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066800" y="2968624"/>
              <a:ext cx="6934200" cy="1588"/>
            </a:xfrm>
            <a:prstGeom prst="line">
              <a:avLst/>
            </a:prstGeom>
            <a:ln w="25400" cap="flat" cmpd="sng" algn="ctr">
              <a:solidFill>
                <a:srgbClr val="008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219200" y="4876800"/>
              <a:ext cx="6781800" cy="1588"/>
            </a:xfrm>
            <a:prstGeom prst="line">
              <a:avLst/>
            </a:prstGeom>
            <a:ln w="25400" cap="flat" cmpd="sng" algn="ctr">
              <a:solidFill>
                <a:srgbClr val="008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6731000" y="3352800"/>
              <a:ext cx="1385490" cy="646331"/>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a:t>RMS Value</a:t>
              </a:r>
            </a:p>
            <a:p>
              <a:r>
                <a:rPr lang="en-US" dirty="0"/>
                <a:t>= .707 </a:t>
              </a:r>
              <a:r>
                <a:rPr lang="en-US" dirty="0" err="1"/>
                <a:t>x</a:t>
              </a:r>
              <a:r>
                <a:rPr lang="en-US" dirty="0"/>
                <a:t> Peak</a:t>
              </a:r>
            </a:p>
          </p:txBody>
        </p:sp>
      </p:grpSp>
      <p:cxnSp>
        <p:nvCxnSpPr>
          <p:cNvPr id="28" name="Straight Arrow Connector 27"/>
          <p:cNvCxnSpPr/>
          <p:nvPr/>
        </p:nvCxnSpPr>
        <p:spPr>
          <a:xfrm rot="16200000" flipV="1">
            <a:off x="7127378" y="3158033"/>
            <a:ext cx="382588" cy="6945"/>
          </a:xfrm>
          <a:prstGeom prst="straightConnector1">
            <a:avLst/>
          </a:prstGeom>
          <a:ln w="25400" cap="flat" cmpd="sng" algn="ctr">
            <a:solidFill>
              <a:srgbClr val="008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914400" y="5802868"/>
            <a:ext cx="2904949" cy="369332"/>
          </a:xfrm>
          <a:prstGeom prst="rect">
            <a:avLst/>
          </a:prstGeom>
          <a:noFill/>
        </p:spPr>
        <p:txBody>
          <a:bodyPr wrap="none" rtlCol="0">
            <a:spAutoFit/>
          </a:bodyPr>
          <a:lstStyle/>
          <a:p>
            <a:r>
              <a:rPr lang="en-US" dirty="0"/>
              <a:t>Peak to Peak value / 2 = peak</a:t>
            </a:r>
          </a:p>
        </p:txBody>
      </p:sp>
      <p:sp>
        <p:nvSpPr>
          <p:cNvPr id="36" name="TextBox 35"/>
          <p:cNvSpPr txBox="1"/>
          <p:nvPr/>
        </p:nvSpPr>
        <p:spPr>
          <a:xfrm>
            <a:off x="914400" y="6292334"/>
            <a:ext cx="2014757" cy="369332"/>
          </a:xfrm>
          <a:prstGeom prst="rect">
            <a:avLst/>
          </a:prstGeom>
          <a:noFill/>
        </p:spPr>
        <p:txBody>
          <a:bodyPr wrap="none" rtlCol="0">
            <a:spAutoFit/>
          </a:bodyPr>
          <a:lstStyle/>
          <a:p>
            <a:r>
              <a:rPr lang="en-US" dirty="0"/>
              <a:t>1.414 </a:t>
            </a:r>
            <a:r>
              <a:rPr lang="en-US" dirty="0" err="1"/>
              <a:t>x</a:t>
            </a:r>
            <a:r>
              <a:rPr lang="en-US" dirty="0"/>
              <a:t> RMS = Peak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3">
                <a:lumMod val="75000"/>
              </a:schemeClr>
            </a:solidFill>
          </a:ln>
        </p:spPr>
        <p:txBody>
          <a:bodyPr/>
          <a:lstStyle/>
          <a:p>
            <a:r>
              <a:rPr lang="en-US" dirty="0">
                <a:latin typeface="Cambria" charset="0"/>
                <a:ea typeface="Cambria" charset="0"/>
                <a:cs typeface="Cambria" charset="0"/>
              </a:rPr>
              <a:t>RMS Vs. Peak</a:t>
            </a:r>
          </a:p>
        </p:txBody>
      </p:sp>
      <p:sp>
        <p:nvSpPr>
          <p:cNvPr id="4" name="TextBox 3"/>
          <p:cNvSpPr txBox="1"/>
          <p:nvPr/>
        </p:nvSpPr>
        <p:spPr>
          <a:xfrm>
            <a:off x="1600200" y="4488628"/>
            <a:ext cx="6924460" cy="369332"/>
          </a:xfrm>
          <a:prstGeom prst="rect">
            <a:avLst/>
          </a:prstGeom>
          <a:noFill/>
        </p:spPr>
        <p:txBody>
          <a:bodyPr wrap="none" rtlCol="0">
            <a:spAutoFit/>
          </a:bodyPr>
          <a:lstStyle/>
          <a:p>
            <a:r>
              <a:rPr lang="en-US" dirty="0">
                <a:latin typeface="Cambria" charset="0"/>
                <a:ea typeface="Cambria" charset="0"/>
                <a:cs typeface="Cambria" charset="0"/>
              </a:rPr>
              <a:t>What is the RMS voltage of a sine wave with a value of 17 volts peak?</a:t>
            </a:r>
          </a:p>
        </p:txBody>
      </p:sp>
      <p:sp>
        <p:nvSpPr>
          <p:cNvPr id="6" name="TextBox 5"/>
          <p:cNvSpPr txBox="1"/>
          <p:nvPr/>
        </p:nvSpPr>
        <p:spPr>
          <a:xfrm>
            <a:off x="735980" y="1561171"/>
            <a:ext cx="3605474" cy="646331"/>
          </a:xfrm>
          <a:prstGeom prst="rect">
            <a:avLst/>
          </a:prstGeom>
          <a:noFill/>
        </p:spPr>
        <p:txBody>
          <a:bodyPr wrap="none" rtlCol="0">
            <a:spAutoFit/>
          </a:bodyPr>
          <a:lstStyle/>
          <a:p>
            <a:r>
              <a:rPr lang="en-US" dirty="0">
                <a:latin typeface="Cambria" charset="0"/>
                <a:ea typeface="Cambria" charset="0"/>
                <a:cs typeface="Cambria" charset="0"/>
              </a:rPr>
              <a:t>Fun with math</a:t>
            </a:r>
          </a:p>
          <a:p>
            <a:r>
              <a:rPr lang="en-US" dirty="0">
                <a:latin typeface="Cambria" charset="0"/>
                <a:ea typeface="Cambria" charset="0"/>
                <a:cs typeface="Cambria" charset="0"/>
              </a:rPr>
              <a:t>	√2 = </a:t>
            </a:r>
            <a:r>
              <a:rPr lang="en-US" b="1" dirty="0">
                <a:latin typeface="Cambria" charset="0"/>
                <a:ea typeface="Cambria" charset="0"/>
                <a:cs typeface="Cambria" charset="0"/>
              </a:rPr>
              <a:t>1.414 </a:t>
            </a:r>
            <a:r>
              <a:rPr lang="en-US" dirty="0">
                <a:latin typeface="Cambria" charset="0"/>
                <a:ea typeface="Cambria" charset="0"/>
                <a:cs typeface="Cambria" charset="0"/>
              </a:rPr>
              <a:t>      1/1.414 = </a:t>
            </a:r>
            <a:r>
              <a:rPr lang="en-US" b="1" dirty="0">
                <a:latin typeface="Cambria" charset="0"/>
                <a:ea typeface="Cambria" charset="0"/>
                <a:cs typeface="Cambria" charset="0"/>
              </a:rPr>
              <a:t>.707</a:t>
            </a:r>
          </a:p>
        </p:txBody>
      </p:sp>
      <p:sp>
        <p:nvSpPr>
          <p:cNvPr id="7" name="TextBox 6"/>
          <p:cNvSpPr txBox="1"/>
          <p:nvPr/>
        </p:nvSpPr>
        <p:spPr>
          <a:xfrm>
            <a:off x="1371600" y="2308302"/>
            <a:ext cx="5551904" cy="369332"/>
          </a:xfrm>
          <a:prstGeom prst="rect">
            <a:avLst/>
          </a:prstGeom>
          <a:noFill/>
        </p:spPr>
        <p:txBody>
          <a:bodyPr wrap="none" rtlCol="0">
            <a:spAutoFit/>
          </a:bodyPr>
          <a:lstStyle/>
          <a:p>
            <a:r>
              <a:rPr lang="en-US" dirty="0">
                <a:latin typeface="Cambria" charset="0"/>
                <a:ea typeface="Cambria" charset="0"/>
                <a:cs typeface="Cambria" charset="0"/>
              </a:rPr>
              <a:t>The two numbers to remember when working with AC</a:t>
            </a:r>
          </a:p>
        </p:txBody>
      </p:sp>
      <p:sp>
        <p:nvSpPr>
          <p:cNvPr id="8" name="TextBox 7"/>
          <p:cNvSpPr txBox="1"/>
          <p:nvPr/>
        </p:nvSpPr>
        <p:spPr>
          <a:xfrm>
            <a:off x="1405054" y="2977376"/>
            <a:ext cx="2051203" cy="369332"/>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US" dirty="0">
                <a:latin typeface="Cambria" charset="0"/>
                <a:ea typeface="Cambria" charset="0"/>
                <a:cs typeface="Cambria" charset="0"/>
              </a:rPr>
              <a:t>Peak  X .707 = RMS</a:t>
            </a:r>
          </a:p>
        </p:txBody>
      </p:sp>
      <p:sp>
        <p:nvSpPr>
          <p:cNvPr id="9" name="TextBox 8"/>
          <p:cNvSpPr txBox="1"/>
          <p:nvPr/>
        </p:nvSpPr>
        <p:spPr>
          <a:xfrm>
            <a:off x="4114800" y="2977376"/>
            <a:ext cx="2230739" cy="369332"/>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US">
                <a:latin typeface="Cambria" charset="0"/>
                <a:ea typeface="Cambria" charset="0"/>
                <a:cs typeface="Cambria" charset="0"/>
              </a:rPr>
              <a:t>RMS  X  1.414 = Peak</a:t>
            </a:r>
          </a:p>
        </p:txBody>
      </p:sp>
      <p:sp>
        <p:nvSpPr>
          <p:cNvPr id="11" name="TextBox 10"/>
          <p:cNvSpPr txBox="1"/>
          <p:nvPr/>
        </p:nvSpPr>
        <p:spPr>
          <a:xfrm>
            <a:off x="1115122" y="3713356"/>
            <a:ext cx="2447337" cy="369332"/>
          </a:xfrm>
          <a:prstGeom prst="rect">
            <a:avLst/>
          </a:prstGeom>
          <a:noFill/>
        </p:spPr>
        <p:txBody>
          <a:bodyPr wrap="none" rtlCol="0">
            <a:spAutoFit/>
          </a:bodyPr>
          <a:lstStyle/>
          <a:p>
            <a:r>
              <a:rPr lang="en-US" dirty="0">
                <a:latin typeface="Cambria" charset="0"/>
                <a:ea typeface="Cambria" charset="0"/>
                <a:cs typeface="Cambria" charset="0"/>
              </a:rPr>
              <a:t>Always work with RMS</a:t>
            </a:r>
          </a:p>
        </p:txBody>
      </p:sp>
      <p:sp>
        <p:nvSpPr>
          <p:cNvPr id="12" name="TextBox 11"/>
          <p:cNvSpPr txBox="1"/>
          <p:nvPr/>
        </p:nvSpPr>
        <p:spPr>
          <a:xfrm>
            <a:off x="1130921" y="5018980"/>
            <a:ext cx="1383680"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hu-HU" dirty="0"/>
              <a:t>A. 8.5 </a:t>
            </a:r>
            <a:r>
              <a:rPr lang="hu-HU" dirty="0" err="1"/>
              <a:t>volts</a:t>
            </a:r>
            <a:endParaRPr lang="hu-HU" dirty="0"/>
          </a:p>
          <a:p>
            <a:r>
              <a:rPr lang="hu-HU" dirty="0"/>
              <a:t>B. 12 </a:t>
            </a:r>
            <a:r>
              <a:rPr lang="hu-HU" dirty="0" err="1"/>
              <a:t>volts</a:t>
            </a:r>
            <a:endParaRPr lang="hu-HU" dirty="0"/>
          </a:p>
          <a:p>
            <a:r>
              <a:rPr lang="hu-HU" dirty="0"/>
              <a:t>C. 24 </a:t>
            </a:r>
            <a:r>
              <a:rPr lang="hu-HU" dirty="0" err="1"/>
              <a:t>volts</a:t>
            </a:r>
            <a:endParaRPr lang="hu-HU" dirty="0"/>
          </a:p>
          <a:p>
            <a:r>
              <a:rPr lang="hu-HU" dirty="0"/>
              <a:t>D. 34 </a:t>
            </a:r>
            <a:r>
              <a:rPr lang="hu-HU" dirty="0" err="1"/>
              <a:t>volts</a:t>
            </a:r>
            <a:endParaRPr lang="hu-HU" dirty="0"/>
          </a:p>
        </p:txBody>
      </p:sp>
      <p:sp>
        <p:nvSpPr>
          <p:cNvPr id="13" name="TextBox 12"/>
          <p:cNvSpPr txBox="1"/>
          <p:nvPr/>
        </p:nvSpPr>
        <p:spPr>
          <a:xfrm>
            <a:off x="310222" y="4536148"/>
            <a:ext cx="851515" cy="369332"/>
          </a:xfrm>
          <a:prstGeom prst="rect">
            <a:avLst/>
          </a:prstGeom>
          <a:noFill/>
        </p:spPr>
        <p:txBody>
          <a:bodyPr wrap="none" rtlCol="0">
            <a:spAutoFit/>
          </a:bodyPr>
          <a:lstStyle/>
          <a:p>
            <a:r>
              <a:rPr lang="en-US" dirty="0">
                <a:solidFill>
                  <a:srgbClr val="FF0000"/>
                </a:solidFill>
                <a:latin typeface="Cambria" charset="0"/>
                <a:ea typeface="Cambria" charset="0"/>
                <a:cs typeface="Cambria" charset="0"/>
              </a:rPr>
              <a:t>G5B09</a:t>
            </a:r>
          </a:p>
        </p:txBody>
      </p:sp>
      <p:sp>
        <p:nvSpPr>
          <p:cNvPr id="3" name="TextBox 2">
            <a:extLst>
              <a:ext uri="{FF2B5EF4-FFF2-40B4-BE49-F238E27FC236}">
                <a16:creationId xmlns:a16="http://schemas.microsoft.com/office/drawing/2014/main" id="{5C2C1D4D-6B17-0245-9880-3811A711F8D8}"/>
              </a:ext>
            </a:extLst>
          </p:cNvPr>
          <p:cNvSpPr txBox="1"/>
          <p:nvPr/>
        </p:nvSpPr>
        <p:spPr>
          <a:xfrm>
            <a:off x="5388077" y="5899355"/>
            <a:ext cx="1939955"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2 over 1 under rule</a:t>
            </a:r>
          </a:p>
        </p:txBody>
      </p:sp>
      <p:grpSp>
        <p:nvGrpSpPr>
          <p:cNvPr id="14" name="Group 13">
            <a:extLst>
              <a:ext uri="{FF2B5EF4-FFF2-40B4-BE49-F238E27FC236}">
                <a16:creationId xmlns:a16="http://schemas.microsoft.com/office/drawing/2014/main" id="{93130395-9C6F-6444-AF22-DD0B9EAD10D2}"/>
              </a:ext>
            </a:extLst>
          </p:cNvPr>
          <p:cNvGrpSpPr/>
          <p:nvPr/>
        </p:nvGrpSpPr>
        <p:grpSpPr>
          <a:xfrm>
            <a:off x="6001196" y="3413933"/>
            <a:ext cx="3110147" cy="1657235"/>
            <a:chOff x="6001196" y="3413933"/>
            <a:chExt cx="3110147" cy="1657235"/>
          </a:xfrm>
        </p:grpSpPr>
        <p:sp>
          <p:nvSpPr>
            <p:cNvPr id="5" name="Oval Callout 4">
              <a:extLst>
                <a:ext uri="{FF2B5EF4-FFF2-40B4-BE49-F238E27FC236}">
                  <a16:creationId xmlns:a16="http://schemas.microsoft.com/office/drawing/2014/main" id="{FE9C63C8-251C-D640-9999-A16FA8C2CA20}"/>
                </a:ext>
              </a:extLst>
            </p:cNvPr>
            <p:cNvSpPr/>
            <p:nvPr/>
          </p:nvSpPr>
          <p:spPr>
            <a:xfrm>
              <a:off x="6923504" y="4275419"/>
              <a:ext cx="304800" cy="795749"/>
            </a:xfrm>
            <a:prstGeom prst="wedgeEllipseCallout">
              <a:avLst>
                <a:gd name="adj1" fmla="val 63383"/>
                <a:gd name="adj2" fmla="val -121204"/>
              </a:avLst>
            </a:prstGeom>
            <a:solidFill>
              <a:srgbClr val="00B050">
                <a:alpha val="10102"/>
              </a:srgb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5B65781E-3AC4-1842-A3F3-F47A4F490620}"/>
                </a:ext>
              </a:extLst>
            </p:cNvPr>
            <p:cNvSpPr txBox="1"/>
            <p:nvPr/>
          </p:nvSpPr>
          <p:spPr>
            <a:xfrm>
              <a:off x="6001196" y="3413933"/>
              <a:ext cx="3110147" cy="369332"/>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err="1"/>
                <a:t>Gotta</a:t>
              </a:r>
              <a:r>
                <a:rPr lang="en-US" dirty="0"/>
                <a:t> be less but not excessive</a:t>
              </a:r>
            </a:p>
          </p:txBody>
        </p:sp>
      </p:grpSp>
    </p:spTree>
    <p:extLst>
      <p:ext uri="{BB962C8B-B14F-4D97-AF65-F5344CB8AC3E}">
        <p14:creationId xmlns:p14="http://schemas.microsoft.com/office/powerpoint/2010/main" val="954705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1000" fill="hold"/>
                                        <p:tgtEl>
                                          <p:spTgt spid="14"/>
                                        </p:tgtEl>
                                        <p:attrNameLst>
                                          <p:attrName>ppt_w</p:attrName>
                                        </p:attrNameLst>
                                      </p:cBhvr>
                                      <p:tavLst>
                                        <p:tav tm="0">
                                          <p:val>
                                            <p:strVal val="#ppt_w*0.70"/>
                                          </p:val>
                                        </p:tav>
                                        <p:tav tm="100000">
                                          <p:val>
                                            <p:strVal val="#ppt_w"/>
                                          </p:val>
                                        </p:tav>
                                      </p:tavLst>
                                    </p:anim>
                                    <p:anim calcmode="lin" valueType="num">
                                      <p:cBhvr>
                                        <p:cTn id="15" dur="1000" fill="hold"/>
                                        <p:tgtEl>
                                          <p:spTgt spid="14"/>
                                        </p:tgtEl>
                                        <p:attrNameLst>
                                          <p:attrName>ppt_h</p:attrName>
                                        </p:attrNameLst>
                                      </p:cBhvr>
                                      <p:tavLst>
                                        <p:tav tm="0">
                                          <p:val>
                                            <p:strVal val="#ppt_h"/>
                                          </p:val>
                                        </p:tav>
                                        <p:tav tm="100000">
                                          <p:val>
                                            <p:strVal val="#ppt_h"/>
                                          </p:val>
                                        </p:tav>
                                      </p:tavLst>
                                    </p:anim>
                                    <p:animEffect transition="in" filter="fade">
                                      <p:cBhvr>
                                        <p:cTn id="16" dur="10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1"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1000" fill="hold"/>
                                        <p:tgtEl>
                                          <p:spTgt spid="3"/>
                                        </p:tgtEl>
                                        <p:attrNameLst>
                                          <p:attrName>ppt_w</p:attrName>
                                        </p:attrNameLst>
                                      </p:cBhvr>
                                      <p:tavLst>
                                        <p:tav tm="0">
                                          <p:val>
                                            <p:strVal val="#ppt_w*0.70"/>
                                          </p:val>
                                        </p:tav>
                                        <p:tav tm="100000">
                                          <p:val>
                                            <p:strVal val="#ppt_w"/>
                                          </p:val>
                                        </p:tav>
                                      </p:tavLst>
                                    </p:anim>
                                    <p:anim calcmode="lin" valueType="num">
                                      <p:cBhvr>
                                        <p:cTn id="22" dur="1000" fill="hold"/>
                                        <p:tgtEl>
                                          <p:spTgt spid="3"/>
                                        </p:tgtEl>
                                        <p:attrNameLst>
                                          <p:attrName>ppt_h</p:attrName>
                                        </p:attrNameLst>
                                      </p:cBhvr>
                                      <p:tavLst>
                                        <p:tav tm="0">
                                          <p:val>
                                            <p:strVal val="#ppt_h"/>
                                          </p:val>
                                        </p:tav>
                                        <p:tav tm="100000">
                                          <p:val>
                                            <p:strVal val="#ppt_h"/>
                                          </p:val>
                                        </p:tav>
                                      </p:tavLst>
                                    </p:anim>
                                    <p:animEffect transition="in" filter="fade">
                                      <p:cBhvr>
                                        <p:cTn id="23" dur="10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xit" presetSubtype="10" fill="hold" grpId="0" nodeType="clickEffect">
                                  <p:stCondLst>
                                    <p:cond delay="0"/>
                                  </p:stCondLst>
                                  <p:childTnLst>
                                    <p:animEffect transition="out" filter="blinds(horizontal)">
                                      <p:cBhvr>
                                        <p:cTn id="27" dur="500"/>
                                        <p:tgtEl>
                                          <p:spTgt spid="3"/>
                                        </p:tgtEl>
                                      </p:cBhvr>
                                    </p:animEffect>
                                    <p:set>
                                      <p:cBhvr>
                                        <p:cTn id="28"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 grpId="0" animBg="1"/>
      <p:bldP spid="3"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Power and RF </a:t>
            </a:r>
            <a:br>
              <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wave forms</a:t>
            </a:r>
          </a:p>
        </p:txBody>
      </p:sp>
      <p:sp>
        <p:nvSpPr>
          <p:cNvPr id="3" name="TextBox 2"/>
          <p:cNvSpPr txBox="1"/>
          <p:nvPr/>
        </p:nvSpPr>
        <p:spPr>
          <a:xfrm>
            <a:off x="685800" y="2590800"/>
            <a:ext cx="4114800" cy="923330"/>
          </a:xfrm>
          <a:prstGeom prst="rect">
            <a:avLst/>
          </a:prstGeom>
          <a:noFill/>
        </p:spPr>
        <p:txBody>
          <a:bodyPr wrap="square" rtlCol="0">
            <a:spAutoFit/>
          </a:bodyPr>
          <a:lstStyle/>
          <a:p>
            <a:r>
              <a:rPr lang="en-US" dirty="0"/>
              <a:t>Average AC power. </a:t>
            </a:r>
          </a:p>
          <a:p>
            <a:r>
              <a:rPr lang="en-US" dirty="0"/>
              <a:t>		Need to know RMS Voltage and 		Load</a:t>
            </a:r>
          </a:p>
        </p:txBody>
      </p:sp>
      <p:sp>
        <p:nvSpPr>
          <p:cNvPr id="4" name="TextBox 3"/>
          <p:cNvSpPr txBox="1"/>
          <p:nvPr/>
        </p:nvSpPr>
        <p:spPr>
          <a:xfrm>
            <a:off x="914400" y="3637002"/>
            <a:ext cx="1600199"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a:t>Power = E</a:t>
            </a:r>
            <a:r>
              <a:rPr lang="en-US" baseline="30000" dirty="0"/>
              <a:t>2</a:t>
            </a:r>
            <a:r>
              <a:rPr lang="en-US" dirty="0"/>
              <a:t>/R</a:t>
            </a:r>
          </a:p>
        </p:txBody>
      </p:sp>
      <p:sp>
        <p:nvSpPr>
          <p:cNvPr id="5" name="TextBox 4"/>
          <p:cNvSpPr txBox="1"/>
          <p:nvPr/>
        </p:nvSpPr>
        <p:spPr>
          <a:xfrm>
            <a:off x="914400" y="4191000"/>
            <a:ext cx="2352477" cy="369332"/>
          </a:xfrm>
          <a:prstGeom prst="rect">
            <a:avLst/>
          </a:prstGeom>
          <a:noFill/>
        </p:spPr>
        <p:txBody>
          <a:bodyPr wrap="none" rtlCol="0">
            <a:spAutoFit/>
          </a:bodyPr>
          <a:lstStyle/>
          <a:p>
            <a:r>
              <a:rPr lang="en-US" dirty="0"/>
              <a:t>AC power = E</a:t>
            </a:r>
            <a:r>
              <a:rPr lang="en-US" baseline="-25000" dirty="0"/>
              <a:t>RMS</a:t>
            </a:r>
            <a:r>
              <a:rPr lang="en-US" baseline="30000" dirty="0"/>
              <a:t>2</a:t>
            </a:r>
            <a:r>
              <a:rPr lang="en-US" dirty="0"/>
              <a:t>/R</a:t>
            </a:r>
            <a:r>
              <a:rPr lang="en-US" baseline="-25000" dirty="0"/>
              <a:t>Load</a:t>
            </a:r>
            <a:endParaRPr lang="en-US" dirty="0"/>
          </a:p>
        </p:txBody>
      </p:sp>
      <p:sp>
        <p:nvSpPr>
          <p:cNvPr id="8" name="TextBox 7"/>
          <p:cNvSpPr txBox="1"/>
          <p:nvPr/>
        </p:nvSpPr>
        <p:spPr>
          <a:xfrm>
            <a:off x="914400" y="4648200"/>
            <a:ext cx="7467600" cy="923330"/>
          </a:xfrm>
          <a:prstGeom prst="rect">
            <a:avLst/>
          </a:prstGeom>
          <a:noFill/>
        </p:spPr>
        <p:txBody>
          <a:bodyPr wrap="square" rtlCol="0">
            <a:spAutoFit/>
          </a:bodyPr>
          <a:lstStyle/>
          <a:p>
            <a:r>
              <a:rPr lang="en-US" dirty="0"/>
              <a:t>PEP ( Peak Envelope Power) is the </a:t>
            </a:r>
            <a:r>
              <a:rPr lang="en-US" b="1" u="sng" dirty="0"/>
              <a:t>average power </a:t>
            </a:r>
            <a:r>
              <a:rPr lang="en-US" dirty="0"/>
              <a:t>of one complete RF cycle measured at the peak of the signals envelope.</a:t>
            </a:r>
          </a:p>
          <a:p>
            <a:endParaRPr lang="en-US" dirty="0"/>
          </a:p>
        </p:txBody>
      </p:sp>
      <p:pic>
        <p:nvPicPr>
          <p:cNvPr id="9" name="Picture 8"/>
          <p:cNvPicPr>
            <a:picLocks noChangeAspect="1"/>
          </p:cNvPicPr>
          <p:nvPr/>
        </p:nvPicPr>
        <p:blipFill>
          <a:blip r:embed="rId2"/>
          <a:stretch>
            <a:fillRect/>
          </a:stretch>
        </p:blipFill>
        <p:spPr>
          <a:xfrm>
            <a:off x="914400" y="5571530"/>
            <a:ext cx="1905000" cy="546100"/>
          </a:xfrm>
          <a:prstGeom prst="rect">
            <a:avLst/>
          </a:prstGeom>
        </p:spPr>
      </p:pic>
      <p:pic>
        <p:nvPicPr>
          <p:cNvPr id="10" name="Picture 9"/>
          <p:cNvPicPr>
            <a:picLocks noChangeAspect="1"/>
          </p:cNvPicPr>
          <p:nvPr/>
        </p:nvPicPr>
        <p:blipFill>
          <a:blip r:embed="rId3"/>
          <a:stretch>
            <a:fillRect/>
          </a:stretch>
        </p:blipFill>
        <p:spPr>
          <a:xfrm>
            <a:off x="4953000" y="1707428"/>
            <a:ext cx="3748785" cy="2298906"/>
          </a:xfrm>
          <a:prstGeom prst="rect">
            <a:avLst/>
          </a:prstGeom>
        </p:spPr>
      </p:pic>
      <p:sp>
        <p:nvSpPr>
          <p:cNvPr id="12" name="TextBox 11"/>
          <p:cNvSpPr txBox="1"/>
          <p:nvPr/>
        </p:nvSpPr>
        <p:spPr>
          <a:xfrm>
            <a:off x="4038600" y="5879068"/>
            <a:ext cx="1564588"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a:t>Look at </a:t>
            </a:r>
            <a:r>
              <a:rPr lang="en-US" dirty="0">
                <a:solidFill>
                  <a:srgbClr val="FF0000"/>
                </a:solidFill>
              </a:rPr>
              <a:t>G5B14</a:t>
            </a:r>
          </a:p>
        </p:txBody>
      </p:sp>
      <p:sp>
        <p:nvSpPr>
          <p:cNvPr id="6" name="TextBox 5">
            <a:extLst>
              <a:ext uri="{FF2B5EF4-FFF2-40B4-BE49-F238E27FC236}">
                <a16:creationId xmlns:a16="http://schemas.microsoft.com/office/drawing/2014/main" id="{5DDB6E3D-2F96-F240-8878-FC5FAA897710}"/>
              </a:ext>
            </a:extLst>
          </p:cNvPr>
          <p:cNvSpPr txBox="1"/>
          <p:nvPr/>
        </p:nvSpPr>
        <p:spPr>
          <a:xfrm>
            <a:off x="440974" y="4549676"/>
            <a:ext cx="7848600" cy="230832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a:t>G5B14 (B)</a:t>
            </a:r>
          </a:p>
          <a:p>
            <a:r>
              <a:rPr lang="en-US" dirty="0"/>
              <a:t>What is the output PEP from a transmitter if an oscilloscope measures 500 volts peak-to-peak across a 50 ohm resistive load connected to the transmitter output?</a:t>
            </a:r>
          </a:p>
          <a:p>
            <a:r>
              <a:rPr lang="en-US" dirty="0"/>
              <a:t>A. 8.75 watts</a:t>
            </a:r>
          </a:p>
          <a:p>
            <a:r>
              <a:rPr lang="en-US" dirty="0"/>
              <a:t>B. 625 watts</a:t>
            </a:r>
          </a:p>
          <a:p>
            <a:r>
              <a:rPr lang="en-US" dirty="0"/>
              <a:t>C. 2500 watts</a:t>
            </a:r>
          </a:p>
          <a:p>
            <a:r>
              <a:rPr lang="en-US" dirty="0"/>
              <a:t>D. 5000 watts</a:t>
            </a:r>
          </a:p>
          <a:p>
            <a:endParaRPr lang="en-US" dirty="0"/>
          </a:p>
        </p:txBody>
      </p:sp>
      <p:sp>
        <p:nvSpPr>
          <p:cNvPr id="7" name="TextBox 6">
            <a:extLst>
              <a:ext uri="{FF2B5EF4-FFF2-40B4-BE49-F238E27FC236}">
                <a16:creationId xmlns:a16="http://schemas.microsoft.com/office/drawing/2014/main" id="{7E6F1236-ED71-B141-97C3-84FAE232CACC}"/>
              </a:ext>
            </a:extLst>
          </p:cNvPr>
          <p:cNvSpPr txBox="1"/>
          <p:nvPr/>
        </p:nvSpPr>
        <p:spPr>
          <a:xfrm>
            <a:off x="8654143" y="5932714"/>
            <a:ext cx="184731" cy="369332"/>
          </a:xfrm>
          <a:prstGeom prst="rect">
            <a:avLst/>
          </a:prstGeom>
          <a:noFill/>
        </p:spPr>
        <p:txBody>
          <a:bodyPr wrap="none" rtlCol="0">
            <a:spAutoFit/>
          </a:bodyPr>
          <a:lstStyle/>
          <a:p>
            <a:endParaRPr lang="en-US" dirty="0"/>
          </a:p>
        </p:txBody>
      </p:sp>
      <p:sp>
        <p:nvSpPr>
          <p:cNvPr id="13" name="TextBox 12">
            <a:extLst>
              <a:ext uri="{FF2B5EF4-FFF2-40B4-BE49-F238E27FC236}">
                <a16:creationId xmlns:a16="http://schemas.microsoft.com/office/drawing/2014/main" id="{18CFD600-6D36-AC4B-AF8C-D7555DED462C}"/>
              </a:ext>
            </a:extLst>
          </p:cNvPr>
          <p:cNvSpPr txBox="1"/>
          <p:nvPr/>
        </p:nvSpPr>
        <p:spPr>
          <a:xfrm>
            <a:off x="5388077" y="5899355"/>
            <a:ext cx="1939955"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2 over 1 under rule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900" decel="100000" fill="hold"/>
                                        <p:tgtEl>
                                          <p:spTgt spid="8"/>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900" decel="100000" fill="hold"/>
                                        <p:tgtEl>
                                          <p:spTgt spid="9"/>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1" nodeType="click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1000" fill="hold"/>
                                        <p:tgtEl>
                                          <p:spTgt spid="6"/>
                                        </p:tgtEl>
                                        <p:attrNameLst>
                                          <p:attrName>ppt_w</p:attrName>
                                        </p:attrNameLst>
                                      </p:cBhvr>
                                      <p:tavLst>
                                        <p:tav tm="0">
                                          <p:val>
                                            <p:strVal val="#ppt_w*0.70"/>
                                          </p:val>
                                        </p:tav>
                                        <p:tav tm="100000">
                                          <p:val>
                                            <p:strVal val="#ppt_w"/>
                                          </p:val>
                                        </p:tav>
                                      </p:tavLst>
                                    </p:anim>
                                    <p:anim calcmode="lin" valueType="num">
                                      <p:cBhvr>
                                        <p:cTn id="42" dur="1000" fill="hold"/>
                                        <p:tgtEl>
                                          <p:spTgt spid="6"/>
                                        </p:tgtEl>
                                        <p:attrNameLst>
                                          <p:attrName>ppt_h</p:attrName>
                                        </p:attrNameLst>
                                      </p:cBhvr>
                                      <p:tavLst>
                                        <p:tav tm="0">
                                          <p:val>
                                            <p:strVal val="#ppt_h"/>
                                          </p:val>
                                        </p:tav>
                                        <p:tav tm="100000">
                                          <p:val>
                                            <p:strVal val="#ppt_h"/>
                                          </p:val>
                                        </p:tav>
                                      </p:tavLst>
                                    </p:anim>
                                    <p:animEffect transition="in" filter="fade">
                                      <p:cBhvr>
                                        <p:cTn id="43" dur="1000"/>
                                        <p:tgtEl>
                                          <p:spTgt spid="6"/>
                                        </p:tgtEl>
                                      </p:cBhvr>
                                    </p:animEffect>
                                  </p:childTnLst>
                                </p:cTn>
                              </p:par>
                            </p:childTnLst>
                          </p:cTn>
                        </p:par>
                      </p:childTnLst>
                    </p:cTn>
                  </p:par>
                  <p:par>
                    <p:cTn id="44" fill="hold">
                      <p:stCondLst>
                        <p:cond delay="indefinite"/>
                      </p:stCondLst>
                      <p:childTnLst>
                        <p:par>
                          <p:cTn id="45" fill="hold">
                            <p:stCondLst>
                              <p:cond delay="0"/>
                            </p:stCondLst>
                            <p:childTnLst>
                              <p:par>
                                <p:cTn id="46" presetID="55" presetClass="entr" presetSubtype="0" fill="hold" grpId="1" nodeType="click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p:cTn id="48" dur="1000" fill="hold"/>
                                        <p:tgtEl>
                                          <p:spTgt spid="13"/>
                                        </p:tgtEl>
                                        <p:attrNameLst>
                                          <p:attrName>ppt_w</p:attrName>
                                        </p:attrNameLst>
                                      </p:cBhvr>
                                      <p:tavLst>
                                        <p:tav tm="0">
                                          <p:val>
                                            <p:strVal val="#ppt_w*0.70"/>
                                          </p:val>
                                        </p:tav>
                                        <p:tav tm="100000">
                                          <p:val>
                                            <p:strVal val="#ppt_w"/>
                                          </p:val>
                                        </p:tav>
                                      </p:tavLst>
                                    </p:anim>
                                    <p:anim calcmode="lin" valueType="num">
                                      <p:cBhvr>
                                        <p:cTn id="49" dur="1000" fill="hold"/>
                                        <p:tgtEl>
                                          <p:spTgt spid="13"/>
                                        </p:tgtEl>
                                        <p:attrNameLst>
                                          <p:attrName>ppt_h</p:attrName>
                                        </p:attrNameLst>
                                      </p:cBhvr>
                                      <p:tavLst>
                                        <p:tav tm="0">
                                          <p:val>
                                            <p:strVal val="#ppt_h"/>
                                          </p:val>
                                        </p:tav>
                                        <p:tav tm="100000">
                                          <p:val>
                                            <p:strVal val="#ppt_h"/>
                                          </p:val>
                                        </p:tav>
                                      </p:tavLst>
                                    </p:anim>
                                    <p:animEffect transition="in" filter="fade">
                                      <p:cBhvr>
                                        <p:cTn id="50" dur="10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xit" presetSubtype="10" fill="hold" grpId="0" nodeType="clickEffect">
                                  <p:stCondLst>
                                    <p:cond delay="0"/>
                                  </p:stCondLst>
                                  <p:childTnLst>
                                    <p:animEffect transition="out" filter="blinds(horizontal)">
                                      <p:cBhvr>
                                        <p:cTn id="54" dur="500"/>
                                        <p:tgtEl>
                                          <p:spTgt spid="13"/>
                                        </p:tgtEl>
                                      </p:cBhvr>
                                    </p:animEffect>
                                    <p:set>
                                      <p:cBhvr>
                                        <p:cTn id="55" dur="1" fill="hold">
                                          <p:stCondLst>
                                            <p:cond delay="499"/>
                                          </p:stCondLst>
                                        </p:cTn>
                                        <p:tgtEl>
                                          <p:spTgt spid="13"/>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3" presetClass="exit" presetSubtype="10" fill="hold" grpId="0" nodeType="clickEffect">
                                  <p:stCondLst>
                                    <p:cond delay="0"/>
                                  </p:stCondLst>
                                  <p:childTnLst>
                                    <p:animEffect transition="out" filter="blinds(horizontal)">
                                      <p:cBhvr>
                                        <p:cTn id="59" dur="500"/>
                                        <p:tgtEl>
                                          <p:spTgt spid="6"/>
                                        </p:tgtEl>
                                      </p:cBhvr>
                                    </p:animEffect>
                                    <p:set>
                                      <p:cBhvr>
                                        <p:cTn id="6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8" grpId="0"/>
      <p:bldP spid="12" grpId="0" animBg="1"/>
      <p:bldP spid="6" grpId="0" animBg="1"/>
      <p:bldP spid="6" grpId="1" animBg="1"/>
      <p:bldP spid="13" grpId="0" animBg="1"/>
      <p:bldP spid="13"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Examples</a:t>
            </a:r>
            <a:endParaRPr lang="en-US" dirty="0"/>
          </a:p>
        </p:txBody>
      </p:sp>
      <p:sp>
        <p:nvSpPr>
          <p:cNvPr id="3" name="TextBox 2"/>
          <p:cNvSpPr txBox="1"/>
          <p:nvPr/>
        </p:nvSpPr>
        <p:spPr>
          <a:xfrm>
            <a:off x="510420" y="1676400"/>
            <a:ext cx="807959" cy="369332"/>
          </a:xfrm>
          <a:prstGeom prst="rect">
            <a:avLst/>
          </a:prstGeom>
          <a:noFill/>
        </p:spPr>
        <p:txBody>
          <a:bodyPr wrap="none" rtlCol="0">
            <a:spAutoFit/>
          </a:bodyPr>
          <a:lstStyle/>
          <a:p>
            <a:r>
              <a:rPr lang="en-US" dirty="0">
                <a:solidFill>
                  <a:srgbClr val="FF0000"/>
                </a:solidFill>
              </a:rPr>
              <a:t>G5B12</a:t>
            </a:r>
          </a:p>
        </p:txBody>
      </p:sp>
      <p:sp>
        <p:nvSpPr>
          <p:cNvPr id="4" name="TextBox 3"/>
          <p:cNvSpPr txBox="1"/>
          <p:nvPr/>
        </p:nvSpPr>
        <p:spPr>
          <a:xfrm>
            <a:off x="814038" y="2209800"/>
            <a:ext cx="8329962" cy="646331"/>
          </a:xfrm>
          <a:prstGeom prst="rect">
            <a:avLst/>
          </a:prstGeom>
          <a:noFill/>
        </p:spPr>
        <p:txBody>
          <a:bodyPr wrap="none" rtlCol="0">
            <a:spAutoFit/>
          </a:bodyPr>
          <a:lstStyle/>
          <a:p>
            <a:r>
              <a:rPr lang="en-US" dirty="0"/>
              <a:t>What would be the RMS voltage across a 50-ohm dummy load dissipating 1200 watts?</a:t>
            </a:r>
          </a:p>
          <a:p>
            <a:endParaRPr lang="en-US" dirty="0"/>
          </a:p>
        </p:txBody>
      </p:sp>
      <p:sp>
        <p:nvSpPr>
          <p:cNvPr id="5" name="TextBox 4"/>
          <p:cNvSpPr txBox="1"/>
          <p:nvPr/>
        </p:nvSpPr>
        <p:spPr>
          <a:xfrm>
            <a:off x="814038" y="2801034"/>
            <a:ext cx="2352477" cy="646331"/>
          </a:xfrm>
          <a:prstGeom prst="rect">
            <a:avLst/>
          </a:prstGeom>
          <a:noFill/>
        </p:spPr>
        <p:txBody>
          <a:bodyPr wrap="none" rtlCol="0">
            <a:spAutoFit/>
          </a:bodyPr>
          <a:lstStyle/>
          <a:p>
            <a:r>
              <a:rPr lang="en-US" dirty="0"/>
              <a:t>AC power = E</a:t>
            </a:r>
            <a:r>
              <a:rPr lang="en-US" baseline="-25000" dirty="0"/>
              <a:t>RMS</a:t>
            </a:r>
            <a:r>
              <a:rPr lang="en-US" baseline="30000" dirty="0"/>
              <a:t>2</a:t>
            </a:r>
            <a:r>
              <a:rPr lang="en-US" dirty="0"/>
              <a:t>/R</a:t>
            </a:r>
            <a:r>
              <a:rPr lang="en-US" baseline="-25000" dirty="0"/>
              <a:t>Load</a:t>
            </a:r>
            <a:endParaRPr lang="en-US" dirty="0"/>
          </a:p>
          <a:p>
            <a:endParaRPr lang="en-US" dirty="0"/>
          </a:p>
        </p:txBody>
      </p:sp>
      <p:sp>
        <p:nvSpPr>
          <p:cNvPr id="6" name="TextBox 5"/>
          <p:cNvSpPr txBox="1"/>
          <p:nvPr/>
        </p:nvSpPr>
        <p:spPr>
          <a:xfrm>
            <a:off x="914400" y="3447365"/>
            <a:ext cx="1929622" cy="369332"/>
          </a:xfrm>
          <a:prstGeom prst="rect">
            <a:avLst/>
          </a:prstGeom>
          <a:noFill/>
        </p:spPr>
        <p:txBody>
          <a:bodyPr wrap="none" rtlCol="0">
            <a:spAutoFit/>
          </a:bodyPr>
          <a:lstStyle/>
          <a:p>
            <a:r>
              <a:rPr lang="en-US" dirty="0"/>
              <a:t>1200 W = E</a:t>
            </a:r>
            <a:r>
              <a:rPr lang="en-US" baseline="-25000" dirty="0"/>
              <a:t>RMS</a:t>
            </a:r>
            <a:r>
              <a:rPr lang="en-US" baseline="30000" dirty="0"/>
              <a:t>2</a:t>
            </a:r>
            <a:r>
              <a:rPr lang="en-US" dirty="0"/>
              <a:t>/ 50  </a:t>
            </a:r>
          </a:p>
        </p:txBody>
      </p:sp>
      <p:sp>
        <p:nvSpPr>
          <p:cNvPr id="7" name="TextBox 6"/>
          <p:cNvSpPr txBox="1"/>
          <p:nvPr/>
        </p:nvSpPr>
        <p:spPr>
          <a:xfrm>
            <a:off x="914400" y="3974068"/>
            <a:ext cx="1780055" cy="369332"/>
          </a:xfrm>
          <a:prstGeom prst="rect">
            <a:avLst/>
          </a:prstGeom>
          <a:noFill/>
        </p:spPr>
        <p:txBody>
          <a:bodyPr wrap="none" rtlCol="0">
            <a:spAutoFit/>
          </a:bodyPr>
          <a:lstStyle/>
          <a:p>
            <a:r>
              <a:rPr lang="en-US" dirty="0"/>
              <a:t>1200 </a:t>
            </a:r>
            <a:r>
              <a:rPr lang="en-US" dirty="0" err="1"/>
              <a:t>x</a:t>
            </a:r>
            <a:r>
              <a:rPr lang="en-US" dirty="0"/>
              <a:t> 50 = E</a:t>
            </a:r>
            <a:r>
              <a:rPr lang="en-US" baseline="-25000" dirty="0"/>
              <a:t>RMS</a:t>
            </a:r>
            <a:r>
              <a:rPr lang="en-US" baseline="30000" dirty="0"/>
              <a:t>2</a:t>
            </a:r>
            <a:r>
              <a:rPr lang="en-US" dirty="0"/>
              <a:t> </a:t>
            </a:r>
          </a:p>
        </p:txBody>
      </p:sp>
      <p:sp>
        <p:nvSpPr>
          <p:cNvPr id="8" name="TextBox 7"/>
          <p:cNvSpPr txBox="1"/>
          <p:nvPr/>
        </p:nvSpPr>
        <p:spPr>
          <a:xfrm>
            <a:off x="914400" y="4648200"/>
            <a:ext cx="1559930" cy="646331"/>
          </a:xfrm>
          <a:prstGeom prst="rect">
            <a:avLst/>
          </a:prstGeom>
          <a:noFill/>
        </p:spPr>
        <p:txBody>
          <a:bodyPr wrap="none" rtlCol="0">
            <a:spAutoFit/>
          </a:bodyPr>
          <a:lstStyle/>
          <a:p>
            <a:r>
              <a:rPr lang="en-US" dirty="0"/>
              <a:t>60,000 = E</a:t>
            </a:r>
            <a:r>
              <a:rPr lang="en-US" baseline="-25000" dirty="0"/>
              <a:t>RMS</a:t>
            </a:r>
            <a:r>
              <a:rPr lang="en-US" baseline="30000" dirty="0"/>
              <a:t>2</a:t>
            </a:r>
          </a:p>
          <a:p>
            <a:endParaRPr lang="en-US" dirty="0"/>
          </a:p>
        </p:txBody>
      </p:sp>
      <p:sp>
        <p:nvSpPr>
          <p:cNvPr id="9" name="TextBox 8"/>
          <p:cNvSpPr txBox="1"/>
          <p:nvPr/>
        </p:nvSpPr>
        <p:spPr>
          <a:xfrm>
            <a:off x="914400" y="5338465"/>
            <a:ext cx="1410963" cy="461665"/>
          </a:xfrm>
          <a:prstGeom prst="rect">
            <a:avLst/>
          </a:prstGeom>
          <a:noFill/>
        </p:spPr>
        <p:txBody>
          <a:bodyPr wrap="none" rtlCol="0">
            <a:spAutoFit/>
          </a:bodyPr>
          <a:lstStyle/>
          <a:p>
            <a:r>
              <a:rPr lang="en-US" sz="2400" dirty="0">
                <a:solidFill>
                  <a:schemeClr val="accent1">
                    <a:lumMod val="75000"/>
                  </a:schemeClr>
                </a:solidFill>
              </a:rPr>
              <a:t>= 244.9  V </a:t>
            </a:r>
          </a:p>
        </p:txBody>
      </p:sp>
      <p:sp>
        <p:nvSpPr>
          <p:cNvPr id="13" name="TextBox 12"/>
          <p:cNvSpPr txBox="1"/>
          <p:nvPr/>
        </p:nvSpPr>
        <p:spPr>
          <a:xfrm>
            <a:off x="6735337" y="1605776"/>
            <a:ext cx="1404231"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Power = E</a:t>
            </a:r>
            <a:r>
              <a:rPr lang="en-US" baseline="30000" dirty="0"/>
              <a:t>2</a:t>
            </a:r>
            <a:r>
              <a:rPr lang="en-US" dirty="0"/>
              <a:t>/R</a:t>
            </a:r>
          </a:p>
        </p:txBody>
      </p:sp>
      <p:sp>
        <p:nvSpPr>
          <p:cNvPr id="14" name="TextBox 13"/>
          <p:cNvSpPr txBox="1"/>
          <p:nvPr/>
        </p:nvSpPr>
        <p:spPr>
          <a:xfrm>
            <a:off x="5181600" y="1676400"/>
            <a:ext cx="1244700" cy="369332"/>
          </a:xfrm>
          <a:prstGeom prst="rect">
            <a:avLst/>
          </a:prstGeom>
          <a:noFill/>
        </p:spPr>
        <p:txBody>
          <a:bodyPr wrap="none" rtlCol="0">
            <a:spAutoFit/>
          </a:bodyPr>
          <a:lstStyle/>
          <a:p>
            <a:r>
              <a:rPr lang="en-US"/>
              <a:t>Remember</a:t>
            </a:r>
          </a:p>
        </p:txBody>
      </p:sp>
      <p:sp>
        <p:nvSpPr>
          <p:cNvPr id="15" name="TextBox 14"/>
          <p:cNvSpPr txBox="1"/>
          <p:nvPr/>
        </p:nvSpPr>
        <p:spPr>
          <a:xfrm>
            <a:off x="4965257" y="4322802"/>
            <a:ext cx="1319592" cy="1477328"/>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hu-HU" dirty="0"/>
              <a:t>A. 173 </a:t>
            </a:r>
            <a:r>
              <a:rPr lang="hu-HU" dirty="0" err="1"/>
              <a:t>volts</a:t>
            </a:r>
            <a:endParaRPr lang="hu-HU" dirty="0"/>
          </a:p>
          <a:p>
            <a:r>
              <a:rPr lang="hu-HU" dirty="0"/>
              <a:t>B. 245 </a:t>
            </a:r>
            <a:r>
              <a:rPr lang="hu-HU" dirty="0" err="1"/>
              <a:t>volts</a:t>
            </a:r>
            <a:endParaRPr lang="hu-HU" dirty="0"/>
          </a:p>
          <a:p>
            <a:r>
              <a:rPr lang="hu-HU" dirty="0"/>
              <a:t>C. 346 </a:t>
            </a:r>
            <a:r>
              <a:rPr lang="hu-HU" dirty="0" err="1"/>
              <a:t>volts</a:t>
            </a:r>
            <a:endParaRPr lang="hu-HU" dirty="0"/>
          </a:p>
          <a:p>
            <a:r>
              <a:rPr lang="hu-HU" dirty="0"/>
              <a:t>D. 692 </a:t>
            </a:r>
            <a:r>
              <a:rPr lang="hu-HU" dirty="0" err="1"/>
              <a:t>volts</a:t>
            </a:r>
            <a:endParaRPr lang="hu-HU" dirty="0"/>
          </a:p>
          <a:p>
            <a:endParaRPr lang="en-US" dirty="0"/>
          </a:p>
        </p:txBody>
      </p:sp>
      <p:sp>
        <p:nvSpPr>
          <p:cNvPr id="10" name="TextBox 9">
            <a:extLst>
              <a:ext uri="{FF2B5EF4-FFF2-40B4-BE49-F238E27FC236}">
                <a16:creationId xmlns:a16="http://schemas.microsoft.com/office/drawing/2014/main" id="{30A0A802-A8A5-CC41-8D91-B60988F93879}"/>
              </a:ext>
            </a:extLst>
          </p:cNvPr>
          <p:cNvSpPr txBox="1"/>
          <p:nvPr/>
        </p:nvSpPr>
        <p:spPr>
          <a:xfrm>
            <a:off x="7336971" y="5377543"/>
            <a:ext cx="184731" cy="369332"/>
          </a:xfrm>
          <a:prstGeom prst="rect">
            <a:avLst/>
          </a:prstGeom>
          <a:noFill/>
        </p:spPr>
        <p:txBody>
          <a:bodyPr wrap="none" rtlCol="0">
            <a:spAutoFit/>
          </a:bodyPr>
          <a:lstStyle/>
          <a:p>
            <a:endParaRPr lang="en-US" dirty="0"/>
          </a:p>
        </p:txBody>
      </p:sp>
      <p:sp>
        <p:nvSpPr>
          <p:cNvPr id="16" name="TextBox 15">
            <a:extLst>
              <a:ext uri="{FF2B5EF4-FFF2-40B4-BE49-F238E27FC236}">
                <a16:creationId xmlns:a16="http://schemas.microsoft.com/office/drawing/2014/main" id="{E75C3598-F121-274F-9655-3B858C5898F6}"/>
              </a:ext>
            </a:extLst>
          </p:cNvPr>
          <p:cNvSpPr txBox="1"/>
          <p:nvPr/>
        </p:nvSpPr>
        <p:spPr>
          <a:xfrm>
            <a:off x="6604810" y="4882892"/>
            <a:ext cx="1939955"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2 over 1 under rule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1000" fill="hold"/>
                                        <p:tgtEl>
                                          <p:spTgt spid="15"/>
                                        </p:tgtEl>
                                        <p:attrNameLst>
                                          <p:attrName>ppt_w</p:attrName>
                                        </p:attrNameLst>
                                      </p:cBhvr>
                                      <p:tavLst>
                                        <p:tav tm="0">
                                          <p:val>
                                            <p:strVal val="#ppt_w*0.70"/>
                                          </p:val>
                                        </p:tav>
                                        <p:tav tm="100000">
                                          <p:val>
                                            <p:strVal val="#ppt_w"/>
                                          </p:val>
                                        </p:tav>
                                      </p:tavLst>
                                    </p:anim>
                                    <p:anim calcmode="lin" valueType="num">
                                      <p:cBhvr>
                                        <p:cTn id="32" dur="1000" fill="hold"/>
                                        <p:tgtEl>
                                          <p:spTgt spid="15"/>
                                        </p:tgtEl>
                                        <p:attrNameLst>
                                          <p:attrName>ppt_h</p:attrName>
                                        </p:attrNameLst>
                                      </p:cBhvr>
                                      <p:tavLst>
                                        <p:tav tm="0">
                                          <p:val>
                                            <p:strVal val="#ppt_h"/>
                                          </p:val>
                                        </p:tav>
                                        <p:tav tm="100000">
                                          <p:val>
                                            <p:strVal val="#ppt_h"/>
                                          </p:val>
                                        </p:tav>
                                      </p:tavLst>
                                    </p:anim>
                                    <p:animEffect transition="in" filter="fade">
                                      <p:cBhvr>
                                        <p:cTn id="33" dur="1000"/>
                                        <p:tgtEl>
                                          <p:spTgt spid="15"/>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1" nodeType="click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p:cTn id="38" dur="1000" fill="hold"/>
                                        <p:tgtEl>
                                          <p:spTgt spid="16"/>
                                        </p:tgtEl>
                                        <p:attrNameLst>
                                          <p:attrName>ppt_w</p:attrName>
                                        </p:attrNameLst>
                                      </p:cBhvr>
                                      <p:tavLst>
                                        <p:tav tm="0">
                                          <p:val>
                                            <p:strVal val="#ppt_w*0.70"/>
                                          </p:val>
                                        </p:tav>
                                        <p:tav tm="100000">
                                          <p:val>
                                            <p:strVal val="#ppt_w"/>
                                          </p:val>
                                        </p:tav>
                                      </p:tavLst>
                                    </p:anim>
                                    <p:anim calcmode="lin" valueType="num">
                                      <p:cBhvr>
                                        <p:cTn id="39" dur="1000" fill="hold"/>
                                        <p:tgtEl>
                                          <p:spTgt spid="16"/>
                                        </p:tgtEl>
                                        <p:attrNameLst>
                                          <p:attrName>ppt_h</p:attrName>
                                        </p:attrNameLst>
                                      </p:cBhvr>
                                      <p:tavLst>
                                        <p:tav tm="0">
                                          <p:val>
                                            <p:strVal val="#ppt_h"/>
                                          </p:val>
                                        </p:tav>
                                        <p:tav tm="100000">
                                          <p:val>
                                            <p:strVal val="#ppt_h"/>
                                          </p:val>
                                        </p:tav>
                                      </p:tavLst>
                                    </p:anim>
                                    <p:animEffect transition="in" filter="fade">
                                      <p:cBhvr>
                                        <p:cTn id="40" dur="10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xit" presetSubtype="10" fill="hold" grpId="0" nodeType="clickEffect">
                                  <p:stCondLst>
                                    <p:cond delay="0"/>
                                  </p:stCondLst>
                                  <p:childTnLst>
                                    <p:animEffect transition="out" filter="blinds(horizontal)">
                                      <p:cBhvr>
                                        <p:cTn id="44" dur="500"/>
                                        <p:tgtEl>
                                          <p:spTgt spid="16"/>
                                        </p:tgtEl>
                                      </p:cBhvr>
                                    </p:animEffect>
                                    <p:set>
                                      <p:cBhvr>
                                        <p:cTn id="45"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5" grpId="0" animBg="1"/>
      <p:bldP spid="16" grpId="0" animBg="1"/>
      <p:bldP spid="16"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597932"/>
            <a:ext cx="7971731" cy="830997"/>
          </a:xfrm>
          <a:prstGeom prst="rect">
            <a:avLst/>
          </a:prstGeom>
          <a:noFill/>
        </p:spPr>
        <p:txBody>
          <a:bodyPr wrap="square" rtlCol="0">
            <a:spAutoFit/>
          </a:bodyPr>
          <a:lstStyle/>
          <a:p>
            <a:r>
              <a:rPr lang="en-US" sz="1600" dirty="0">
                <a:latin typeface="Cambria"/>
                <a:cs typeface="Cambria"/>
              </a:rPr>
              <a:t>What is the output PEP from a transmitter if an oscilloscope measures 200 volts peak-to-peak across a 50-ohm dummy load connected to the transmitter output?</a:t>
            </a:r>
          </a:p>
          <a:p>
            <a:endParaRPr lang="en-US" sz="1600" dirty="0">
              <a:latin typeface="Cambria"/>
              <a:cs typeface="Cambria"/>
            </a:endParaRPr>
          </a:p>
        </p:txBody>
      </p:sp>
      <p:sp>
        <p:nvSpPr>
          <p:cNvPr id="4" name="TextBox 3"/>
          <p:cNvSpPr txBox="1"/>
          <p:nvPr/>
        </p:nvSpPr>
        <p:spPr>
          <a:xfrm>
            <a:off x="228600" y="228600"/>
            <a:ext cx="776274" cy="338554"/>
          </a:xfrm>
          <a:prstGeom prst="rect">
            <a:avLst/>
          </a:prstGeom>
          <a:noFill/>
        </p:spPr>
        <p:txBody>
          <a:bodyPr wrap="none" rtlCol="0">
            <a:spAutoFit/>
          </a:bodyPr>
          <a:lstStyle/>
          <a:p>
            <a:r>
              <a:rPr lang="en-US" sz="1600" dirty="0">
                <a:solidFill>
                  <a:srgbClr val="FF0000"/>
                </a:solidFill>
                <a:latin typeface="Cambria"/>
                <a:cs typeface="Cambria"/>
              </a:rPr>
              <a:t>G5B06</a:t>
            </a:r>
          </a:p>
        </p:txBody>
      </p:sp>
      <p:pic>
        <p:nvPicPr>
          <p:cNvPr id="5" name="Picture 4"/>
          <p:cNvPicPr/>
          <p:nvPr/>
        </p:nvPicPr>
        <p:blipFill>
          <a:blip r:embed="rId3"/>
          <a:srcRect/>
          <a:stretch>
            <a:fillRect/>
          </a:stretch>
        </p:blipFill>
        <p:spPr bwMode="auto">
          <a:xfrm>
            <a:off x="1066800" y="1521262"/>
            <a:ext cx="2971800" cy="1172634"/>
          </a:xfrm>
          <a:prstGeom prst="rect">
            <a:avLst/>
          </a:prstGeom>
          <a:noFill/>
          <a:ln w="9525">
            <a:noFill/>
            <a:miter lim="800000"/>
            <a:headEnd/>
            <a:tailEnd/>
          </a:ln>
        </p:spPr>
      </p:pic>
      <p:sp>
        <p:nvSpPr>
          <p:cNvPr id="6" name="TextBox 5"/>
          <p:cNvSpPr txBox="1"/>
          <p:nvPr/>
        </p:nvSpPr>
        <p:spPr>
          <a:xfrm>
            <a:off x="4191000" y="1981200"/>
            <a:ext cx="1015623" cy="338554"/>
          </a:xfrm>
          <a:prstGeom prst="rect">
            <a:avLst/>
          </a:prstGeom>
          <a:noFill/>
        </p:spPr>
        <p:txBody>
          <a:bodyPr wrap="none" rtlCol="0">
            <a:spAutoFit/>
          </a:bodyPr>
          <a:lstStyle/>
          <a:p>
            <a:r>
              <a:rPr lang="en-US" sz="1600" dirty="0">
                <a:latin typeface="Cambria"/>
                <a:cs typeface="Cambria"/>
              </a:rPr>
              <a:t>200 </a:t>
            </a:r>
            <a:r>
              <a:rPr lang="en-US" sz="1600" dirty="0" err="1">
                <a:latin typeface="Cambria"/>
                <a:cs typeface="Cambria"/>
              </a:rPr>
              <a:t>v</a:t>
            </a:r>
            <a:r>
              <a:rPr lang="en-US" sz="1600" dirty="0">
                <a:latin typeface="Cambria"/>
                <a:cs typeface="Cambria"/>
              </a:rPr>
              <a:t> </a:t>
            </a:r>
            <a:r>
              <a:rPr lang="en-US" sz="1600" dirty="0" err="1">
                <a:latin typeface="Cambria"/>
                <a:cs typeface="Cambria"/>
              </a:rPr>
              <a:t>p-p</a:t>
            </a:r>
            <a:endParaRPr lang="en-US" sz="1600" dirty="0">
              <a:latin typeface="Cambria"/>
              <a:cs typeface="Cambria"/>
            </a:endParaRPr>
          </a:p>
        </p:txBody>
      </p:sp>
      <p:sp>
        <p:nvSpPr>
          <p:cNvPr id="7" name="TextBox 6"/>
          <p:cNvSpPr txBox="1"/>
          <p:nvPr/>
        </p:nvSpPr>
        <p:spPr>
          <a:xfrm>
            <a:off x="5791200" y="1981200"/>
            <a:ext cx="1278415" cy="338554"/>
          </a:xfrm>
          <a:prstGeom prst="rect">
            <a:avLst/>
          </a:prstGeom>
          <a:noFill/>
        </p:spPr>
        <p:txBody>
          <a:bodyPr wrap="none" rtlCol="0">
            <a:spAutoFit/>
          </a:bodyPr>
          <a:lstStyle/>
          <a:p>
            <a:r>
              <a:rPr lang="en-US" sz="1600" dirty="0">
                <a:latin typeface="Cambria"/>
                <a:cs typeface="Cambria"/>
              </a:rPr>
              <a:t>50 0hm load</a:t>
            </a:r>
          </a:p>
        </p:txBody>
      </p:sp>
      <p:sp>
        <p:nvSpPr>
          <p:cNvPr id="8" name="TextBox 7"/>
          <p:cNvSpPr txBox="1"/>
          <p:nvPr/>
        </p:nvSpPr>
        <p:spPr>
          <a:xfrm>
            <a:off x="1066800" y="2971800"/>
            <a:ext cx="2211862" cy="338554"/>
          </a:xfrm>
          <a:prstGeom prst="rect">
            <a:avLst/>
          </a:prstGeom>
          <a:noFill/>
        </p:spPr>
        <p:txBody>
          <a:bodyPr wrap="none" rtlCol="0">
            <a:spAutoFit/>
          </a:bodyPr>
          <a:lstStyle/>
          <a:p>
            <a:r>
              <a:rPr lang="en-US" sz="1600" dirty="0">
                <a:latin typeface="Cambria"/>
                <a:cs typeface="Cambria"/>
              </a:rPr>
              <a:t>AC power = E</a:t>
            </a:r>
            <a:r>
              <a:rPr lang="en-US" sz="1600" baseline="-25000" dirty="0">
                <a:latin typeface="Cambria"/>
                <a:cs typeface="Cambria"/>
              </a:rPr>
              <a:t>RMS</a:t>
            </a:r>
            <a:r>
              <a:rPr lang="en-US" sz="1600" baseline="30000" dirty="0">
                <a:latin typeface="Cambria"/>
                <a:cs typeface="Cambria"/>
              </a:rPr>
              <a:t>2</a:t>
            </a:r>
            <a:r>
              <a:rPr lang="en-US" sz="1600" dirty="0">
                <a:latin typeface="Cambria"/>
                <a:cs typeface="Cambria"/>
              </a:rPr>
              <a:t>/R</a:t>
            </a:r>
            <a:r>
              <a:rPr lang="en-US" sz="1600" baseline="-25000" dirty="0">
                <a:latin typeface="Cambria"/>
                <a:cs typeface="Cambria"/>
              </a:rPr>
              <a:t>Load</a:t>
            </a:r>
            <a:endParaRPr lang="en-US" sz="1600" dirty="0">
              <a:latin typeface="Cambria"/>
              <a:cs typeface="Cambria"/>
            </a:endParaRPr>
          </a:p>
        </p:txBody>
      </p:sp>
      <p:sp>
        <p:nvSpPr>
          <p:cNvPr id="9" name="TextBox 8"/>
          <p:cNvSpPr txBox="1"/>
          <p:nvPr/>
        </p:nvSpPr>
        <p:spPr>
          <a:xfrm>
            <a:off x="1239511" y="4463534"/>
            <a:ext cx="2173725" cy="338554"/>
          </a:xfrm>
          <a:prstGeom prst="rect">
            <a:avLst/>
          </a:prstGeom>
          <a:noFill/>
        </p:spPr>
        <p:txBody>
          <a:bodyPr wrap="none" rtlCol="0">
            <a:spAutoFit/>
          </a:bodyPr>
          <a:lstStyle/>
          <a:p>
            <a:r>
              <a:rPr lang="en-US" sz="1600" dirty="0">
                <a:latin typeface="Cambria"/>
                <a:cs typeface="Cambria"/>
              </a:rPr>
              <a:t>PEP = (.707 </a:t>
            </a:r>
            <a:r>
              <a:rPr lang="en-US" sz="1600" dirty="0" err="1">
                <a:latin typeface="Cambria"/>
                <a:cs typeface="Cambria"/>
              </a:rPr>
              <a:t>x</a:t>
            </a:r>
            <a:r>
              <a:rPr lang="en-US" sz="1600" dirty="0">
                <a:latin typeface="Cambria"/>
                <a:cs typeface="Cambria"/>
              </a:rPr>
              <a:t> 100)</a:t>
            </a:r>
            <a:r>
              <a:rPr lang="en-US" sz="1600" baseline="30000" dirty="0">
                <a:latin typeface="Cambria"/>
                <a:cs typeface="Cambria"/>
              </a:rPr>
              <a:t> 2 </a:t>
            </a:r>
            <a:r>
              <a:rPr lang="en-US" sz="1600" dirty="0">
                <a:latin typeface="Cambria"/>
                <a:cs typeface="Cambria"/>
              </a:rPr>
              <a:t>/R</a:t>
            </a:r>
          </a:p>
        </p:txBody>
      </p:sp>
      <p:sp>
        <p:nvSpPr>
          <p:cNvPr id="10" name="TextBox 9"/>
          <p:cNvSpPr txBox="1"/>
          <p:nvPr/>
        </p:nvSpPr>
        <p:spPr>
          <a:xfrm>
            <a:off x="1295400" y="5225534"/>
            <a:ext cx="1556302" cy="338554"/>
          </a:xfrm>
          <a:prstGeom prst="rect">
            <a:avLst/>
          </a:prstGeom>
          <a:noFill/>
        </p:spPr>
        <p:txBody>
          <a:bodyPr wrap="none" rtlCol="0">
            <a:spAutoFit/>
          </a:bodyPr>
          <a:lstStyle/>
          <a:p>
            <a:r>
              <a:rPr lang="en-US" sz="1600" dirty="0">
                <a:latin typeface="Cambria"/>
                <a:cs typeface="Cambria"/>
              </a:rPr>
              <a:t>PEP = 70.7</a:t>
            </a:r>
            <a:r>
              <a:rPr lang="en-US" sz="1600" baseline="30000" dirty="0">
                <a:latin typeface="Cambria"/>
                <a:cs typeface="Cambria"/>
              </a:rPr>
              <a:t>2 </a:t>
            </a:r>
            <a:r>
              <a:rPr lang="en-US" sz="1600" dirty="0">
                <a:latin typeface="Cambria"/>
                <a:cs typeface="Cambria"/>
              </a:rPr>
              <a:t>/50 </a:t>
            </a:r>
          </a:p>
        </p:txBody>
      </p:sp>
      <p:sp>
        <p:nvSpPr>
          <p:cNvPr id="11" name="TextBox 10"/>
          <p:cNvSpPr txBox="1"/>
          <p:nvPr/>
        </p:nvSpPr>
        <p:spPr>
          <a:xfrm>
            <a:off x="1295400" y="5911334"/>
            <a:ext cx="1650111" cy="338554"/>
          </a:xfrm>
          <a:prstGeom prst="rect">
            <a:avLst/>
          </a:prstGeom>
          <a:noFill/>
        </p:spPr>
        <p:txBody>
          <a:bodyPr wrap="none" rtlCol="0">
            <a:spAutoFit/>
          </a:bodyPr>
          <a:lstStyle/>
          <a:p>
            <a:r>
              <a:rPr lang="en-US" sz="1600" dirty="0">
                <a:latin typeface="Cambria"/>
                <a:cs typeface="Cambria"/>
              </a:rPr>
              <a:t>PEP = 99.6 watts </a:t>
            </a:r>
          </a:p>
        </p:txBody>
      </p:sp>
      <p:sp>
        <p:nvSpPr>
          <p:cNvPr id="12" name="TextBox 11"/>
          <p:cNvSpPr txBox="1"/>
          <p:nvPr/>
        </p:nvSpPr>
        <p:spPr>
          <a:xfrm>
            <a:off x="1054819" y="3505200"/>
            <a:ext cx="7936782" cy="584776"/>
          </a:xfrm>
          <a:prstGeom prst="rect">
            <a:avLst/>
          </a:prstGeom>
          <a:noFill/>
        </p:spPr>
        <p:txBody>
          <a:bodyPr wrap="square" rtlCol="0">
            <a:spAutoFit/>
          </a:bodyPr>
          <a:lstStyle/>
          <a:p>
            <a:r>
              <a:rPr lang="en-US" sz="1600" dirty="0">
                <a:latin typeface="Cambria"/>
                <a:cs typeface="Cambria"/>
              </a:rPr>
              <a:t>PEP ( Peak Envelope Power) is the average power of one complete RF cycle measured at the peak of the signals envelope.</a:t>
            </a:r>
          </a:p>
        </p:txBody>
      </p:sp>
      <p:sp>
        <p:nvSpPr>
          <p:cNvPr id="13" name="TextBox 12"/>
          <p:cNvSpPr txBox="1"/>
          <p:nvPr/>
        </p:nvSpPr>
        <p:spPr>
          <a:xfrm>
            <a:off x="5832088" y="4471639"/>
            <a:ext cx="2597762" cy="369332"/>
          </a:xfrm>
          <a:prstGeom prst="rect">
            <a:avLst/>
          </a:prstGeom>
          <a:noFill/>
        </p:spPr>
        <p:txBody>
          <a:bodyPr wrap="none" rtlCol="0">
            <a:spAutoFit/>
          </a:bodyPr>
          <a:lstStyle/>
          <a:p>
            <a:r>
              <a:rPr lang="en-US" dirty="0"/>
              <a:t>Look at </a:t>
            </a:r>
            <a:r>
              <a:rPr lang="en-US" dirty="0">
                <a:solidFill>
                  <a:srgbClr val="FF0000"/>
                </a:solidFill>
              </a:rPr>
              <a:t>G5B13 </a:t>
            </a:r>
            <a:r>
              <a:rPr lang="en-US" dirty="0"/>
              <a:t>and </a:t>
            </a:r>
            <a:r>
              <a:rPr lang="en-US" dirty="0">
                <a:solidFill>
                  <a:srgbClr val="FF0000"/>
                </a:solidFill>
              </a:rPr>
              <a:t>G5B11</a:t>
            </a:r>
          </a:p>
        </p:txBody>
      </p:sp>
      <p:sp>
        <p:nvSpPr>
          <p:cNvPr id="14" name="TextBox 13"/>
          <p:cNvSpPr txBox="1"/>
          <p:nvPr/>
        </p:nvSpPr>
        <p:spPr>
          <a:xfrm>
            <a:off x="4366865" y="5378084"/>
            <a:ext cx="3802566"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a:t>Just think about your everyday 100 watt transceiver</a:t>
            </a:r>
          </a:p>
        </p:txBody>
      </p:sp>
      <p:sp>
        <p:nvSpPr>
          <p:cNvPr id="15" name="TextBox 14"/>
          <p:cNvSpPr txBox="1"/>
          <p:nvPr/>
        </p:nvSpPr>
        <p:spPr>
          <a:xfrm>
            <a:off x="6389649" y="2843561"/>
            <a:ext cx="1404231"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Power = E</a:t>
            </a:r>
            <a:r>
              <a:rPr lang="en-US" baseline="30000" dirty="0"/>
              <a:t>2</a:t>
            </a:r>
            <a:r>
              <a:rPr lang="en-US" dirty="0"/>
              <a:t>/R</a:t>
            </a:r>
          </a:p>
        </p:txBody>
      </p:sp>
      <p:sp>
        <p:nvSpPr>
          <p:cNvPr id="2" name="Rectangle 1"/>
          <p:cNvSpPr/>
          <p:nvPr/>
        </p:nvSpPr>
        <p:spPr>
          <a:xfrm>
            <a:off x="3530223" y="4101987"/>
            <a:ext cx="1676400"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solidFill>
                  <a:srgbClr val="000000"/>
                </a:solidFill>
                <a:latin typeface="Times New Roman" charset="0"/>
              </a:rPr>
              <a:t>A. 1.4 watts</a:t>
            </a:r>
          </a:p>
          <a:p>
            <a:r>
              <a:rPr lang="en-US" dirty="0">
                <a:solidFill>
                  <a:srgbClr val="000000"/>
                </a:solidFill>
                <a:latin typeface="Times New Roman" charset="0"/>
              </a:rPr>
              <a:t>B. 100 watts </a:t>
            </a:r>
            <a:endParaRPr lang="en-US" dirty="0">
              <a:solidFill>
                <a:srgbClr val="F38337"/>
              </a:solidFill>
              <a:latin typeface="Calibri" charset="0"/>
            </a:endParaRPr>
          </a:p>
          <a:p>
            <a:r>
              <a:rPr lang="en-US" dirty="0">
                <a:solidFill>
                  <a:srgbClr val="000000"/>
                </a:solidFill>
                <a:latin typeface="Times New Roman" charset="0"/>
              </a:rPr>
              <a:t>C. 353.5 watts</a:t>
            </a:r>
          </a:p>
          <a:p>
            <a:r>
              <a:rPr lang="en-US" dirty="0">
                <a:solidFill>
                  <a:srgbClr val="000000"/>
                </a:solidFill>
                <a:latin typeface="Times New Roman" charset="0"/>
              </a:rPr>
              <a:t>D. 400 watts</a:t>
            </a:r>
            <a:endParaRPr lang="en-US" dirty="0">
              <a:solidFill>
                <a:srgbClr val="000000"/>
              </a:solidFill>
              <a:effectLst/>
              <a:latin typeface="Times New Roman" charset="0"/>
            </a:endParaRPr>
          </a:p>
        </p:txBody>
      </p:sp>
      <p:sp>
        <p:nvSpPr>
          <p:cNvPr id="17" name="TextBox 16">
            <a:extLst>
              <a:ext uri="{FF2B5EF4-FFF2-40B4-BE49-F238E27FC236}">
                <a16:creationId xmlns:a16="http://schemas.microsoft.com/office/drawing/2014/main" id="{7D1A9CCF-2EF3-5645-87AE-627C45FE0743}"/>
              </a:ext>
            </a:extLst>
          </p:cNvPr>
          <p:cNvSpPr txBox="1"/>
          <p:nvPr/>
        </p:nvSpPr>
        <p:spPr>
          <a:xfrm>
            <a:off x="4076537" y="6293116"/>
            <a:ext cx="1939955"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2 over 1 under rule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1000" fill="hold"/>
                                        <p:tgtEl>
                                          <p:spTgt spid="2"/>
                                        </p:tgtEl>
                                        <p:attrNameLst>
                                          <p:attrName>ppt_w</p:attrName>
                                        </p:attrNameLst>
                                      </p:cBhvr>
                                      <p:tavLst>
                                        <p:tav tm="0">
                                          <p:val>
                                            <p:strVal val="#ppt_w*0.70"/>
                                          </p:val>
                                        </p:tav>
                                        <p:tav tm="100000">
                                          <p:val>
                                            <p:strVal val="#ppt_w"/>
                                          </p:val>
                                        </p:tav>
                                      </p:tavLst>
                                    </p:anim>
                                    <p:anim calcmode="lin" valueType="num">
                                      <p:cBhvr>
                                        <p:cTn id="30" dur="1000" fill="hold"/>
                                        <p:tgtEl>
                                          <p:spTgt spid="2"/>
                                        </p:tgtEl>
                                        <p:attrNameLst>
                                          <p:attrName>ppt_h</p:attrName>
                                        </p:attrNameLst>
                                      </p:cBhvr>
                                      <p:tavLst>
                                        <p:tav tm="0">
                                          <p:val>
                                            <p:strVal val="#ppt_h"/>
                                          </p:val>
                                        </p:tav>
                                        <p:tav tm="100000">
                                          <p:val>
                                            <p:strVal val="#ppt_h"/>
                                          </p:val>
                                        </p:tav>
                                      </p:tavLst>
                                    </p:anim>
                                    <p:animEffect transition="in" filter="fade">
                                      <p:cBhvr>
                                        <p:cTn id="31" dur="1000"/>
                                        <p:tgtEl>
                                          <p:spTgt spid="2"/>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1" nodeType="click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p:cTn id="36" dur="1000" fill="hold"/>
                                        <p:tgtEl>
                                          <p:spTgt spid="17"/>
                                        </p:tgtEl>
                                        <p:attrNameLst>
                                          <p:attrName>ppt_w</p:attrName>
                                        </p:attrNameLst>
                                      </p:cBhvr>
                                      <p:tavLst>
                                        <p:tav tm="0">
                                          <p:val>
                                            <p:strVal val="#ppt_w*0.70"/>
                                          </p:val>
                                        </p:tav>
                                        <p:tav tm="100000">
                                          <p:val>
                                            <p:strVal val="#ppt_w"/>
                                          </p:val>
                                        </p:tav>
                                      </p:tavLst>
                                    </p:anim>
                                    <p:anim calcmode="lin" valueType="num">
                                      <p:cBhvr>
                                        <p:cTn id="37" dur="1000" fill="hold"/>
                                        <p:tgtEl>
                                          <p:spTgt spid="17"/>
                                        </p:tgtEl>
                                        <p:attrNameLst>
                                          <p:attrName>ppt_h</p:attrName>
                                        </p:attrNameLst>
                                      </p:cBhvr>
                                      <p:tavLst>
                                        <p:tav tm="0">
                                          <p:val>
                                            <p:strVal val="#ppt_h"/>
                                          </p:val>
                                        </p:tav>
                                        <p:tav tm="100000">
                                          <p:val>
                                            <p:strVal val="#ppt_h"/>
                                          </p:val>
                                        </p:tav>
                                      </p:tavLst>
                                    </p:anim>
                                    <p:animEffect transition="in" filter="fade">
                                      <p:cBhvr>
                                        <p:cTn id="38" dur="1000"/>
                                        <p:tgtEl>
                                          <p:spTgt spid="17"/>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xit" presetSubtype="10" fill="hold" grpId="0" nodeType="clickEffect">
                                  <p:stCondLst>
                                    <p:cond delay="0"/>
                                  </p:stCondLst>
                                  <p:childTnLst>
                                    <p:animEffect transition="out" filter="blinds(horizontal)">
                                      <p:cBhvr>
                                        <p:cTn id="42" dur="500"/>
                                        <p:tgtEl>
                                          <p:spTgt spid="17"/>
                                        </p:tgtEl>
                                      </p:cBhvr>
                                    </p:animEffect>
                                    <p:set>
                                      <p:cBhvr>
                                        <p:cTn id="43"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2" grpId="0" animBg="1"/>
      <p:bldP spid="17" grpId="0" animBg="1"/>
      <p:bldP spid="17"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914400"/>
            <a:ext cx="8074565" cy="2308324"/>
          </a:xfrm>
          <a:prstGeom prst="rect">
            <a:avLst/>
          </a:prstGeom>
          <a:noFill/>
        </p:spPr>
        <p:txBody>
          <a:bodyPr wrap="square" rtlCol="0">
            <a:spAutoFit/>
          </a:bodyPr>
          <a:lstStyle/>
          <a:p>
            <a:r>
              <a:rPr lang="en-US" dirty="0">
                <a:solidFill>
                  <a:srgbClr val="FF0000"/>
                </a:solidFill>
              </a:rPr>
              <a:t>G5B14</a:t>
            </a:r>
            <a:r>
              <a:rPr lang="en-US" dirty="0"/>
              <a:t> (B)</a:t>
            </a:r>
          </a:p>
          <a:p>
            <a:r>
              <a:rPr lang="en-US" dirty="0"/>
              <a:t>What is the output PEP from a transmitter if an oscilloscope measures 500 volts peak-to-peak across a 50 ohm resistive load connected to the transmitter output?</a:t>
            </a:r>
          </a:p>
          <a:p>
            <a:r>
              <a:rPr lang="en-US" dirty="0"/>
              <a:t>A. 8.75 watts</a:t>
            </a:r>
          </a:p>
          <a:p>
            <a:r>
              <a:rPr lang="en-US" dirty="0"/>
              <a:t>B. 625 watts</a:t>
            </a:r>
          </a:p>
          <a:p>
            <a:r>
              <a:rPr lang="en-US" dirty="0"/>
              <a:t>C. 2500 watts</a:t>
            </a:r>
          </a:p>
          <a:p>
            <a:r>
              <a:rPr lang="en-US" dirty="0"/>
              <a:t>D. 5000 watts</a:t>
            </a:r>
          </a:p>
          <a:p>
            <a:endParaRPr lang="en-US" dirty="0"/>
          </a:p>
        </p:txBody>
      </p:sp>
      <p:sp>
        <p:nvSpPr>
          <p:cNvPr id="4" name="TextBox 3"/>
          <p:cNvSpPr txBox="1"/>
          <p:nvPr/>
        </p:nvSpPr>
        <p:spPr>
          <a:xfrm>
            <a:off x="714895" y="3574473"/>
            <a:ext cx="6127896"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Remember 200 volts P </a:t>
            </a:r>
            <a:r>
              <a:rPr lang="mr-IN" dirty="0"/>
              <a:t>–</a:t>
            </a:r>
            <a:r>
              <a:rPr lang="en-US" dirty="0"/>
              <a:t> P was our typical 100 watt transmitter</a:t>
            </a:r>
          </a:p>
        </p:txBody>
      </p:sp>
      <p:sp>
        <p:nvSpPr>
          <p:cNvPr id="3" name="TextBox 2"/>
          <p:cNvSpPr txBox="1"/>
          <p:nvPr/>
        </p:nvSpPr>
        <p:spPr>
          <a:xfrm>
            <a:off x="4114800" y="4495800"/>
            <a:ext cx="1473480" cy="1477328"/>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a:t>A. 8.75 watts</a:t>
            </a:r>
          </a:p>
          <a:p>
            <a:r>
              <a:rPr lang="en-US" dirty="0"/>
              <a:t>B. 625 watts</a:t>
            </a:r>
          </a:p>
          <a:p>
            <a:r>
              <a:rPr lang="en-US" dirty="0"/>
              <a:t>C. 2500 watts</a:t>
            </a:r>
          </a:p>
          <a:p>
            <a:r>
              <a:rPr lang="en-US" dirty="0"/>
              <a:t>D. 5000 watts</a:t>
            </a:r>
          </a:p>
          <a:p>
            <a:endParaRPr lang="en-US" dirty="0"/>
          </a:p>
        </p:txBody>
      </p:sp>
      <p:sp>
        <p:nvSpPr>
          <p:cNvPr id="6" name="TextBox 5">
            <a:extLst>
              <a:ext uri="{FF2B5EF4-FFF2-40B4-BE49-F238E27FC236}">
                <a16:creationId xmlns:a16="http://schemas.microsoft.com/office/drawing/2014/main" id="{74FBB94D-CDB6-424A-A785-23135FEAC498}"/>
              </a:ext>
            </a:extLst>
          </p:cNvPr>
          <p:cNvSpPr txBox="1"/>
          <p:nvPr/>
        </p:nvSpPr>
        <p:spPr>
          <a:xfrm>
            <a:off x="5715000" y="4854246"/>
            <a:ext cx="1939955"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2 over 1 under rule</a:t>
            </a:r>
          </a:p>
        </p:txBody>
      </p:sp>
    </p:spTree>
    <p:extLst>
      <p:ext uri="{BB962C8B-B14F-4D97-AF65-F5344CB8AC3E}">
        <p14:creationId xmlns:p14="http://schemas.microsoft.com/office/powerpoint/2010/main" val="1177579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1"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xit" presetSubtype="10" fill="hold" grpId="0" nodeType="clickEffect">
                                  <p:stCondLst>
                                    <p:cond delay="0"/>
                                  </p:stCondLst>
                                  <p:childTnLst>
                                    <p:animEffect transition="out" filter="blinds(horizontal)">
                                      <p:cBhvr>
                                        <p:cTn id="20" dur="500"/>
                                        <p:tgtEl>
                                          <p:spTgt spid="6"/>
                                        </p:tgtEl>
                                      </p:cBhvr>
                                    </p:animEffect>
                                    <p:set>
                                      <p:cBhvr>
                                        <p:cTn id="21"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6"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143000"/>
            <a:ext cx="5385834" cy="369332"/>
          </a:xfrm>
          <a:prstGeom prst="rect">
            <a:avLst/>
          </a:prstGeom>
          <a:noFill/>
        </p:spPr>
        <p:txBody>
          <a:bodyPr wrap="none" rtlCol="0">
            <a:spAutoFit/>
          </a:bodyPr>
          <a:lstStyle/>
          <a:p>
            <a:r>
              <a:rPr lang="en-US" dirty="0">
                <a:latin typeface="Cambria" charset="0"/>
                <a:ea typeface="Cambria" charset="0"/>
                <a:cs typeface="Cambria" charset="0"/>
              </a:rPr>
              <a:t>What is the peak voltage of our 120 VAC line voltage?</a:t>
            </a:r>
          </a:p>
        </p:txBody>
      </p:sp>
      <p:sp>
        <p:nvSpPr>
          <p:cNvPr id="3" name="TextBox 2"/>
          <p:cNvSpPr txBox="1"/>
          <p:nvPr/>
        </p:nvSpPr>
        <p:spPr>
          <a:xfrm>
            <a:off x="1600200" y="4267200"/>
            <a:ext cx="6160836" cy="369332"/>
          </a:xfrm>
          <a:prstGeom prst="rect">
            <a:avLst/>
          </a:prstGeom>
          <a:noFill/>
        </p:spPr>
        <p:txBody>
          <a:bodyPr wrap="none" rtlCol="0">
            <a:spAutoFit/>
          </a:bodyPr>
          <a:lstStyle/>
          <a:p>
            <a:r>
              <a:rPr lang="en-US" dirty="0">
                <a:latin typeface="Cambria" charset="0"/>
                <a:ea typeface="Cambria" charset="0"/>
                <a:cs typeface="Cambria" charset="0"/>
              </a:rPr>
              <a:t>What is the peak to peak voltage of our 120 VAC line voltage?</a:t>
            </a:r>
          </a:p>
        </p:txBody>
      </p:sp>
      <p:sp>
        <p:nvSpPr>
          <p:cNvPr id="4" name="TextBox 3"/>
          <p:cNvSpPr txBox="1"/>
          <p:nvPr/>
        </p:nvSpPr>
        <p:spPr>
          <a:xfrm>
            <a:off x="6131413" y="2514132"/>
            <a:ext cx="1629623" cy="461665"/>
          </a:xfrm>
          <a:prstGeom prst="rect">
            <a:avLst/>
          </a:prstGeom>
          <a:noFill/>
        </p:spPr>
        <p:txBody>
          <a:bodyPr wrap="none" rtlCol="0">
            <a:spAutoFit/>
          </a:bodyPr>
          <a:lstStyle/>
          <a:p>
            <a:r>
              <a:rPr lang="en-US" sz="2400" dirty="0">
                <a:solidFill>
                  <a:srgbClr val="C96D07"/>
                </a:solidFill>
                <a:latin typeface="Cambria" charset="0"/>
                <a:ea typeface="Cambria" charset="0"/>
                <a:cs typeface="Cambria" charset="0"/>
              </a:rPr>
              <a:t>169.7 volts</a:t>
            </a:r>
          </a:p>
        </p:txBody>
      </p:sp>
      <p:sp>
        <p:nvSpPr>
          <p:cNvPr id="5" name="TextBox 4"/>
          <p:cNvSpPr txBox="1"/>
          <p:nvPr/>
        </p:nvSpPr>
        <p:spPr>
          <a:xfrm>
            <a:off x="3505200" y="5562600"/>
            <a:ext cx="1800042" cy="461665"/>
          </a:xfrm>
          <a:prstGeom prst="rect">
            <a:avLst/>
          </a:prstGeom>
          <a:noFill/>
        </p:spPr>
        <p:txBody>
          <a:bodyPr wrap="none" rtlCol="0">
            <a:spAutoFit/>
          </a:bodyPr>
          <a:lstStyle/>
          <a:p>
            <a:r>
              <a:rPr lang="en-US" sz="2400" dirty="0">
                <a:solidFill>
                  <a:srgbClr val="C96D07"/>
                </a:solidFill>
                <a:latin typeface="Cambria" charset="0"/>
                <a:ea typeface="Cambria" charset="0"/>
                <a:cs typeface="Cambria" charset="0"/>
              </a:rPr>
              <a:t>339.36 volts</a:t>
            </a:r>
          </a:p>
        </p:txBody>
      </p:sp>
      <p:sp>
        <p:nvSpPr>
          <p:cNvPr id="6" name="TextBox 5"/>
          <p:cNvSpPr txBox="1"/>
          <p:nvPr/>
        </p:nvSpPr>
        <p:spPr>
          <a:xfrm>
            <a:off x="7543800" y="4894118"/>
            <a:ext cx="851515" cy="369332"/>
          </a:xfrm>
          <a:prstGeom prst="rect">
            <a:avLst/>
          </a:prstGeom>
          <a:noFill/>
        </p:spPr>
        <p:txBody>
          <a:bodyPr wrap="none" rtlCol="0">
            <a:spAutoFit/>
          </a:bodyPr>
          <a:lstStyle/>
          <a:p>
            <a:r>
              <a:rPr lang="en-US" dirty="0">
                <a:solidFill>
                  <a:srgbClr val="FF0000"/>
                </a:solidFill>
                <a:latin typeface="Cambria" charset="0"/>
                <a:ea typeface="Cambria" charset="0"/>
                <a:cs typeface="Cambria" charset="0"/>
              </a:rPr>
              <a:t>G5B08</a:t>
            </a:r>
          </a:p>
        </p:txBody>
      </p:sp>
      <p:grpSp>
        <p:nvGrpSpPr>
          <p:cNvPr id="8" name="Group 7">
            <a:extLst>
              <a:ext uri="{FF2B5EF4-FFF2-40B4-BE49-F238E27FC236}">
                <a16:creationId xmlns:a16="http://schemas.microsoft.com/office/drawing/2014/main" id="{E75FE2B7-0AD2-0445-BFF7-77BFCA24FDA0}"/>
              </a:ext>
            </a:extLst>
          </p:cNvPr>
          <p:cNvGrpSpPr/>
          <p:nvPr/>
        </p:nvGrpSpPr>
        <p:grpSpPr>
          <a:xfrm>
            <a:off x="457200" y="1909070"/>
            <a:ext cx="2743200" cy="1789330"/>
            <a:chOff x="1066800" y="2224100"/>
            <a:chExt cx="7049690" cy="3446966"/>
          </a:xfrm>
        </p:grpSpPr>
        <p:pic>
          <p:nvPicPr>
            <p:cNvPr id="9" name="Picture 8">
              <a:extLst>
                <a:ext uri="{FF2B5EF4-FFF2-40B4-BE49-F238E27FC236}">
                  <a16:creationId xmlns:a16="http://schemas.microsoft.com/office/drawing/2014/main" id="{22409C2E-F42D-A649-AFCF-A539003D91B9}"/>
                </a:ext>
              </a:extLst>
            </p:cNvPr>
            <p:cNvPicPr/>
            <p:nvPr/>
          </p:nvPicPr>
          <p:blipFill>
            <a:blip r:embed="rId2"/>
            <a:srcRect/>
            <a:stretch>
              <a:fillRect/>
            </a:stretch>
          </p:blipFill>
          <p:spPr bwMode="auto">
            <a:xfrm>
              <a:off x="1066800" y="2408766"/>
              <a:ext cx="5664200" cy="3077634"/>
            </a:xfrm>
            <a:prstGeom prst="rect">
              <a:avLst/>
            </a:prstGeom>
            <a:noFill/>
            <a:ln w="9525">
              <a:noFill/>
              <a:miter lim="800000"/>
              <a:headEnd/>
              <a:tailEnd/>
            </a:ln>
          </p:spPr>
        </p:pic>
        <p:sp>
          <p:nvSpPr>
            <p:cNvPr id="10" name="TextBox 9">
              <a:extLst>
                <a:ext uri="{FF2B5EF4-FFF2-40B4-BE49-F238E27FC236}">
                  <a16:creationId xmlns:a16="http://schemas.microsoft.com/office/drawing/2014/main" id="{743C79A6-CD59-B44B-B02B-6F94605CCB11}"/>
                </a:ext>
              </a:extLst>
            </p:cNvPr>
            <p:cNvSpPr txBox="1"/>
            <p:nvPr/>
          </p:nvSpPr>
          <p:spPr>
            <a:xfrm>
              <a:off x="6324600" y="5301734"/>
              <a:ext cx="1200193" cy="369332"/>
            </a:xfrm>
            <a:prstGeom prst="rect">
              <a:avLst/>
            </a:prstGeom>
            <a:noFill/>
          </p:spPr>
          <p:txBody>
            <a:bodyPr wrap="none" rtlCol="0">
              <a:spAutoFit/>
            </a:bodyPr>
            <a:lstStyle/>
            <a:p>
              <a:r>
                <a:rPr lang="en-US" dirty="0"/>
                <a:t>Peak value </a:t>
              </a:r>
            </a:p>
          </p:txBody>
        </p:sp>
        <p:sp>
          <p:nvSpPr>
            <p:cNvPr id="11" name="TextBox 10">
              <a:extLst>
                <a:ext uri="{FF2B5EF4-FFF2-40B4-BE49-F238E27FC236}">
                  <a16:creationId xmlns:a16="http://schemas.microsoft.com/office/drawing/2014/main" id="{433AEE5F-5315-B94F-A12F-D6A069EBC7A2}"/>
                </a:ext>
              </a:extLst>
            </p:cNvPr>
            <p:cNvSpPr txBox="1"/>
            <p:nvPr/>
          </p:nvSpPr>
          <p:spPr>
            <a:xfrm>
              <a:off x="6324600" y="2224100"/>
              <a:ext cx="1200193" cy="369332"/>
            </a:xfrm>
            <a:prstGeom prst="rect">
              <a:avLst/>
            </a:prstGeom>
            <a:noFill/>
          </p:spPr>
          <p:txBody>
            <a:bodyPr wrap="none" rtlCol="0">
              <a:spAutoFit/>
            </a:bodyPr>
            <a:lstStyle/>
            <a:p>
              <a:r>
                <a:rPr lang="en-US" dirty="0"/>
                <a:t>Peak value </a:t>
              </a:r>
            </a:p>
          </p:txBody>
        </p:sp>
        <p:cxnSp>
          <p:nvCxnSpPr>
            <p:cNvPr id="12" name="Straight Arrow Connector 11">
              <a:extLst>
                <a:ext uri="{FF2B5EF4-FFF2-40B4-BE49-F238E27FC236}">
                  <a16:creationId xmlns:a16="http://schemas.microsoft.com/office/drawing/2014/main" id="{45653E40-3574-3645-8CBD-AECC407B6DE3}"/>
                </a:ext>
              </a:extLst>
            </p:cNvPr>
            <p:cNvCxnSpPr/>
            <p:nvPr/>
          </p:nvCxnSpPr>
          <p:spPr>
            <a:xfrm rot="5400000" flipH="1" flipV="1">
              <a:off x="1776677" y="3148277"/>
              <a:ext cx="1475846" cy="1588"/>
            </a:xfrm>
            <a:prstGeom prst="straightConnector1">
              <a:avLst/>
            </a:prstGeom>
            <a:ln w="25400"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FF72EC31-2827-0942-8428-67CF2AF33BD3}"/>
                </a:ext>
              </a:extLst>
            </p:cNvPr>
            <p:cNvCxnSpPr/>
            <p:nvPr/>
          </p:nvCxnSpPr>
          <p:spPr>
            <a:xfrm rot="5400000">
              <a:off x="4461272" y="4686697"/>
              <a:ext cx="1599406" cy="1588"/>
            </a:xfrm>
            <a:prstGeom prst="straightConnector1">
              <a:avLst/>
            </a:prstGeom>
            <a:ln w="25400"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B2AA03DF-2AD6-8140-AC89-AA95432E25AE}"/>
                </a:ext>
              </a:extLst>
            </p:cNvPr>
            <p:cNvCxnSpPr/>
            <p:nvPr/>
          </p:nvCxnSpPr>
          <p:spPr>
            <a:xfrm>
              <a:off x="1066800" y="2968624"/>
              <a:ext cx="6934200" cy="1588"/>
            </a:xfrm>
            <a:prstGeom prst="line">
              <a:avLst/>
            </a:prstGeom>
            <a:ln w="25400" cap="flat" cmpd="sng" algn="ctr">
              <a:solidFill>
                <a:srgbClr val="008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0B3E089A-56F0-6941-8337-56CC6315EE1F}"/>
                </a:ext>
              </a:extLst>
            </p:cNvPr>
            <p:cNvCxnSpPr/>
            <p:nvPr/>
          </p:nvCxnSpPr>
          <p:spPr>
            <a:xfrm>
              <a:off x="1219200" y="4876800"/>
              <a:ext cx="6781800" cy="1588"/>
            </a:xfrm>
            <a:prstGeom prst="line">
              <a:avLst/>
            </a:prstGeom>
            <a:ln w="25400" cap="flat" cmpd="sng" algn="ctr">
              <a:solidFill>
                <a:srgbClr val="008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574A2D19-2402-A04D-9C79-5DF143F1A2FD}"/>
                </a:ext>
              </a:extLst>
            </p:cNvPr>
            <p:cNvSpPr txBox="1"/>
            <p:nvPr/>
          </p:nvSpPr>
          <p:spPr>
            <a:xfrm>
              <a:off x="6731000" y="3352800"/>
              <a:ext cx="1385490" cy="646331"/>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a:t>RMS Value</a:t>
              </a:r>
            </a:p>
            <a:p>
              <a:r>
                <a:rPr lang="en-US" dirty="0"/>
                <a:t>= .707 </a:t>
              </a:r>
              <a:r>
                <a:rPr lang="en-US" dirty="0" err="1"/>
                <a:t>x</a:t>
              </a:r>
              <a:r>
                <a:rPr lang="en-US" dirty="0"/>
                <a:t> Peak</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iterate type="lt">
                                    <p:tmPct val="10000"/>
                                  </p:iterate>
                                  <p:childTnLst>
                                    <p:set>
                                      <p:cBhvr>
                                        <p:cTn id="25" dur="1" fill="hold">
                                          <p:stCondLst>
                                            <p:cond delay="0"/>
                                          </p:stCondLst>
                                        </p:cTn>
                                        <p:tgtEl>
                                          <p:spTgt spid="5"/>
                                        </p:tgtEl>
                                        <p:attrNameLst>
                                          <p:attrName>style.visibility</p:attrName>
                                        </p:attrNameLst>
                                      </p:cBhvr>
                                      <p:to>
                                        <p:strVal val="visible"/>
                                      </p:to>
                                    </p:set>
                                    <p:animEffect transition="in" filter="fade">
                                      <p:cBhvr>
                                        <p:cTn id="26" dur="2000"/>
                                        <p:tgtEl>
                                          <p:spTgt spid="5"/>
                                        </p:tgtEl>
                                      </p:cBhvr>
                                    </p:animEffect>
                                    <p:anim calcmode="lin" valueType="num">
                                      <p:cBhvr>
                                        <p:cTn id="27" dur="2000" fill="hold"/>
                                        <p:tgtEl>
                                          <p:spTgt spid="5"/>
                                        </p:tgtEl>
                                        <p:attrNameLst>
                                          <p:attrName>ppt_w</p:attrName>
                                        </p:attrNameLst>
                                      </p:cBhvr>
                                      <p:tavLst>
                                        <p:tav tm="0" fmla="#ppt_w*sin(2.5*pi*$)">
                                          <p:val>
                                            <p:fltVal val="0"/>
                                          </p:val>
                                        </p:tav>
                                        <p:tav tm="100000">
                                          <p:val>
                                            <p:fltVal val="1"/>
                                          </p:val>
                                        </p:tav>
                                      </p:tavLst>
                                    </p:anim>
                                    <p:anim calcmode="lin" valueType="num">
                                      <p:cBhvr>
                                        <p:cTn id="28"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837288"/>
            <a:ext cx="7662949" cy="2031325"/>
          </a:xfrm>
          <a:prstGeom prst="rect">
            <a:avLst/>
          </a:prstGeom>
          <a:noFill/>
        </p:spPr>
        <p:txBody>
          <a:bodyPr wrap="square" rtlCol="0">
            <a:spAutoFit/>
          </a:bodyPr>
          <a:lstStyle/>
          <a:p>
            <a:r>
              <a:rPr lang="en-US" dirty="0">
                <a:solidFill>
                  <a:srgbClr val="FF0000"/>
                </a:solidFill>
              </a:rPr>
              <a:t>G5B11</a:t>
            </a:r>
            <a:r>
              <a:rPr lang="en-US" dirty="0"/>
              <a:t> (B)</a:t>
            </a:r>
          </a:p>
          <a:p>
            <a:r>
              <a:rPr lang="en-US" dirty="0"/>
              <a:t>What is the ratio of peak envelope power to average power for an</a:t>
            </a:r>
            <a:r>
              <a:rPr lang="en-US" dirty="0">
                <a:solidFill>
                  <a:srgbClr val="FF0000"/>
                </a:solidFill>
              </a:rPr>
              <a:t> </a:t>
            </a:r>
            <a:r>
              <a:rPr lang="en-US" b="1" dirty="0">
                <a:solidFill>
                  <a:srgbClr val="FF0000"/>
                </a:solidFill>
              </a:rPr>
              <a:t>unmodulated</a:t>
            </a:r>
            <a:r>
              <a:rPr lang="en-US" dirty="0">
                <a:solidFill>
                  <a:srgbClr val="FF0000"/>
                </a:solidFill>
              </a:rPr>
              <a:t> </a:t>
            </a:r>
            <a:r>
              <a:rPr lang="en-US" dirty="0"/>
              <a:t>carrier?</a:t>
            </a:r>
          </a:p>
          <a:p>
            <a:r>
              <a:rPr lang="en-US" dirty="0"/>
              <a:t>A. 0.707</a:t>
            </a:r>
          </a:p>
          <a:p>
            <a:r>
              <a:rPr lang="en-US" dirty="0"/>
              <a:t>B. 1.00</a:t>
            </a:r>
          </a:p>
          <a:p>
            <a:r>
              <a:rPr lang="nb-NO" dirty="0"/>
              <a:t>C. 1.414</a:t>
            </a:r>
          </a:p>
          <a:p>
            <a:r>
              <a:rPr lang="nb-NO" dirty="0"/>
              <a:t>D. 2.00</a:t>
            </a:r>
            <a:endParaRPr lang="en-US" dirty="0"/>
          </a:p>
        </p:txBody>
      </p:sp>
      <p:sp>
        <p:nvSpPr>
          <p:cNvPr id="3" name="TextBox 2"/>
          <p:cNvSpPr txBox="1"/>
          <p:nvPr/>
        </p:nvSpPr>
        <p:spPr>
          <a:xfrm>
            <a:off x="914400" y="4038600"/>
            <a:ext cx="7696200" cy="2031325"/>
          </a:xfrm>
          <a:prstGeom prst="rect">
            <a:avLst/>
          </a:prstGeom>
          <a:noFill/>
        </p:spPr>
        <p:txBody>
          <a:bodyPr wrap="square" rtlCol="0">
            <a:spAutoFit/>
          </a:bodyPr>
          <a:lstStyle/>
          <a:p>
            <a:r>
              <a:rPr lang="en-US" dirty="0">
                <a:solidFill>
                  <a:srgbClr val="FF0000"/>
                </a:solidFill>
              </a:rPr>
              <a:t>G5B13</a:t>
            </a:r>
            <a:r>
              <a:rPr lang="en-US" dirty="0"/>
              <a:t> (B)</a:t>
            </a:r>
          </a:p>
          <a:p>
            <a:r>
              <a:rPr lang="en-US" dirty="0"/>
              <a:t>What is the output PEP of an </a:t>
            </a:r>
            <a:r>
              <a:rPr lang="en-US" b="1" dirty="0">
                <a:solidFill>
                  <a:srgbClr val="FF0000"/>
                </a:solidFill>
              </a:rPr>
              <a:t>unmodulated</a:t>
            </a:r>
            <a:r>
              <a:rPr lang="en-US" dirty="0"/>
              <a:t> carrier if an average reading wattmeter connected to the transmitter output indicates 1060 watts?</a:t>
            </a:r>
          </a:p>
          <a:p>
            <a:r>
              <a:rPr lang="en-US" dirty="0"/>
              <a:t>A. 530 watts</a:t>
            </a:r>
          </a:p>
          <a:p>
            <a:r>
              <a:rPr lang="en-US" dirty="0"/>
              <a:t>B. 1060 watts</a:t>
            </a:r>
          </a:p>
          <a:p>
            <a:r>
              <a:rPr lang="en-US" dirty="0"/>
              <a:t>C. 1500 watts</a:t>
            </a:r>
          </a:p>
          <a:p>
            <a:r>
              <a:rPr lang="en-US" dirty="0"/>
              <a:t>D. 2120 watts</a:t>
            </a:r>
          </a:p>
        </p:txBody>
      </p:sp>
      <p:grpSp>
        <p:nvGrpSpPr>
          <p:cNvPr id="8" name="Group 7">
            <a:extLst>
              <a:ext uri="{FF2B5EF4-FFF2-40B4-BE49-F238E27FC236}">
                <a16:creationId xmlns:a16="http://schemas.microsoft.com/office/drawing/2014/main" id="{D3C7EF4C-D6F1-9244-86BC-4A6B2809AF01}"/>
              </a:ext>
            </a:extLst>
          </p:cNvPr>
          <p:cNvGrpSpPr/>
          <p:nvPr/>
        </p:nvGrpSpPr>
        <p:grpSpPr>
          <a:xfrm>
            <a:off x="2355342" y="2186392"/>
            <a:ext cx="5386063" cy="2038686"/>
            <a:chOff x="2355342" y="2186392"/>
            <a:chExt cx="5386063" cy="2038686"/>
          </a:xfrm>
        </p:grpSpPr>
        <p:pic>
          <p:nvPicPr>
            <p:cNvPr id="1026" name="Picture 2">
              <a:extLst>
                <a:ext uri="{FF2B5EF4-FFF2-40B4-BE49-F238E27FC236}">
                  <a16:creationId xmlns:a16="http://schemas.microsoft.com/office/drawing/2014/main" id="{053FC94B-8B04-C24B-94E8-51237869EE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6074" y="2186392"/>
              <a:ext cx="2615331" cy="20313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FF45B594-1E3A-004D-AEB7-C83AFEA67E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342" y="2186392"/>
              <a:ext cx="2521458" cy="203868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75DF91E-E8EA-B84D-A470-C288731F0CB7}"/>
                </a:ext>
              </a:extLst>
            </p:cNvPr>
            <p:cNvSpPr txBox="1"/>
            <p:nvPr/>
          </p:nvSpPr>
          <p:spPr>
            <a:xfrm>
              <a:off x="5565908" y="3744115"/>
              <a:ext cx="1582484"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dirty="0"/>
                <a:t>Un-modulated</a:t>
              </a:r>
            </a:p>
          </p:txBody>
        </p:sp>
        <p:sp>
          <p:nvSpPr>
            <p:cNvPr id="7" name="TextBox 6">
              <a:extLst>
                <a:ext uri="{FF2B5EF4-FFF2-40B4-BE49-F238E27FC236}">
                  <a16:creationId xmlns:a16="http://schemas.microsoft.com/office/drawing/2014/main" id="{3B168A2E-57E4-6D47-8CB7-19142F1E41BE}"/>
                </a:ext>
              </a:extLst>
            </p:cNvPr>
            <p:cNvSpPr txBox="1"/>
            <p:nvPr/>
          </p:nvSpPr>
          <p:spPr>
            <a:xfrm>
              <a:off x="3112673" y="3776772"/>
              <a:ext cx="1226618"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dirty="0"/>
                <a:t>Modulated</a:t>
              </a:r>
            </a:p>
          </p:txBody>
        </p:sp>
      </p:grpSp>
    </p:spTree>
    <p:extLst>
      <p:ext uri="{BB962C8B-B14F-4D97-AF65-F5344CB8AC3E}">
        <p14:creationId xmlns:p14="http://schemas.microsoft.com/office/powerpoint/2010/main" val="1613590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12634" y="479502"/>
            <a:ext cx="1580882" cy="523220"/>
          </a:xfrm>
          <a:prstGeom prst="rect">
            <a:avLst/>
          </a:prstGeom>
          <a:noFill/>
        </p:spPr>
        <p:txBody>
          <a:bodyPr wrap="none" rtlCol="0">
            <a:spAutoFit/>
          </a:bodyPr>
          <a:lstStyle/>
          <a:p>
            <a:r>
              <a:rPr lang="en-US" sz="2800" dirty="0"/>
              <a:t>Deci - Bel</a:t>
            </a:r>
          </a:p>
        </p:txBody>
      </p:sp>
      <p:sp>
        <p:nvSpPr>
          <p:cNvPr id="3" name="TextBox 2"/>
          <p:cNvSpPr txBox="1"/>
          <p:nvPr/>
        </p:nvSpPr>
        <p:spPr>
          <a:xfrm>
            <a:off x="1905000" y="2297151"/>
            <a:ext cx="4941662" cy="923330"/>
          </a:xfrm>
          <a:prstGeom prst="rect">
            <a:avLst/>
          </a:prstGeom>
          <a:noFill/>
        </p:spPr>
        <p:txBody>
          <a:bodyPr wrap="square" rtlCol="0">
            <a:spAutoFit/>
          </a:bodyPr>
          <a:lstStyle/>
          <a:p>
            <a:r>
              <a:rPr lang="en-US" dirty="0"/>
              <a:t>What percentage of power loss would result from a transmission line loss of 1 dB?</a:t>
            </a:r>
          </a:p>
          <a:p>
            <a:endParaRPr lang="en-US" dirty="0"/>
          </a:p>
        </p:txBody>
      </p:sp>
      <p:sp>
        <p:nvSpPr>
          <p:cNvPr id="4" name="TextBox 3"/>
          <p:cNvSpPr txBox="1"/>
          <p:nvPr/>
        </p:nvSpPr>
        <p:spPr>
          <a:xfrm>
            <a:off x="869795" y="2297151"/>
            <a:ext cx="808235" cy="646331"/>
          </a:xfrm>
          <a:prstGeom prst="rect">
            <a:avLst/>
          </a:prstGeom>
          <a:noFill/>
        </p:spPr>
        <p:txBody>
          <a:bodyPr wrap="none" rtlCol="0">
            <a:spAutoFit/>
          </a:bodyPr>
          <a:lstStyle/>
          <a:p>
            <a:r>
              <a:rPr lang="en-US" dirty="0">
                <a:solidFill>
                  <a:srgbClr val="FF0000"/>
                </a:solidFill>
              </a:rPr>
              <a:t>G5B10</a:t>
            </a:r>
          </a:p>
          <a:p>
            <a:endParaRPr lang="en-US" dirty="0"/>
          </a:p>
        </p:txBody>
      </p:sp>
      <p:sp>
        <p:nvSpPr>
          <p:cNvPr id="5" name="TextBox 4"/>
          <p:cNvSpPr txBox="1"/>
          <p:nvPr/>
        </p:nvSpPr>
        <p:spPr>
          <a:xfrm>
            <a:off x="892098" y="3267307"/>
            <a:ext cx="832728" cy="369332"/>
          </a:xfrm>
          <a:prstGeom prst="rect">
            <a:avLst/>
          </a:prstGeom>
          <a:noFill/>
        </p:spPr>
        <p:txBody>
          <a:bodyPr wrap="none" rtlCol="0">
            <a:spAutoFit/>
          </a:bodyPr>
          <a:lstStyle/>
          <a:p>
            <a:r>
              <a:rPr lang="en-US" dirty="0"/>
              <a:t>20.6 %</a:t>
            </a:r>
          </a:p>
        </p:txBody>
      </p:sp>
      <p:sp>
        <p:nvSpPr>
          <p:cNvPr id="6" name="TextBox 5"/>
          <p:cNvSpPr txBox="1"/>
          <p:nvPr/>
        </p:nvSpPr>
        <p:spPr>
          <a:xfrm>
            <a:off x="1905000" y="4031760"/>
            <a:ext cx="6356195" cy="646331"/>
          </a:xfrm>
          <a:prstGeom prst="rect">
            <a:avLst/>
          </a:prstGeom>
          <a:noFill/>
        </p:spPr>
        <p:txBody>
          <a:bodyPr wrap="square" rtlCol="0">
            <a:spAutoFit/>
          </a:bodyPr>
          <a:lstStyle/>
          <a:p>
            <a:r>
              <a:rPr lang="en-US"/>
              <a:t>What dB change represents a factor of two increase or decrease in power?</a:t>
            </a:r>
          </a:p>
        </p:txBody>
      </p:sp>
      <p:sp>
        <p:nvSpPr>
          <p:cNvPr id="7" name="TextBox 6"/>
          <p:cNvSpPr txBox="1"/>
          <p:nvPr/>
        </p:nvSpPr>
        <p:spPr>
          <a:xfrm>
            <a:off x="904344" y="4170259"/>
            <a:ext cx="808235" cy="369332"/>
          </a:xfrm>
          <a:prstGeom prst="rect">
            <a:avLst/>
          </a:prstGeom>
          <a:noFill/>
        </p:spPr>
        <p:txBody>
          <a:bodyPr wrap="none" rtlCol="0">
            <a:spAutoFit/>
          </a:bodyPr>
          <a:lstStyle/>
          <a:p>
            <a:r>
              <a:rPr lang="en-US" dirty="0">
                <a:solidFill>
                  <a:srgbClr val="FF0000"/>
                </a:solidFill>
              </a:rPr>
              <a:t>G5B01</a:t>
            </a:r>
          </a:p>
        </p:txBody>
      </p:sp>
      <p:sp>
        <p:nvSpPr>
          <p:cNvPr id="8" name="TextBox 7"/>
          <p:cNvSpPr txBox="1"/>
          <p:nvPr/>
        </p:nvSpPr>
        <p:spPr>
          <a:xfrm>
            <a:off x="2394811" y="3271964"/>
            <a:ext cx="1151277" cy="369332"/>
          </a:xfrm>
          <a:prstGeom prst="rect">
            <a:avLst/>
          </a:prstGeom>
          <a:noFill/>
        </p:spPr>
        <p:txBody>
          <a:bodyPr wrap="none" rtlCol="0">
            <a:spAutoFit/>
          </a:bodyPr>
          <a:lstStyle/>
          <a:p>
            <a:r>
              <a:rPr lang="en-US" dirty="0">
                <a:solidFill>
                  <a:srgbClr val="FF0000"/>
                </a:solidFill>
              </a:rPr>
              <a:t>Memorize</a:t>
            </a:r>
          </a:p>
        </p:txBody>
      </p:sp>
      <p:sp>
        <p:nvSpPr>
          <p:cNvPr id="9" name="TextBox 8"/>
          <p:cNvSpPr txBox="1"/>
          <p:nvPr/>
        </p:nvSpPr>
        <p:spPr>
          <a:xfrm>
            <a:off x="1226634" y="5196468"/>
            <a:ext cx="582211" cy="369332"/>
          </a:xfrm>
          <a:prstGeom prst="rect">
            <a:avLst/>
          </a:prstGeom>
          <a:noFill/>
        </p:spPr>
        <p:txBody>
          <a:bodyPr wrap="none" rtlCol="0">
            <a:spAutoFit/>
          </a:bodyPr>
          <a:lstStyle/>
          <a:p>
            <a:r>
              <a:rPr lang="en-US" dirty="0"/>
              <a:t>3 </a:t>
            </a:r>
            <a:r>
              <a:rPr lang="en-US" dirty="0" err="1"/>
              <a:t>db</a:t>
            </a:r>
            <a:endParaRPr lang="en-US" dirty="0"/>
          </a:p>
        </p:txBody>
      </p:sp>
      <p:sp>
        <p:nvSpPr>
          <p:cNvPr id="10" name="TextBox 9">
            <a:extLst>
              <a:ext uri="{FF2B5EF4-FFF2-40B4-BE49-F238E27FC236}">
                <a16:creationId xmlns:a16="http://schemas.microsoft.com/office/drawing/2014/main" id="{C288287E-0994-2349-B7CB-684F182A58CC}"/>
              </a:ext>
            </a:extLst>
          </p:cNvPr>
          <p:cNvSpPr txBox="1"/>
          <p:nvPr/>
        </p:nvSpPr>
        <p:spPr>
          <a:xfrm>
            <a:off x="1506853" y="5914754"/>
            <a:ext cx="6691575"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dirty="0"/>
              <a:t>Remember any double increase or decrease in power is a 3db change</a:t>
            </a:r>
          </a:p>
        </p:txBody>
      </p:sp>
    </p:spTree>
    <p:extLst>
      <p:ext uri="{BB962C8B-B14F-4D97-AF65-F5344CB8AC3E}">
        <p14:creationId xmlns:p14="http://schemas.microsoft.com/office/powerpoint/2010/main" val="43955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6102" y="-329121"/>
            <a:ext cx="7313613" cy="1264024"/>
          </a:xfrm>
        </p:spPr>
        <p:txBody>
          <a:bodyPr/>
          <a:lstStyle/>
          <a:p>
            <a:r>
              <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mbria"/>
                <a:cs typeface="Cambria"/>
              </a:rPr>
              <a:t>For Next Week</a:t>
            </a:r>
          </a:p>
        </p:txBody>
      </p:sp>
      <p:sp>
        <p:nvSpPr>
          <p:cNvPr id="4" name="TextBox 3"/>
          <p:cNvSpPr txBox="1"/>
          <p:nvPr/>
        </p:nvSpPr>
        <p:spPr>
          <a:xfrm>
            <a:off x="937527" y="893802"/>
            <a:ext cx="3802356" cy="369332"/>
          </a:xfrm>
          <a:prstGeom prst="rect">
            <a:avLst/>
          </a:prstGeom>
          <a:noFill/>
        </p:spPr>
        <p:txBody>
          <a:bodyPr wrap="none" rtlCol="0">
            <a:spAutoFit/>
          </a:bodyPr>
          <a:lstStyle/>
          <a:p>
            <a:r>
              <a:rPr lang="en-US" dirty="0">
                <a:latin typeface="Cambria"/>
              </a:rPr>
              <a:t>Study flash cards </a:t>
            </a:r>
            <a:r>
              <a:rPr lang="en-US" dirty="0" err="1">
                <a:solidFill>
                  <a:srgbClr val="FF0000"/>
                </a:solidFill>
                <a:latin typeface="Cambria"/>
              </a:rPr>
              <a:t>www.hamexam.org</a:t>
            </a:r>
            <a:endParaRPr lang="en-US" dirty="0">
              <a:solidFill>
                <a:srgbClr val="FF0000"/>
              </a:solidFill>
              <a:latin typeface="Cambria"/>
            </a:endParaRPr>
          </a:p>
        </p:txBody>
      </p:sp>
      <p:sp>
        <p:nvSpPr>
          <p:cNvPr id="5" name="TextBox 4"/>
          <p:cNvSpPr txBox="1"/>
          <p:nvPr/>
        </p:nvSpPr>
        <p:spPr>
          <a:xfrm>
            <a:off x="2384754" y="5574905"/>
            <a:ext cx="1777775" cy="830997"/>
          </a:xfrm>
          <a:prstGeom prst="rect">
            <a:avLst/>
          </a:prstGeom>
          <a:noFill/>
        </p:spPr>
        <p:txBody>
          <a:bodyPr wrap="none" rtlCol="0">
            <a:spAutoFit/>
          </a:bodyPr>
          <a:lstStyle/>
          <a:p>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mbria"/>
              </a:rPr>
              <a:t>73</a:t>
            </a:r>
          </a:p>
          <a:p>
            <a:r>
              <a:rPr lang="en-US"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mbria"/>
              </a:rPr>
              <a:t>Tom and Jack</a:t>
            </a:r>
          </a:p>
        </p:txBody>
      </p:sp>
      <p:sp>
        <p:nvSpPr>
          <p:cNvPr id="6" name="TextBox 5"/>
          <p:cNvSpPr txBox="1"/>
          <p:nvPr/>
        </p:nvSpPr>
        <p:spPr>
          <a:xfrm>
            <a:off x="162024" y="2701784"/>
            <a:ext cx="914033" cy="2246769"/>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n-US" sz="1400" u="sng" dirty="0">
                <a:latin typeface="Cambria"/>
                <a:cs typeface="Cambria"/>
              </a:rPr>
              <a:t>Lesson 1</a:t>
            </a:r>
            <a:endParaRPr lang="en-US" sz="1400" dirty="0">
              <a:latin typeface="Cambria"/>
              <a:cs typeface="Cambria"/>
            </a:endParaRPr>
          </a:p>
          <a:p>
            <a:r>
              <a:rPr lang="en-US" sz="1400" dirty="0">
                <a:latin typeface="Cambria"/>
                <a:cs typeface="Cambria"/>
              </a:rPr>
              <a:t> G1A</a:t>
            </a:r>
          </a:p>
          <a:p>
            <a:r>
              <a:rPr lang="en-US" sz="1400" dirty="0">
                <a:latin typeface="Cambria"/>
                <a:cs typeface="Cambria"/>
              </a:rPr>
              <a:t> G1C</a:t>
            </a:r>
          </a:p>
          <a:p>
            <a:r>
              <a:rPr lang="en-US" sz="1400" dirty="0">
                <a:latin typeface="Cambria"/>
                <a:cs typeface="Cambria"/>
              </a:rPr>
              <a:t> G2A</a:t>
            </a:r>
          </a:p>
          <a:p>
            <a:r>
              <a:rPr lang="en-US" sz="1400" dirty="0">
                <a:latin typeface="Cambria"/>
                <a:cs typeface="Cambria"/>
              </a:rPr>
              <a:t> G2B</a:t>
            </a:r>
          </a:p>
          <a:p>
            <a:r>
              <a:rPr lang="en-US" sz="1400" dirty="0">
                <a:latin typeface="Cambria"/>
                <a:cs typeface="Cambria"/>
              </a:rPr>
              <a:t> G2C</a:t>
            </a:r>
          </a:p>
          <a:p>
            <a:r>
              <a:rPr lang="en-US" sz="1400" dirty="0">
                <a:latin typeface="Cambria"/>
                <a:cs typeface="Cambria"/>
              </a:rPr>
              <a:t> G2D</a:t>
            </a:r>
          </a:p>
          <a:p>
            <a:r>
              <a:rPr lang="en-US" sz="1400" dirty="0">
                <a:latin typeface="Cambria"/>
                <a:cs typeface="Cambria"/>
              </a:rPr>
              <a:t> G4A part</a:t>
            </a:r>
          </a:p>
          <a:p>
            <a:r>
              <a:rPr lang="en-US" sz="1400" dirty="0">
                <a:latin typeface="Cambria"/>
                <a:cs typeface="Cambria"/>
              </a:rPr>
              <a:t> G4D part</a:t>
            </a:r>
          </a:p>
          <a:p>
            <a:pPr>
              <a:buFont typeface="Arial"/>
              <a:buChar char="•"/>
            </a:pPr>
            <a:endParaRPr lang="en-US" sz="1400" dirty="0">
              <a:latin typeface="Cambria"/>
              <a:cs typeface="Cambria"/>
            </a:endParaRPr>
          </a:p>
        </p:txBody>
      </p:sp>
      <p:sp>
        <p:nvSpPr>
          <p:cNvPr id="9" name="TextBox 8"/>
          <p:cNvSpPr txBox="1"/>
          <p:nvPr/>
        </p:nvSpPr>
        <p:spPr>
          <a:xfrm>
            <a:off x="4630092" y="2665850"/>
            <a:ext cx="857927" cy="138499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1400" u="sng" dirty="0">
                <a:latin typeface="Cambria"/>
                <a:cs typeface="Cambria"/>
              </a:rPr>
              <a:t>Lesson 6</a:t>
            </a:r>
          </a:p>
          <a:p>
            <a:r>
              <a:rPr lang="en-US" sz="1400" dirty="0">
                <a:latin typeface="Cambria"/>
                <a:cs typeface="Cambria"/>
              </a:rPr>
              <a:t>G4E</a:t>
            </a:r>
          </a:p>
          <a:p>
            <a:r>
              <a:rPr lang="en-US" sz="1400" dirty="0">
                <a:latin typeface="Cambria"/>
                <a:cs typeface="Cambria"/>
              </a:rPr>
              <a:t> G9A</a:t>
            </a:r>
          </a:p>
          <a:p>
            <a:r>
              <a:rPr lang="en-US" sz="1400" dirty="0">
                <a:latin typeface="Cambria"/>
                <a:cs typeface="Cambria"/>
              </a:rPr>
              <a:t> G9B</a:t>
            </a:r>
          </a:p>
          <a:p>
            <a:r>
              <a:rPr lang="en-US" sz="1400" dirty="0">
                <a:latin typeface="Cambria"/>
                <a:cs typeface="Cambria"/>
              </a:rPr>
              <a:t> G9C</a:t>
            </a:r>
          </a:p>
          <a:p>
            <a:r>
              <a:rPr lang="en-US" sz="1400" dirty="0">
                <a:latin typeface="Cambria"/>
                <a:cs typeface="Cambria"/>
              </a:rPr>
              <a:t> G9D</a:t>
            </a:r>
          </a:p>
        </p:txBody>
      </p:sp>
      <p:sp>
        <p:nvSpPr>
          <p:cNvPr id="10" name="TextBox 9"/>
          <p:cNvSpPr txBox="1"/>
          <p:nvPr/>
        </p:nvSpPr>
        <p:spPr>
          <a:xfrm>
            <a:off x="5757551" y="2609061"/>
            <a:ext cx="1091370" cy="203132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1400" u="sng" dirty="0">
                <a:latin typeface="Cambria"/>
                <a:cs typeface="Cambria"/>
              </a:rPr>
              <a:t>Lesson 8/9</a:t>
            </a:r>
          </a:p>
          <a:p>
            <a:r>
              <a:rPr lang="en-US" sz="1400" dirty="0">
                <a:latin typeface="Cambria"/>
                <a:cs typeface="Cambria"/>
              </a:rPr>
              <a:t> G4A</a:t>
            </a:r>
          </a:p>
          <a:p>
            <a:r>
              <a:rPr lang="en-US" sz="1400" dirty="0">
                <a:latin typeface="Cambria"/>
                <a:cs typeface="Cambria"/>
              </a:rPr>
              <a:t> G4B</a:t>
            </a:r>
          </a:p>
          <a:p>
            <a:r>
              <a:rPr lang="en-US" sz="1400" dirty="0">
                <a:latin typeface="Cambria"/>
                <a:cs typeface="Cambria"/>
              </a:rPr>
              <a:t> G4C</a:t>
            </a:r>
          </a:p>
          <a:p>
            <a:r>
              <a:rPr lang="en-US" sz="1400" dirty="0">
                <a:latin typeface="Cambria"/>
                <a:cs typeface="Cambria"/>
              </a:rPr>
              <a:t> G4D</a:t>
            </a:r>
          </a:p>
          <a:p>
            <a:r>
              <a:rPr lang="en-US" sz="1400" dirty="0">
                <a:latin typeface="Cambria"/>
                <a:cs typeface="Cambria"/>
              </a:rPr>
              <a:t> G7B</a:t>
            </a:r>
          </a:p>
          <a:p>
            <a:r>
              <a:rPr lang="en-US" sz="1400" dirty="0">
                <a:latin typeface="Cambria"/>
                <a:cs typeface="Cambria"/>
              </a:rPr>
              <a:t> G7C</a:t>
            </a:r>
          </a:p>
          <a:p>
            <a:r>
              <a:rPr lang="en-US" sz="1400" dirty="0">
                <a:latin typeface="Cambria"/>
                <a:cs typeface="Cambria"/>
              </a:rPr>
              <a:t> G8A</a:t>
            </a:r>
          </a:p>
          <a:p>
            <a:r>
              <a:rPr lang="en-US" sz="1400" dirty="0">
                <a:latin typeface="Cambria"/>
                <a:cs typeface="Cambria"/>
              </a:rPr>
              <a:t> G8B</a:t>
            </a:r>
          </a:p>
        </p:txBody>
      </p:sp>
      <p:sp>
        <p:nvSpPr>
          <p:cNvPr id="11" name="TextBox 10"/>
          <p:cNvSpPr txBox="1"/>
          <p:nvPr/>
        </p:nvSpPr>
        <p:spPr>
          <a:xfrm>
            <a:off x="2436542" y="4191667"/>
            <a:ext cx="857927" cy="1169551"/>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n-US" sz="1400" u="sng" dirty="0">
                <a:latin typeface="Cambria"/>
                <a:cs typeface="Cambria"/>
              </a:rPr>
              <a:t>Lesson 4</a:t>
            </a:r>
          </a:p>
          <a:p>
            <a:r>
              <a:rPr lang="en-US" sz="1400" dirty="0">
                <a:latin typeface="Cambria"/>
                <a:cs typeface="Cambria"/>
              </a:rPr>
              <a:t> G5A</a:t>
            </a:r>
          </a:p>
          <a:p>
            <a:r>
              <a:rPr lang="en-US" sz="1400" dirty="0">
                <a:latin typeface="Cambria"/>
                <a:cs typeface="Cambria"/>
              </a:rPr>
              <a:t> G5B</a:t>
            </a:r>
          </a:p>
          <a:p>
            <a:r>
              <a:rPr lang="en-US" sz="1400" dirty="0">
                <a:latin typeface="Cambria"/>
                <a:cs typeface="Cambria"/>
              </a:rPr>
              <a:t> G6A</a:t>
            </a:r>
          </a:p>
          <a:p>
            <a:r>
              <a:rPr lang="en-US" sz="1400" dirty="0">
                <a:latin typeface="Cambria"/>
                <a:cs typeface="Cambria"/>
              </a:rPr>
              <a:t> G6B</a:t>
            </a:r>
          </a:p>
        </p:txBody>
      </p:sp>
      <p:sp>
        <p:nvSpPr>
          <p:cNvPr id="14" name="TextBox 13"/>
          <p:cNvSpPr txBox="1"/>
          <p:nvPr/>
        </p:nvSpPr>
        <p:spPr>
          <a:xfrm>
            <a:off x="8082119" y="2611556"/>
            <a:ext cx="957313" cy="738664"/>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n-US" sz="1400" u="sng" dirty="0">
                <a:latin typeface="Cambria"/>
                <a:cs typeface="Cambria"/>
              </a:rPr>
              <a:t>Lesson 11</a:t>
            </a:r>
          </a:p>
          <a:p>
            <a:r>
              <a:rPr lang="en-US" sz="1400" dirty="0">
                <a:latin typeface="Cambria"/>
                <a:cs typeface="Cambria"/>
              </a:rPr>
              <a:t> G0A</a:t>
            </a:r>
          </a:p>
          <a:p>
            <a:r>
              <a:rPr lang="en-US" sz="1400" dirty="0">
                <a:latin typeface="Cambria"/>
                <a:cs typeface="Cambria"/>
              </a:rPr>
              <a:t> G0B</a:t>
            </a:r>
          </a:p>
        </p:txBody>
      </p:sp>
      <p:sp>
        <p:nvSpPr>
          <p:cNvPr id="15" name="TextBox 14"/>
          <p:cNvSpPr txBox="1"/>
          <p:nvPr/>
        </p:nvSpPr>
        <p:spPr>
          <a:xfrm>
            <a:off x="451695" y="1385421"/>
            <a:ext cx="1495922" cy="738664"/>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pPr algn="ctr"/>
            <a:r>
              <a:rPr lang="en-US" sz="1400" dirty="0"/>
              <a:t>Radio</a:t>
            </a:r>
          </a:p>
          <a:p>
            <a:pPr algn="ctr"/>
            <a:r>
              <a:rPr lang="en-US" sz="1400" dirty="0"/>
              <a:t> Fundamentals</a:t>
            </a:r>
          </a:p>
          <a:p>
            <a:pPr algn="ctr"/>
            <a:r>
              <a:rPr lang="en-US" sz="1400" dirty="0"/>
              <a:t>ARRL Ch. 1, 2, 3, 6</a:t>
            </a:r>
          </a:p>
        </p:txBody>
      </p:sp>
      <p:sp>
        <p:nvSpPr>
          <p:cNvPr id="18" name="TextBox 17"/>
          <p:cNvSpPr txBox="1"/>
          <p:nvPr/>
        </p:nvSpPr>
        <p:spPr>
          <a:xfrm>
            <a:off x="4576040" y="1459239"/>
            <a:ext cx="1071126" cy="523220"/>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pPr algn="ctr"/>
            <a:r>
              <a:rPr lang="en-US" sz="1400" dirty="0">
                <a:latin typeface="Cambria"/>
                <a:cs typeface="Cambria"/>
              </a:rPr>
              <a:t>Antennas</a:t>
            </a:r>
          </a:p>
          <a:p>
            <a:pPr algn="ctr"/>
            <a:r>
              <a:rPr lang="en-US" sz="1400" dirty="0">
                <a:latin typeface="Cambria"/>
                <a:cs typeface="Cambria"/>
              </a:rPr>
              <a:t>ARRL Ch. 7</a:t>
            </a:r>
          </a:p>
        </p:txBody>
      </p:sp>
      <p:sp>
        <p:nvSpPr>
          <p:cNvPr id="19" name="TextBox 18"/>
          <p:cNvSpPr txBox="1"/>
          <p:nvPr/>
        </p:nvSpPr>
        <p:spPr>
          <a:xfrm>
            <a:off x="5816893" y="1467955"/>
            <a:ext cx="1032028" cy="523220"/>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pPr algn="ctr"/>
            <a:r>
              <a:rPr lang="en-US" sz="1400" dirty="0">
                <a:latin typeface="Cambria"/>
                <a:cs typeface="Cambria"/>
              </a:rPr>
              <a:t>Equipment</a:t>
            </a:r>
          </a:p>
          <a:p>
            <a:pPr algn="ctr"/>
            <a:r>
              <a:rPr lang="en-US" sz="1400" dirty="0">
                <a:latin typeface="Cambria"/>
                <a:cs typeface="Cambria"/>
              </a:rPr>
              <a:t>ARRL Ch. 5</a:t>
            </a:r>
          </a:p>
        </p:txBody>
      </p:sp>
      <p:sp>
        <p:nvSpPr>
          <p:cNvPr id="20" name="TextBox 19"/>
          <p:cNvSpPr txBox="1"/>
          <p:nvPr/>
        </p:nvSpPr>
        <p:spPr>
          <a:xfrm>
            <a:off x="2985255" y="1422048"/>
            <a:ext cx="1034257" cy="523220"/>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n-US" sz="1400" dirty="0">
                <a:latin typeface="Cambria"/>
                <a:cs typeface="Cambria"/>
              </a:rPr>
              <a:t>Electricity</a:t>
            </a:r>
          </a:p>
          <a:p>
            <a:r>
              <a:rPr lang="en-US" sz="1400" dirty="0">
                <a:latin typeface="Cambria"/>
                <a:cs typeface="Cambria"/>
              </a:rPr>
              <a:t>ARRL Ch. 4</a:t>
            </a:r>
          </a:p>
        </p:txBody>
      </p:sp>
      <p:sp>
        <p:nvSpPr>
          <p:cNvPr id="21" name="TextBox 20"/>
          <p:cNvSpPr txBox="1"/>
          <p:nvPr/>
        </p:nvSpPr>
        <p:spPr>
          <a:xfrm>
            <a:off x="8200536" y="1448633"/>
            <a:ext cx="894220" cy="523220"/>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pPr algn="ctr"/>
            <a:r>
              <a:rPr lang="en-US" sz="1400" dirty="0">
                <a:latin typeface="Cambria"/>
                <a:cs typeface="Cambria"/>
              </a:rPr>
              <a:t>  Safety    </a:t>
            </a:r>
          </a:p>
          <a:p>
            <a:pPr algn="ctr"/>
            <a:r>
              <a:rPr lang="en-US" sz="1400" dirty="0">
                <a:latin typeface="Cambria"/>
                <a:cs typeface="Cambria"/>
              </a:rPr>
              <a:t>Ch. 9</a:t>
            </a:r>
          </a:p>
        </p:txBody>
      </p:sp>
      <p:sp>
        <p:nvSpPr>
          <p:cNvPr id="16" name="TextBox 15">
            <a:extLst>
              <a:ext uri="{FF2B5EF4-FFF2-40B4-BE49-F238E27FC236}">
                <a16:creationId xmlns:a16="http://schemas.microsoft.com/office/drawing/2014/main" id="{3083C1D2-AA72-2C4C-A193-13458CA3FA24}"/>
              </a:ext>
            </a:extLst>
          </p:cNvPr>
          <p:cNvSpPr txBox="1"/>
          <p:nvPr/>
        </p:nvSpPr>
        <p:spPr>
          <a:xfrm>
            <a:off x="1315192" y="2701784"/>
            <a:ext cx="857927" cy="138499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n-US" sz="1400" u="sng" dirty="0">
                <a:latin typeface="Cambria"/>
                <a:cs typeface="Cambria"/>
              </a:rPr>
              <a:t>Lesson 2</a:t>
            </a:r>
            <a:endParaRPr lang="en-US" sz="1400" dirty="0">
              <a:latin typeface="Cambria"/>
              <a:cs typeface="Cambria"/>
            </a:endParaRPr>
          </a:p>
          <a:p>
            <a:r>
              <a:rPr lang="en-US" sz="1400" dirty="0">
                <a:latin typeface="Cambria"/>
                <a:cs typeface="Cambria"/>
              </a:rPr>
              <a:t> G1B</a:t>
            </a:r>
          </a:p>
          <a:p>
            <a:r>
              <a:rPr lang="en-US" sz="1400" dirty="0">
                <a:latin typeface="Cambria"/>
                <a:cs typeface="Cambria"/>
              </a:rPr>
              <a:t> G1D</a:t>
            </a:r>
          </a:p>
          <a:p>
            <a:r>
              <a:rPr lang="en-US" sz="1400" dirty="0">
                <a:latin typeface="Cambria"/>
                <a:cs typeface="Cambria"/>
              </a:rPr>
              <a:t> G2A</a:t>
            </a:r>
          </a:p>
          <a:p>
            <a:r>
              <a:rPr lang="en-US" sz="1400" dirty="0">
                <a:latin typeface="Cambria"/>
                <a:cs typeface="Cambria"/>
              </a:rPr>
              <a:t> G2E </a:t>
            </a:r>
          </a:p>
          <a:p>
            <a:r>
              <a:rPr lang="en-US" sz="1400" dirty="0">
                <a:latin typeface="Cambria"/>
                <a:cs typeface="Cambria"/>
              </a:rPr>
              <a:t> G8C</a:t>
            </a:r>
          </a:p>
        </p:txBody>
      </p:sp>
      <p:sp>
        <p:nvSpPr>
          <p:cNvPr id="17" name="TextBox 16">
            <a:extLst>
              <a:ext uri="{FF2B5EF4-FFF2-40B4-BE49-F238E27FC236}">
                <a16:creationId xmlns:a16="http://schemas.microsoft.com/office/drawing/2014/main" id="{EB3D141E-D87C-AE4E-92C5-54FD09EE24DD}"/>
              </a:ext>
            </a:extLst>
          </p:cNvPr>
          <p:cNvSpPr txBox="1"/>
          <p:nvPr/>
        </p:nvSpPr>
        <p:spPr>
          <a:xfrm>
            <a:off x="2421540" y="2701784"/>
            <a:ext cx="857927" cy="738664"/>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n-US" sz="1400" u="sng" dirty="0">
                <a:latin typeface="Cambria"/>
                <a:cs typeface="Cambria"/>
              </a:rPr>
              <a:t>Lesson 3</a:t>
            </a:r>
            <a:endParaRPr lang="en-US" sz="1400" dirty="0">
              <a:latin typeface="Cambria"/>
              <a:cs typeface="Cambria"/>
            </a:endParaRPr>
          </a:p>
          <a:p>
            <a:r>
              <a:rPr lang="en-US" sz="1400" dirty="0">
                <a:latin typeface="Cambria"/>
                <a:cs typeface="Cambria"/>
              </a:rPr>
              <a:t> G5B</a:t>
            </a:r>
          </a:p>
          <a:p>
            <a:r>
              <a:rPr lang="en-US" sz="1400" dirty="0">
                <a:latin typeface="Cambria"/>
                <a:cs typeface="Cambria"/>
              </a:rPr>
              <a:t> G5C</a:t>
            </a:r>
          </a:p>
        </p:txBody>
      </p:sp>
      <p:sp>
        <p:nvSpPr>
          <p:cNvPr id="22" name="TextBox 21">
            <a:extLst>
              <a:ext uri="{FF2B5EF4-FFF2-40B4-BE49-F238E27FC236}">
                <a16:creationId xmlns:a16="http://schemas.microsoft.com/office/drawing/2014/main" id="{CC14ECFA-C3EA-D247-A320-FC1E5772CE95}"/>
              </a:ext>
            </a:extLst>
          </p:cNvPr>
          <p:cNvSpPr txBox="1"/>
          <p:nvPr/>
        </p:nvSpPr>
        <p:spPr>
          <a:xfrm>
            <a:off x="2517683" y="2048862"/>
            <a:ext cx="824265" cy="600164"/>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n-US" sz="1100" dirty="0">
                <a:latin typeface="Cambria"/>
                <a:cs typeface="Cambria"/>
              </a:rPr>
              <a:t>Resistors</a:t>
            </a:r>
          </a:p>
          <a:p>
            <a:r>
              <a:rPr lang="en-US" sz="1100" dirty="0">
                <a:latin typeface="Cambria"/>
                <a:cs typeface="Cambria"/>
              </a:rPr>
              <a:t>Capacitors</a:t>
            </a:r>
          </a:p>
          <a:p>
            <a:r>
              <a:rPr lang="en-US" sz="1100" dirty="0">
                <a:latin typeface="Cambria"/>
                <a:cs typeface="Cambria"/>
              </a:rPr>
              <a:t>AC Power</a:t>
            </a:r>
          </a:p>
        </p:txBody>
      </p:sp>
      <p:sp>
        <p:nvSpPr>
          <p:cNvPr id="23" name="TextBox 22">
            <a:extLst>
              <a:ext uri="{FF2B5EF4-FFF2-40B4-BE49-F238E27FC236}">
                <a16:creationId xmlns:a16="http://schemas.microsoft.com/office/drawing/2014/main" id="{FA3CE96B-1729-A14B-AED1-EDF4A1A1A638}"/>
              </a:ext>
            </a:extLst>
          </p:cNvPr>
          <p:cNvSpPr txBox="1"/>
          <p:nvPr/>
        </p:nvSpPr>
        <p:spPr>
          <a:xfrm>
            <a:off x="2436542" y="3691630"/>
            <a:ext cx="960519" cy="430887"/>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n-US" sz="1100" dirty="0">
                <a:latin typeface="Cambria"/>
                <a:cs typeface="Cambria"/>
              </a:rPr>
              <a:t>The Reactive</a:t>
            </a:r>
          </a:p>
          <a:p>
            <a:r>
              <a:rPr lang="en-US" sz="1100" dirty="0">
                <a:latin typeface="Cambria"/>
                <a:cs typeface="Cambria"/>
              </a:rPr>
              <a:t>components</a:t>
            </a:r>
          </a:p>
        </p:txBody>
      </p:sp>
      <p:sp>
        <p:nvSpPr>
          <p:cNvPr id="24" name="TextBox 23">
            <a:extLst>
              <a:ext uri="{FF2B5EF4-FFF2-40B4-BE49-F238E27FC236}">
                <a16:creationId xmlns:a16="http://schemas.microsoft.com/office/drawing/2014/main" id="{7D201795-4F38-5D41-A9B2-9BC1E2D1EADA}"/>
              </a:ext>
            </a:extLst>
          </p:cNvPr>
          <p:cNvSpPr txBox="1"/>
          <p:nvPr/>
        </p:nvSpPr>
        <p:spPr>
          <a:xfrm>
            <a:off x="3502384" y="2694334"/>
            <a:ext cx="857927" cy="1600438"/>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n-US" sz="1400" u="sng" dirty="0">
                <a:latin typeface="Cambria"/>
                <a:cs typeface="Cambria"/>
              </a:rPr>
              <a:t>Lesson 5</a:t>
            </a:r>
          </a:p>
          <a:p>
            <a:r>
              <a:rPr lang="en-US" sz="1400" dirty="0">
                <a:latin typeface="Cambria"/>
                <a:cs typeface="Cambria"/>
              </a:rPr>
              <a:t>G4B</a:t>
            </a:r>
          </a:p>
          <a:p>
            <a:r>
              <a:rPr lang="en-US" sz="1400" dirty="0">
                <a:latin typeface="Cambria"/>
                <a:cs typeface="Cambria"/>
              </a:rPr>
              <a:t>G4E</a:t>
            </a:r>
          </a:p>
          <a:p>
            <a:r>
              <a:rPr lang="en-US" sz="1400" dirty="0">
                <a:latin typeface="Cambria"/>
                <a:cs typeface="Cambria"/>
              </a:rPr>
              <a:t>G6A</a:t>
            </a:r>
          </a:p>
          <a:p>
            <a:r>
              <a:rPr lang="en-US" sz="1400" dirty="0">
                <a:latin typeface="Cambria"/>
                <a:cs typeface="Cambria"/>
              </a:rPr>
              <a:t>G6B</a:t>
            </a:r>
          </a:p>
          <a:p>
            <a:r>
              <a:rPr lang="en-US" sz="1400" dirty="0">
                <a:latin typeface="Cambria"/>
                <a:cs typeface="Cambria"/>
              </a:rPr>
              <a:t>G7A</a:t>
            </a:r>
          </a:p>
          <a:p>
            <a:r>
              <a:rPr lang="en-US" sz="1400" dirty="0">
                <a:latin typeface="Cambria"/>
                <a:cs typeface="Cambria"/>
              </a:rPr>
              <a:t>G7B</a:t>
            </a:r>
          </a:p>
        </p:txBody>
      </p:sp>
      <p:sp>
        <p:nvSpPr>
          <p:cNvPr id="25" name="TextBox 24">
            <a:extLst>
              <a:ext uri="{FF2B5EF4-FFF2-40B4-BE49-F238E27FC236}">
                <a16:creationId xmlns:a16="http://schemas.microsoft.com/office/drawing/2014/main" id="{75843CDA-32B7-1D48-BAD5-A64D289E2745}"/>
              </a:ext>
            </a:extLst>
          </p:cNvPr>
          <p:cNvSpPr txBox="1"/>
          <p:nvPr/>
        </p:nvSpPr>
        <p:spPr>
          <a:xfrm>
            <a:off x="3602610" y="2218139"/>
            <a:ext cx="862737" cy="430887"/>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n-US" sz="1100" dirty="0">
                <a:latin typeface="Cambria"/>
                <a:cs typeface="Cambria"/>
              </a:rPr>
              <a:t>Semi-</a:t>
            </a:r>
          </a:p>
          <a:p>
            <a:r>
              <a:rPr lang="en-US" sz="1100" dirty="0">
                <a:latin typeface="Cambria"/>
                <a:cs typeface="Cambria"/>
              </a:rPr>
              <a:t>conductors</a:t>
            </a:r>
          </a:p>
        </p:txBody>
      </p:sp>
      <p:sp>
        <p:nvSpPr>
          <p:cNvPr id="26" name="TextBox 25">
            <a:extLst>
              <a:ext uri="{FF2B5EF4-FFF2-40B4-BE49-F238E27FC236}">
                <a16:creationId xmlns:a16="http://schemas.microsoft.com/office/drawing/2014/main" id="{87D51B78-D65F-5D41-AAEE-BD9DF0AE9B51}"/>
              </a:ext>
            </a:extLst>
          </p:cNvPr>
          <p:cNvSpPr txBox="1"/>
          <p:nvPr/>
        </p:nvSpPr>
        <p:spPr>
          <a:xfrm>
            <a:off x="4576040" y="4381344"/>
            <a:ext cx="1121525" cy="523220"/>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pPr algn="ctr"/>
            <a:r>
              <a:rPr lang="en-US" sz="1400" dirty="0">
                <a:latin typeface="Cambria"/>
                <a:cs typeface="Cambria"/>
              </a:rPr>
              <a:t>Propagation</a:t>
            </a:r>
          </a:p>
          <a:p>
            <a:pPr algn="ctr"/>
            <a:r>
              <a:rPr lang="en-US" sz="1400" dirty="0">
                <a:latin typeface="Cambria"/>
                <a:cs typeface="Cambria"/>
              </a:rPr>
              <a:t>ARRL Ch. 8</a:t>
            </a:r>
          </a:p>
        </p:txBody>
      </p:sp>
      <p:sp>
        <p:nvSpPr>
          <p:cNvPr id="27" name="TextBox 26">
            <a:extLst>
              <a:ext uri="{FF2B5EF4-FFF2-40B4-BE49-F238E27FC236}">
                <a16:creationId xmlns:a16="http://schemas.microsoft.com/office/drawing/2014/main" id="{AC3B4CC3-7FF2-3E49-8F21-80320D4924B6}"/>
              </a:ext>
            </a:extLst>
          </p:cNvPr>
          <p:cNvSpPr txBox="1"/>
          <p:nvPr/>
        </p:nvSpPr>
        <p:spPr>
          <a:xfrm>
            <a:off x="4630092" y="5039736"/>
            <a:ext cx="956862" cy="116955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1400" u="sng" dirty="0">
                <a:latin typeface="Cambria"/>
                <a:cs typeface="Cambria"/>
              </a:rPr>
              <a:t>Lesson 7</a:t>
            </a:r>
          </a:p>
          <a:p>
            <a:r>
              <a:rPr lang="en-US" sz="1400" dirty="0">
                <a:latin typeface="Cambria"/>
                <a:cs typeface="Cambria"/>
              </a:rPr>
              <a:t>  G3A</a:t>
            </a:r>
          </a:p>
          <a:p>
            <a:r>
              <a:rPr lang="en-US" sz="1400" dirty="0">
                <a:latin typeface="Cambria"/>
                <a:cs typeface="Cambria"/>
              </a:rPr>
              <a:t>  G3B</a:t>
            </a:r>
          </a:p>
          <a:p>
            <a:r>
              <a:rPr lang="en-US" sz="1400" dirty="0">
                <a:latin typeface="Cambria"/>
                <a:cs typeface="Cambria"/>
              </a:rPr>
              <a:t>  G3C</a:t>
            </a:r>
          </a:p>
          <a:p>
            <a:r>
              <a:rPr lang="en-US" sz="1400" dirty="0">
                <a:latin typeface="Cambria"/>
                <a:cs typeface="Cambria"/>
              </a:rPr>
              <a:t>    </a:t>
            </a:r>
          </a:p>
        </p:txBody>
      </p:sp>
      <p:sp>
        <p:nvSpPr>
          <p:cNvPr id="28" name="TextBox 27">
            <a:extLst>
              <a:ext uri="{FF2B5EF4-FFF2-40B4-BE49-F238E27FC236}">
                <a16:creationId xmlns:a16="http://schemas.microsoft.com/office/drawing/2014/main" id="{4E6C0342-2B80-3845-96E0-2814B02C5E09}"/>
              </a:ext>
            </a:extLst>
          </p:cNvPr>
          <p:cNvSpPr txBox="1"/>
          <p:nvPr/>
        </p:nvSpPr>
        <p:spPr>
          <a:xfrm>
            <a:off x="6996447" y="1459239"/>
            <a:ext cx="1034257" cy="523220"/>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pPr algn="ctr"/>
            <a:r>
              <a:rPr lang="en-US" sz="1400" dirty="0">
                <a:latin typeface="Cambria"/>
                <a:cs typeface="Cambria"/>
              </a:rPr>
              <a:t>Digital</a:t>
            </a:r>
          </a:p>
          <a:p>
            <a:pPr algn="ctr"/>
            <a:r>
              <a:rPr lang="en-US" sz="1400" dirty="0">
                <a:latin typeface="Cambria"/>
                <a:cs typeface="Cambria"/>
              </a:rPr>
              <a:t>ARRL Ch. 6</a:t>
            </a:r>
          </a:p>
        </p:txBody>
      </p:sp>
      <p:sp>
        <p:nvSpPr>
          <p:cNvPr id="29" name="TextBox 28">
            <a:extLst>
              <a:ext uri="{FF2B5EF4-FFF2-40B4-BE49-F238E27FC236}">
                <a16:creationId xmlns:a16="http://schemas.microsoft.com/office/drawing/2014/main" id="{2F781677-89B4-6B42-A9A4-7CAE78077F14}"/>
              </a:ext>
            </a:extLst>
          </p:cNvPr>
          <p:cNvSpPr txBox="1"/>
          <p:nvPr/>
        </p:nvSpPr>
        <p:spPr>
          <a:xfrm>
            <a:off x="6994949" y="2609061"/>
            <a:ext cx="986361" cy="138499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1400" u="sng" dirty="0">
                <a:latin typeface="Cambria"/>
                <a:cs typeface="Cambria"/>
              </a:rPr>
              <a:t>Lesson 10</a:t>
            </a:r>
          </a:p>
          <a:p>
            <a:r>
              <a:rPr lang="en-US" sz="1400" dirty="0">
                <a:latin typeface="Cambria"/>
                <a:cs typeface="Cambria"/>
              </a:rPr>
              <a:t> G1E</a:t>
            </a:r>
          </a:p>
          <a:p>
            <a:r>
              <a:rPr lang="en-US" sz="1400" dirty="0">
                <a:latin typeface="Cambria"/>
                <a:cs typeface="Cambria"/>
              </a:rPr>
              <a:t> G2E</a:t>
            </a:r>
          </a:p>
          <a:p>
            <a:r>
              <a:rPr lang="en-US" sz="1400" dirty="0">
                <a:latin typeface="Cambria"/>
                <a:cs typeface="Cambria"/>
              </a:rPr>
              <a:t> G8A</a:t>
            </a:r>
          </a:p>
          <a:p>
            <a:r>
              <a:rPr lang="en-US" sz="1400" dirty="0">
                <a:latin typeface="Cambria"/>
                <a:cs typeface="Cambria"/>
              </a:rPr>
              <a:t> G8B</a:t>
            </a:r>
          </a:p>
          <a:p>
            <a:r>
              <a:rPr lang="en-US" sz="1400" dirty="0">
                <a:latin typeface="Cambria"/>
                <a:cs typeface="Cambria"/>
              </a:rPr>
              <a:t> G8C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DC Power</a:t>
            </a:r>
          </a:p>
        </p:txBody>
      </p:sp>
      <p:sp>
        <p:nvSpPr>
          <p:cNvPr id="4" name="TextBox 3"/>
          <p:cNvSpPr txBox="1"/>
          <p:nvPr/>
        </p:nvSpPr>
        <p:spPr>
          <a:xfrm>
            <a:off x="1219200" y="2057400"/>
            <a:ext cx="6785768" cy="1661993"/>
          </a:xfrm>
          <a:prstGeom prst="rect">
            <a:avLst/>
          </a:prstGeom>
          <a:noFill/>
        </p:spPr>
        <p:txBody>
          <a:bodyPr wrap="none" rtlCol="0">
            <a:spAutoFit/>
          </a:bodyPr>
          <a:lstStyle/>
          <a:p>
            <a:pPr lvl="1">
              <a:buClr>
                <a:srgbClr val="FF0000"/>
              </a:buClr>
              <a:buFont typeface="Wingdings" charset="2"/>
              <a:buChar char="§"/>
            </a:pPr>
            <a:r>
              <a:rPr lang="en-US" dirty="0">
                <a:latin typeface="Cambria"/>
                <a:cs typeface="Cambria"/>
              </a:rPr>
              <a:t>  Current is the flow of electrons through a conductor.</a:t>
            </a:r>
          </a:p>
          <a:p>
            <a:pPr lvl="1">
              <a:buClr>
                <a:srgbClr val="FF0000"/>
              </a:buClr>
              <a:buFont typeface="Wingdings" charset="2"/>
              <a:buChar char="§"/>
            </a:pPr>
            <a:r>
              <a:rPr lang="en-US" dirty="0">
                <a:latin typeface="Cambria"/>
                <a:cs typeface="Cambria"/>
              </a:rPr>
              <a:t>  Electrons flow from negative to positive.</a:t>
            </a:r>
          </a:p>
          <a:p>
            <a:pPr lvl="1">
              <a:buClr>
                <a:srgbClr val="FF0000"/>
              </a:buClr>
              <a:buFont typeface="Wingdings" charset="2"/>
              <a:buChar char="§"/>
            </a:pPr>
            <a:r>
              <a:rPr lang="en-US" dirty="0">
                <a:latin typeface="Cambria"/>
                <a:cs typeface="Cambria"/>
              </a:rPr>
              <a:t>  DC current flows in one direction.</a:t>
            </a:r>
          </a:p>
          <a:p>
            <a:pPr lvl="1">
              <a:buClr>
                <a:srgbClr val="FF0000"/>
              </a:buClr>
              <a:buFont typeface="Wingdings" charset="2"/>
              <a:buChar char="§"/>
            </a:pPr>
            <a:r>
              <a:rPr lang="en-US" dirty="0">
                <a:latin typeface="Cambria"/>
                <a:cs typeface="Cambria"/>
              </a:rPr>
              <a:t>Voltage </a:t>
            </a:r>
            <a:r>
              <a:rPr lang="en-US" sz="2400" b="1" u="sng" dirty="0">
                <a:solidFill>
                  <a:srgbClr val="FF0000"/>
                </a:solidFill>
                <a:latin typeface="Cambria"/>
                <a:cs typeface="Cambria"/>
              </a:rPr>
              <a:t>E</a:t>
            </a:r>
            <a:r>
              <a:rPr lang="en-US" dirty="0">
                <a:latin typeface="Cambria"/>
                <a:cs typeface="Cambria"/>
              </a:rPr>
              <a:t> forces current </a:t>
            </a:r>
            <a:r>
              <a:rPr lang="en-US" sz="2400" b="1" u="sng" dirty="0">
                <a:solidFill>
                  <a:srgbClr val="FF0000"/>
                </a:solidFill>
                <a:latin typeface="Cambria"/>
                <a:cs typeface="Cambria"/>
              </a:rPr>
              <a:t>I</a:t>
            </a:r>
            <a:r>
              <a:rPr lang="en-US" sz="2400" dirty="0">
                <a:latin typeface="Cambria"/>
                <a:cs typeface="Cambria"/>
              </a:rPr>
              <a:t> </a:t>
            </a:r>
            <a:r>
              <a:rPr lang="en-US" dirty="0">
                <a:latin typeface="Cambria"/>
                <a:cs typeface="Cambria"/>
              </a:rPr>
              <a:t>to flow through resistance </a:t>
            </a:r>
            <a:r>
              <a:rPr lang="en-US" sz="2400" b="1" u="sng" dirty="0">
                <a:solidFill>
                  <a:srgbClr val="FF0000"/>
                </a:solidFill>
                <a:latin typeface="Cambria"/>
                <a:cs typeface="Cambria"/>
              </a:rPr>
              <a:t>R</a:t>
            </a:r>
          </a:p>
          <a:p>
            <a:pPr lvl="1">
              <a:buClr>
                <a:srgbClr val="FF0000"/>
              </a:buClr>
              <a:buFont typeface="Wingdings" charset="2"/>
              <a:buChar char="§"/>
            </a:pPr>
            <a:r>
              <a:rPr lang="en-US" dirty="0">
                <a:latin typeface="Cambria"/>
                <a:cs typeface="Cambria"/>
              </a:rPr>
              <a:t>  Current flowing through </a:t>
            </a:r>
            <a:r>
              <a:rPr lang="en-US" sz="2400" b="1" u="sng" dirty="0">
                <a:solidFill>
                  <a:srgbClr val="FF0000"/>
                </a:solidFill>
                <a:latin typeface="Cambria"/>
                <a:cs typeface="Cambria"/>
              </a:rPr>
              <a:t>R</a:t>
            </a:r>
            <a:r>
              <a:rPr lang="en-US" dirty="0">
                <a:latin typeface="Cambria"/>
                <a:cs typeface="Cambria"/>
              </a:rPr>
              <a:t> causes power </a:t>
            </a:r>
            <a:r>
              <a:rPr lang="en-US" sz="2400" b="1" u="sng" dirty="0">
                <a:solidFill>
                  <a:srgbClr val="FF0000"/>
                </a:solidFill>
                <a:latin typeface="Cambria"/>
                <a:cs typeface="Cambria"/>
              </a:rPr>
              <a:t>P</a:t>
            </a:r>
            <a:r>
              <a:rPr lang="en-US" dirty="0">
                <a:latin typeface="Cambria"/>
                <a:cs typeface="Cambria"/>
              </a:rPr>
              <a:t> to be dissipated.</a:t>
            </a:r>
            <a:endParaRPr lang="en-US" b="1" u="sng" dirty="0">
              <a:latin typeface="Cambria"/>
              <a:cs typeface="Cambria"/>
            </a:endParaRPr>
          </a:p>
        </p:txBody>
      </p:sp>
      <p:sp>
        <p:nvSpPr>
          <p:cNvPr id="5" name="TextBox 4"/>
          <p:cNvSpPr txBox="1"/>
          <p:nvPr/>
        </p:nvSpPr>
        <p:spPr>
          <a:xfrm>
            <a:off x="1447800" y="1492625"/>
            <a:ext cx="986869" cy="738664"/>
          </a:xfrm>
          <a:prstGeom prst="rect">
            <a:avLst/>
          </a:prstGeom>
          <a:noFill/>
        </p:spPr>
        <p:txBody>
          <a:bodyPr wrap="none" rtlCol="0">
            <a:spAutoFit/>
          </a:bodyPr>
          <a:lstStyle/>
          <a:p>
            <a:r>
              <a:rPr lang="en-US" sz="2400" dirty="0">
                <a:latin typeface="Cambria"/>
                <a:cs typeface="Cambria"/>
              </a:rPr>
              <a:t>Rules:</a:t>
            </a:r>
          </a:p>
          <a:p>
            <a:endParaRPr lang="en-US" dirty="0">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1"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1"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20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1"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build="p" bldLvl="2"/>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14400" y="1143000"/>
            <a:ext cx="6400800" cy="4160520"/>
          </a:xfrm>
          <a:prstGeom prst="rect">
            <a:avLst/>
          </a:prstGeom>
        </p:spPr>
      </p:pic>
      <p:sp>
        <p:nvSpPr>
          <p:cNvPr id="7" name="Title 6"/>
          <p:cNvSpPr>
            <a:spLocks noGrp="1"/>
          </p:cNvSpPr>
          <p:nvPr>
            <p:ph type="title"/>
          </p:nvPr>
        </p:nvSpPr>
        <p:spPr/>
        <p:txBody>
          <a:bodyPr/>
          <a:lstStyle/>
          <a:p>
            <a:r>
              <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Series resistor circuit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9923" y="4267200"/>
            <a:ext cx="3033891"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t>Rules,   Series resistive circuits</a:t>
            </a:r>
          </a:p>
        </p:txBody>
      </p:sp>
      <p:sp>
        <p:nvSpPr>
          <p:cNvPr id="7" name="TextBox 6"/>
          <p:cNvSpPr txBox="1"/>
          <p:nvPr/>
        </p:nvSpPr>
        <p:spPr>
          <a:xfrm>
            <a:off x="299923" y="4876800"/>
            <a:ext cx="7558479" cy="923330"/>
          </a:xfrm>
          <a:prstGeom prst="rect">
            <a:avLst/>
          </a:prstGeom>
          <a:noFill/>
        </p:spPr>
        <p:txBody>
          <a:bodyPr wrap="none" rtlCol="0">
            <a:spAutoFit/>
          </a:bodyPr>
          <a:lstStyle/>
          <a:p>
            <a:pPr marL="342900" indent="-342900">
              <a:buAutoNum type="arabicPeriod"/>
            </a:pPr>
            <a:r>
              <a:rPr lang="en-US" dirty="0"/>
              <a:t>Total resistance = Sum of all resistances   R</a:t>
            </a:r>
            <a:r>
              <a:rPr lang="en-US" baseline="-25000" dirty="0"/>
              <a:t>T </a:t>
            </a:r>
            <a:r>
              <a:rPr lang="en-US" dirty="0"/>
              <a:t>= R1 + R2 +R3</a:t>
            </a:r>
          </a:p>
          <a:p>
            <a:pPr marL="342900" indent="-342900">
              <a:buAutoNum type="arabicPeriod"/>
            </a:pPr>
            <a:r>
              <a:rPr lang="en-US" dirty="0"/>
              <a:t>The current in a series circuit is the same throughout the circuit.  I = E / R</a:t>
            </a:r>
            <a:r>
              <a:rPr lang="en-US" baseline="-25000" dirty="0"/>
              <a:t>T</a:t>
            </a:r>
            <a:endParaRPr lang="en-US" dirty="0"/>
          </a:p>
          <a:p>
            <a:pPr marL="342900" indent="-342900">
              <a:buAutoNum type="arabicPeriod"/>
            </a:pPr>
            <a:r>
              <a:rPr lang="en-US" dirty="0"/>
              <a:t>The sum of the voltage drops throughout the circuit = the supplied voltage.</a:t>
            </a:r>
          </a:p>
        </p:txBody>
      </p:sp>
      <p:grpSp>
        <p:nvGrpSpPr>
          <p:cNvPr id="12" name="Group 11"/>
          <p:cNvGrpSpPr/>
          <p:nvPr/>
        </p:nvGrpSpPr>
        <p:grpSpPr>
          <a:xfrm>
            <a:off x="299923" y="190500"/>
            <a:ext cx="7558479" cy="4076700"/>
            <a:chOff x="299923" y="190500"/>
            <a:chExt cx="8036153" cy="4457700"/>
          </a:xfrm>
        </p:grpSpPr>
        <p:pic>
          <p:nvPicPr>
            <p:cNvPr id="5" name="Picture 4"/>
            <p:cNvPicPr>
              <a:picLocks noChangeAspect="1"/>
            </p:cNvPicPr>
            <p:nvPr/>
          </p:nvPicPr>
          <p:blipFill>
            <a:blip r:embed="rId2"/>
            <a:stretch>
              <a:fillRect/>
            </a:stretch>
          </p:blipFill>
          <p:spPr>
            <a:xfrm>
              <a:off x="762000" y="190500"/>
              <a:ext cx="6858000" cy="4457700"/>
            </a:xfrm>
            <a:prstGeom prst="rect">
              <a:avLst/>
            </a:prstGeom>
          </p:spPr>
        </p:pic>
        <p:sp>
          <p:nvSpPr>
            <p:cNvPr id="6" name="TextBox 5"/>
            <p:cNvSpPr txBox="1"/>
            <p:nvPr/>
          </p:nvSpPr>
          <p:spPr>
            <a:xfrm>
              <a:off x="299923" y="2133600"/>
              <a:ext cx="707195" cy="461665"/>
            </a:xfrm>
            <a:prstGeom prst="rect">
              <a:avLst/>
            </a:prstGeom>
            <a:noFill/>
          </p:spPr>
          <p:txBody>
            <a:bodyPr wrap="none" rtlCol="0">
              <a:spAutoFit/>
            </a:bodyPr>
            <a:lstStyle/>
            <a:p>
              <a:r>
                <a:rPr lang="en-US" sz="2400" dirty="0"/>
                <a:t>12 V</a:t>
              </a:r>
            </a:p>
          </p:txBody>
        </p:sp>
        <p:sp>
          <p:nvSpPr>
            <p:cNvPr id="9" name="TextBox 8"/>
            <p:cNvSpPr txBox="1"/>
            <p:nvPr/>
          </p:nvSpPr>
          <p:spPr>
            <a:xfrm>
              <a:off x="3962400" y="1447800"/>
              <a:ext cx="1068434" cy="369332"/>
            </a:xfrm>
            <a:prstGeom prst="rect">
              <a:avLst/>
            </a:prstGeom>
            <a:noFill/>
          </p:spPr>
          <p:txBody>
            <a:bodyPr wrap="none" rtlCol="0">
              <a:spAutoFit/>
            </a:bodyPr>
            <a:lstStyle/>
            <a:p>
              <a:r>
                <a:rPr lang="en-US" dirty="0"/>
                <a:t>R1 = 12 </a:t>
              </a:r>
              <a:r>
                <a:rPr lang="en-US" dirty="0" err="1"/>
                <a:t>Ω</a:t>
              </a:r>
              <a:endParaRPr lang="en-US" dirty="0"/>
            </a:p>
          </p:txBody>
        </p:sp>
        <p:sp>
          <p:nvSpPr>
            <p:cNvPr id="10" name="TextBox 9"/>
            <p:cNvSpPr txBox="1"/>
            <p:nvPr/>
          </p:nvSpPr>
          <p:spPr>
            <a:xfrm>
              <a:off x="7400416" y="2410599"/>
              <a:ext cx="935660" cy="369332"/>
            </a:xfrm>
            <a:prstGeom prst="rect">
              <a:avLst/>
            </a:prstGeom>
            <a:noFill/>
          </p:spPr>
          <p:txBody>
            <a:bodyPr wrap="none" rtlCol="0">
              <a:spAutoFit/>
            </a:bodyPr>
            <a:lstStyle/>
            <a:p>
              <a:r>
                <a:rPr lang="en-US" dirty="0"/>
                <a:t>R2 =6 </a:t>
              </a:r>
              <a:r>
                <a:rPr lang="en-US" dirty="0" err="1"/>
                <a:t>Ω</a:t>
              </a:r>
              <a:endParaRPr lang="en-US" dirty="0"/>
            </a:p>
          </p:txBody>
        </p:sp>
        <p:sp>
          <p:nvSpPr>
            <p:cNvPr id="11" name="TextBox 10"/>
            <p:cNvSpPr txBox="1"/>
            <p:nvPr/>
          </p:nvSpPr>
          <p:spPr>
            <a:xfrm>
              <a:off x="3964854" y="3091934"/>
              <a:ext cx="968572" cy="369332"/>
            </a:xfrm>
            <a:prstGeom prst="rect">
              <a:avLst/>
            </a:prstGeom>
            <a:noFill/>
          </p:spPr>
          <p:txBody>
            <a:bodyPr wrap="none" rtlCol="0">
              <a:spAutoFit/>
            </a:bodyPr>
            <a:lstStyle/>
            <a:p>
              <a:r>
                <a:rPr lang="en-US" dirty="0"/>
                <a:t>R3 = 6 </a:t>
              </a:r>
              <a:r>
                <a:rPr lang="en-US" dirty="0" err="1"/>
                <a:t>Ω</a:t>
              </a:r>
              <a:endParaRPr lang="en-US" dirty="0"/>
            </a:p>
          </p:txBody>
        </p:sp>
      </p:grpSp>
      <p:grpSp>
        <p:nvGrpSpPr>
          <p:cNvPr id="26" name="Group 25"/>
          <p:cNvGrpSpPr/>
          <p:nvPr/>
        </p:nvGrpSpPr>
        <p:grpSpPr>
          <a:xfrm>
            <a:off x="2120840" y="2950880"/>
            <a:ext cx="899070" cy="461665"/>
            <a:chOff x="2120840" y="3181713"/>
            <a:chExt cx="899070" cy="461665"/>
          </a:xfrm>
        </p:grpSpPr>
        <p:sp>
          <p:nvSpPr>
            <p:cNvPr id="23" name="TextBox 22"/>
            <p:cNvSpPr txBox="1"/>
            <p:nvPr/>
          </p:nvSpPr>
          <p:spPr>
            <a:xfrm>
              <a:off x="2120840" y="3181713"/>
              <a:ext cx="622360" cy="461665"/>
            </a:xfrm>
            <a:prstGeom prst="rect">
              <a:avLst/>
            </a:prstGeom>
            <a:noFill/>
          </p:spPr>
          <p:txBody>
            <a:bodyPr wrap="square" rtlCol="0">
              <a:spAutoFit/>
            </a:bodyPr>
            <a:lstStyle/>
            <a:p>
              <a:r>
                <a:rPr lang="en-US" sz="2400" dirty="0"/>
                <a:t>I</a:t>
              </a:r>
              <a:r>
                <a:rPr lang="en-US" dirty="0"/>
                <a:t> </a:t>
              </a:r>
            </a:p>
          </p:txBody>
        </p:sp>
        <p:cxnSp>
          <p:nvCxnSpPr>
            <p:cNvPr id="25" name="Straight Arrow Connector 24"/>
            <p:cNvCxnSpPr/>
            <p:nvPr/>
          </p:nvCxnSpPr>
          <p:spPr>
            <a:xfrm>
              <a:off x="2377874" y="3505200"/>
              <a:ext cx="642036"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wd">
                                    <p:tmPct val="10000"/>
                                  </p:iterate>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wd">
                                    <p:tmPct val="10000"/>
                                  </p:iterate>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wd">
                                    <p:tmPct val="10000"/>
                                  </p:iterate>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1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5061196" y="3289857"/>
            <a:ext cx="685800" cy="370920"/>
            <a:chOff x="5061196" y="3289857"/>
            <a:chExt cx="685800" cy="370920"/>
          </a:xfrm>
        </p:grpSpPr>
        <p:sp>
          <p:nvSpPr>
            <p:cNvPr id="18" name="TextBox 17"/>
            <p:cNvSpPr txBox="1"/>
            <p:nvPr/>
          </p:nvSpPr>
          <p:spPr>
            <a:xfrm>
              <a:off x="5241667" y="3289857"/>
              <a:ext cx="505329" cy="369332"/>
            </a:xfrm>
            <a:prstGeom prst="rect">
              <a:avLst/>
            </a:prstGeom>
            <a:noFill/>
          </p:spPr>
          <p:txBody>
            <a:bodyPr wrap="none" rtlCol="0">
              <a:spAutoFit/>
            </a:bodyPr>
            <a:lstStyle/>
            <a:p>
              <a:r>
                <a:rPr lang="en-US" dirty="0"/>
                <a:t>I </a:t>
              </a:r>
              <a:r>
                <a:rPr lang="en-US" dirty="0" err="1"/>
                <a:t>R</a:t>
              </a:r>
              <a:r>
                <a:rPr lang="en-US" baseline="-25000" dirty="0" err="1"/>
                <a:t>n</a:t>
              </a:r>
              <a:endParaRPr lang="en-US" dirty="0"/>
            </a:p>
          </p:txBody>
        </p:sp>
        <p:cxnSp>
          <p:nvCxnSpPr>
            <p:cNvPr id="19" name="Straight Arrow Connector 18"/>
            <p:cNvCxnSpPr/>
            <p:nvPr/>
          </p:nvCxnSpPr>
          <p:spPr>
            <a:xfrm rot="10800000">
              <a:off x="5061196" y="3659189"/>
              <a:ext cx="6858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pic>
        <p:nvPicPr>
          <p:cNvPr id="2" name="Picture 1"/>
          <p:cNvPicPr>
            <a:picLocks noChangeAspect="1"/>
          </p:cNvPicPr>
          <p:nvPr/>
        </p:nvPicPr>
        <p:blipFill>
          <a:blip r:embed="rId2"/>
          <a:stretch>
            <a:fillRect/>
          </a:stretch>
        </p:blipFill>
        <p:spPr>
          <a:xfrm>
            <a:off x="1600200" y="1219200"/>
            <a:ext cx="5539675" cy="3257550"/>
          </a:xfrm>
          <a:prstGeom prst="rect">
            <a:avLst/>
          </a:prstGeom>
        </p:spPr>
      </p:pic>
      <p:sp>
        <p:nvSpPr>
          <p:cNvPr id="3" name="Title 2"/>
          <p:cNvSpPr>
            <a:spLocks noGrp="1"/>
          </p:cNvSpPr>
          <p:nvPr>
            <p:ph type="title"/>
          </p:nvPr>
        </p:nvSpPr>
        <p:spPr/>
        <p:txBody>
          <a:bodyPr/>
          <a:lstStyle/>
          <a:p>
            <a:r>
              <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Parallel resistor circuit</a:t>
            </a:r>
          </a:p>
        </p:txBody>
      </p:sp>
      <p:sp>
        <p:nvSpPr>
          <p:cNvPr id="4" name="TextBox 3"/>
          <p:cNvSpPr txBox="1"/>
          <p:nvPr/>
        </p:nvSpPr>
        <p:spPr>
          <a:xfrm>
            <a:off x="457200" y="4355068"/>
            <a:ext cx="3233051"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t>Rules for parallel resistive circuit</a:t>
            </a:r>
          </a:p>
        </p:txBody>
      </p:sp>
      <p:sp>
        <p:nvSpPr>
          <p:cNvPr id="5" name="TextBox 4"/>
          <p:cNvSpPr txBox="1"/>
          <p:nvPr/>
        </p:nvSpPr>
        <p:spPr>
          <a:xfrm>
            <a:off x="930802" y="5924729"/>
            <a:ext cx="7686720" cy="646331"/>
          </a:xfrm>
          <a:prstGeom prst="rect">
            <a:avLst/>
          </a:prstGeom>
          <a:noFill/>
        </p:spPr>
        <p:txBody>
          <a:bodyPr wrap="none" rtlCol="0">
            <a:spAutoFit/>
          </a:bodyPr>
          <a:lstStyle/>
          <a:p>
            <a:pPr marL="342900" indent="-342900">
              <a:buAutoNum type="arabicPeriod" startAt="3"/>
            </a:pPr>
            <a:r>
              <a:rPr lang="en-US" dirty="0"/>
              <a:t>The sum of the current of each branch of the circuit = total current</a:t>
            </a:r>
          </a:p>
          <a:p>
            <a:pPr marL="342900" indent="-342900">
              <a:buAutoNum type="arabicPeriod" startAt="3"/>
            </a:pPr>
            <a:r>
              <a:rPr lang="en-US" dirty="0"/>
              <a:t>Total resistance in a Parallel circuit is always less than any individual resistor  </a:t>
            </a:r>
          </a:p>
        </p:txBody>
      </p:sp>
      <p:sp>
        <p:nvSpPr>
          <p:cNvPr id="6" name="Rectangle 5"/>
          <p:cNvSpPr/>
          <p:nvPr/>
        </p:nvSpPr>
        <p:spPr>
          <a:xfrm>
            <a:off x="4953000" y="1752600"/>
            <a:ext cx="1905000" cy="2362200"/>
          </a:xfrm>
          <a:prstGeom prst="rect">
            <a:avLst/>
          </a:prstGeom>
          <a:solidFill>
            <a:schemeClr val="bg2">
              <a:lumMod val="40000"/>
              <a:lumOff val="60000"/>
            </a:schemeClr>
          </a:solidFill>
          <a:ln>
            <a:solidFill>
              <a:schemeClr val="bg2">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2514600" y="3288268"/>
            <a:ext cx="326795" cy="369332"/>
          </a:xfrm>
          <a:prstGeom prst="rect">
            <a:avLst/>
          </a:prstGeom>
          <a:noFill/>
        </p:spPr>
        <p:txBody>
          <a:bodyPr wrap="none" rtlCol="0">
            <a:spAutoFit/>
          </a:bodyPr>
          <a:lstStyle/>
          <a:p>
            <a:r>
              <a:rPr lang="en-US" dirty="0"/>
              <a:t>I</a:t>
            </a:r>
            <a:r>
              <a:rPr lang="en-US" baseline="-25000" dirty="0"/>
              <a:t>T</a:t>
            </a:r>
            <a:endParaRPr lang="en-US" dirty="0"/>
          </a:p>
        </p:txBody>
      </p:sp>
      <p:sp>
        <p:nvSpPr>
          <p:cNvPr id="8" name="TextBox 7"/>
          <p:cNvSpPr txBox="1"/>
          <p:nvPr/>
        </p:nvSpPr>
        <p:spPr>
          <a:xfrm>
            <a:off x="3429000" y="2209800"/>
            <a:ext cx="415498" cy="369332"/>
          </a:xfrm>
          <a:prstGeom prst="rect">
            <a:avLst/>
          </a:prstGeom>
          <a:noFill/>
        </p:spPr>
        <p:txBody>
          <a:bodyPr wrap="none" rtlCol="0">
            <a:spAutoFit/>
          </a:bodyPr>
          <a:lstStyle/>
          <a:p>
            <a:r>
              <a:rPr lang="en-US" dirty="0"/>
              <a:t>I</a:t>
            </a:r>
            <a:r>
              <a:rPr lang="en-US" baseline="-25000" dirty="0"/>
              <a:t>R1</a:t>
            </a:r>
            <a:endParaRPr lang="en-US" dirty="0"/>
          </a:p>
        </p:txBody>
      </p:sp>
      <p:sp>
        <p:nvSpPr>
          <p:cNvPr id="9" name="TextBox 8"/>
          <p:cNvSpPr txBox="1"/>
          <p:nvPr/>
        </p:nvSpPr>
        <p:spPr>
          <a:xfrm>
            <a:off x="4419600" y="2209800"/>
            <a:ext cx="415498" cy="369332"/>
          </a:xfrm>
          <a:prstGeom prst="rect">
            <a:avLst/>
          </a:prstGeom>
          <a:noFill/>
        </p:spPr>
        <p:txBody>
          <a:bodyPr wrap="none" rtlCol="0">
            <a:spAutoFit/>
          </a:bodyPr>
          <a:lstStyle/>
          <a:p>
            <a:r>
              <a:rPr lang="en-US" dirty="0"/>
              <a:t>I</a:t>
            </a:r>
            <a:r>
              <a:rPr lang="en-US" baseline="-25000" dirty="0"/>
              <a:t>R2</a:t>
            </a:r>
            <a:endParaRPr lang="en-US" dirty="0"/>
          </a:p>
        </p:txBody>
      </p:sp>
      <p:cxnSp>
        <p:nvCxnSpPr>
          <p:cNvPr id="11" name="Straight Arrow Connector 10"/>
          <p:cNvCxnSpPr/>
          <p:nvPr/>
        </p:nvCxnSpPr>
        <p:spPr>
          <a:xfrm rot="5400000">
            <a:off x="4152900" y="2476500"/>
            <a:ext cx="533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5400000">
            <a:off x="3162300" y="2477294"/>
            <a:ext cx="533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rot="10800000">
            <a:off x="2362200" y="3657600"/>
            <a:ext cx="6858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914400" y="4724400"/>
            <a:ext cx="6446193" cy="923330"/>
          </a:xfrm>
          <a:prstGeom prst="rect">
            <a:avLst/>
          </a:prstGeom>
          <a:noFill/>
        </p:spPr>
        <p:txBody>
          <a:bodyPr wrap="square" rtlCol="0">
            <a:spAutoFit/>
          </a:bodyPr>
          <a:lstStyle/>
          <a:p>
            <a:pPr marL="342900" indent="-342900">
              <a:buAutoNum type="arabicPeriod"/>
            </a:pPr>
            <a:r>
              <a:rPr lang="en-US" dirty="0"/>
              <a:t>Total resistance in the circuit (</a:t>
            </a:r>
            <a:r>
              <a:rPr lang="en-US" dirty="0">
                <a:solidFill>
                  <a:srgbClr val="C96D07"/>
                </a:solidFill>
              </a:rPr>
              <a:t>for two resistors</a:t>
            </a:r>
            <a:r>
              <a:rPr lang="en-US" dirty="0"/>
              <a:t>)  </a:t>
            </a:r>
            <a:r>
              <a:rPr lang="en-US" u="sng" dirty="0"/>
              <a:t>R1 </a:t>
            </a:r>
            <a:r>
              <a:rPr lang="en-US" u="sng" dirty="0" err="1"/>
              <a:t>x</a:t>
            </a:r>
            <a:r>
              <a:rPr lang="en-US" u="sng" dirty="0"/>
              <a:t> R2</a:t>
            </a:r>
          </a:p>
          <a:p>
            <a:pPr marL="342900" indent="-342900"/>
            <a:r>
              <a:rPr lang="en-US" dirty="0"/>
              <a:t>												R1 + R2</a:t>
            </a:r>
          </a:p>
          <a:p>
            <a:endParaRPr lang="en-US" dirty="0"/>
          </a:p>
        </p:txBody>
      </p:sp>
      <p:sp>
        <p:nvSpPr>
          <p:cNvPr id="17" name="TextBox 16"/>
          <p:cNvSpPr txBox="1"/>
          <p:nvPr/>
        </p:nvSpPr>
        <p:spPr>
          <a:xfrm>
            <a:off x="930802" y="5334000"/>
            <a:ext cx="8213198" cy="923330"/>
          </a:xfrm>
          <a:prstGeom prst="rect">
            <a:avLst/>
          </a:prstGeom>
          <a:noFill/>
        </p:spPr>
        <p:txBody>
          <a:bodyPr wrap="square" rtlCol="0">
            <a:spAutoFit/>
          </a:bodyPr>
          <a:lstStyle/>
          <a:p>
            <a:pPr marL="342900" indent="-342900">
              <a:buAutoNum type="arabicPlain" startAt="2"/>
            </a:pPr>
            <a:r>
              <a:rPr lang="en-US" dirty="0"/>
              <a:t>Total resistance in the circuit (for multiple resistors) ____</a:t>
            </a:r>
            <a:r>
              <a:rPr lang="en-US" dirty="0">
                <a:latin typeface="Cambria"/>
                <a:cs typeface="Cambria"/>
              </a:rPr>
              <a:t>___</a:t>
            </a:r>
            <a:r>
              <a:rPr lang="en-US" u="sng" dirty="0">
                <a:latin typeface="Cambria"/>
                <a:cs typeface="Cambria"/>
              </a:rPr>
              <a:t>__1_______________</a:t>
            </a:r>
          </a:p>
          <a:p>
            <a:pPr marL="1714500" lvl="3" indent="-342900"/>
            <a:r>
              <a:rPr lang="en-US" dirty="0">
                <a:latin typeface="Cambria"/>
                <a:cs typeface="Cambria"/>
              </a:rPr>
              <a:t>										1/R1 + 1/R2 + 1/R3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childTnLst>
                                </p:cTn>
                              </p:par>
                              <p:par>
                                <p:cTn id="13" presetID="2" presetClass="exit" presetSubtype="2" accel="50000" decel="50000" fill="hold" grpId="0" nodeType="withEffect">
                                  <p:stCondLst>
                                    <p:cond delay="0"/>
                                  </p:stCondLst>
                                  <p:childTnLst>
                                    <p:anim calcmode="lin" valueType="num">
                                      <p:cBhvr additive="base">
                                        <p:cTn id="14" dur="500"/>
                                        <p:tgtEl>
                                          <p:spTgt spid="6"/>
                                        </p:tgtEl>
                                        <p:attrNameLst>
                                          <p:attrName>ppt_x</p:attrName>
                                        </p:attrNameLst>
                                      </p:cBhvr>
                                      <p:tavLst>
                                        <p:tav tm="0">
                                          <p:val>
                                            <p:strVal val="ppt_x"/>
                                          </p:val>
                                        </p:tav>
                                        <p:tav tm="100000">
                                          <p:val>
                                            <p:strVal val="1+ppt_w/2"/>
                                          </p:val>
                                        </p:tav>
                                      </p:tavLst>
                                    </p:anim>
                                    <p:anim calcmode="lin" valueType="num">
                                      <p:cBhvr additive="base">
                                        <p:cTn id="15" dur="500"/>
                                        <p:tgtEl>
                                          <p:spTgt spid="6"/>
                                        </p:tgtEl>
                                        <p:attrNameLst>
                                          <p:attrName>ppt_y</p:attrName>
                                        </p:attrNameLst>
                                      </p:cBhvr>
                                      <p:tavLst>
                                        <p:tav tm="0">
                                          <p:val>
                                            <p:strVal val="ppt_y"/>
                                          </p:val>
                                        </p:tav>
                                        <p:tav tm="100000">
                                          <p:val>
                                            <p:strVal val="ppt_y"/>
                                          </p:val>
                                        </p:tav>
                                      </p:tavLst>
                                    </p:anim>
                                    <p:set>
                                      <p:cBhvr>
                                        <p:cTn id="16" dur="1" fill="hold">
                                          <p:stCondLst>
                                            <p:cond delay="4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iterate type="wd">
                                    <p:tmPct val="10000"/>
                                  </p:iterate>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1000"/>
                                        <p:tgtEl>
                                          <p:spTgt spid="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iterate type="wd">
                                    <p:tmPct val="10000"/>
                                  </p:iterate>
                                  <p:childTnLst>
                                    <p:set>
                                      <p:cBhvr>
                                        <p:cTn id="25" dur="1" fill="hold">
                                          <p:stCondLst>
                                            <p:cond delay="0"/>
                                          </p:stCondLst>
                                        </p:cTn>
                                        <p:tgtEl>
                                          <p:spTgt spid="5">
                                            <p:txEl>
                                              <p:pRg st="1" end="1"/>
                                            </p:txEl>
                                          </p:spTgt>
                                        </p:tgtEl>
                                        <p:attrNameLst>
                                          <p:attrName>style.visibility</p:attrName>
                                        </p:attrNameLst>
                                      </p:cBhvr>
                                      <p:to>
                                        <p:strVal val="visible"/>
                                      </p:to>
                                    </p:set>
                                    <p:animEffect transition="in" filter="fade">
                                      <p:cBhvr>
                                        <p:cTn id="26"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19"/>
          <p:cNvGrpSpPr/>
          <p:nvPr/>
        </p:nvGrpSpPr>
        <p:grpSpPr>
          <a:xfrm>
            <a:off x="5061196" y="3289857"/>
            <a:ext cx="685800" cy="370920"/>
            <a:chOff x="5061196" y="3289857"/>
            <a:chExt cx="685800" cy="370920"/>
          </a:xfrm>
        </p:grpSpPr>
        <p:sp>
          <p:nvSpPr>
            <p:cNvPr id="18" name="TextBox 17"/>
            <p:cNvSpPr txBox="1"/>
            <p:nvPr/>
          </p:nvSpPr>
          <p:spPr>
            <a:xfrm>
              <a:off x="5241667" y="3289857"/>
              <a:ext cx="505329" cy="369332"/>
            </a:xfrm>
            <a:prstGeom prst="rect">
              <a:avLst/>
            </a:prstGeom>
            <a:noFill/>
          </p:spPr>
          <p:txBody>
            <a:bodyPr wrap="none" rtlCol="0">
              <a:spAutoFit/>
            </a:bodyPr>
            <a:lstStyle/>
            <a:p>
              <a:r>
                <a:rPr lang="en-US" dirty="0"/>
                <a:t>I </a:t>
              </a:r>
              <a:r>
                <a:rPr lang="en-US" dirty="0" err="1"/>
                <a:t>R</a:t>
              </a:r>
              <a:r>
                <a:rPr lang="en-US" baseline="-25000" dirty="0" err="1"/>
                <a:t>n</a:t>
              </a:r>
              <a:endParaRPr lang="en-US" dirty="0"/>
            </a:p>
          </p:txBody>
        </p:sp>
        <p:cxnSp>
          <p:nvCxnSpPr>
            <p:cNvPr id="19" name="Straight Arrow Connector 18"/>
            <p:cNvCxnSpPr/>
            <p:nvPr/>
          </p:nvCxnSpPr>
          <p:spPr>
            <a:xfrm rot="10800000">
              <a:off x="5061196" y="3659189"/>
              <a:ext cx="6858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pic>
        <p:nvPicPr>
          <p:cNvPr id="2" name="Picture 1"/>
          <p:cNvPicPr>
            <a:picLocks noChangeAspect="1"/>
          </p:cNvPicPr>
          <p:nvPr/>
        </p:nvPicPr>
        <p:blipFill>
          <a:blip r:embed="rId2"/>
          <a:stretch>
            <a:fillRect/>
          </a:stretch>
        </p:blipFill>
        <p:spPr>
          <a:xfrm>
            <a:off x="1271183" y="1506615"/>
            <a:ext cx="5539675" cy="3257550"/>
          </a:xfrm>
          <a:prstGeom prst="rect">
            <a:avLst/>
          </a:prstGeom>
        </p:spPr>
      </p:pic>
      <p:sp>
        <p:nvSpPr>
          <p:cNvPr id="3" name="Title 2"/>
          <p:cNvSpPr>
            <a:spLocks noGrp="1"/>
          </p:cNvSpPr>
          <p:nvPr>
            <p:ph type="title"/>
          </p:nvPr>
        </p:nvSpPr>
        <p:spPr/>
        <p:txBody>
          <a:bodyPr/>
          <a:lstStyle/>
          <a:p>
            <a:r>
              <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Parallel resistor circuit</a:t>
            </a:r>
          </a:p>
        </p:txBody>
      </p:sp>
      <p:sp>
        <p:nvSpPr>
          <p:cNvPr id="7" name="TextBox 6"/>
          <p:cNvSpPr txBox="1"/>
          <p:nvPr/>
        </p:nvSpPr>
        <p:spPr>
          <a:xfrm>
            <a:off x="2514600" y="3288268"/>
            <a:ext cx="326795" cy="369332"/>
          </a:xfrm>
          <a:prstGeom prst="rect">
            <a:avLst/>
          </a:prstGeom>
          <a:noFill/>
        </p:spPr>
        <p:txBody>
          <a:bodyPr wrap="none" rtlCol="0">
            <a:spAutoFit/>
          </a:bodyPr>
          <a:lstStyle/>
          <a:p>
            <a:r>
              <a:rPr lang="en-US" dirty="0"/>
              <a:t>I</a:t>
            </a:r>
            <a:r>
              <a:rPr lang="en-US" baseline="-25000" dirty="0"/>
              <a:t>T</a:t>
            </a:r>
            <a:endParaRPr lang="en-US" dirty="0"/>
          </a:p>
        </p:txBody>
      </p:sp>
      <p:sp>
        <p:nvSpPr>
          <p:cNvPr id="8" name="TextBox 7"/>
          <p:cNvSpPr txBox="1"/>
          <p:nvPr/>
        </p:nvSpPr>
        <p:spPr>
          <a:xfrm>
            <a:off x="3429000" y="2209800"/>
            <a:ext cx="415498" cy="369332"/>
          </a:xfrm>
          <a:prstGeom prst="rect">
            <a:avLst/>
          </a:prstGeom>
          <a:noFill/>
        </p:spPr>
        <p:txBody>
          <a:bodyPr wrap="none" rtlCol="0">
            <a:spAutoFit/>
          </a:bodyPr>
          <a:lstStyle/>
          <a:p>
            <a:r>
              <a:rPr lang="en-US" dirty="0"/>
              <a:t>I</a:t>
            </a:r>
            <a:r>
              <a:rPr lang="en-US" baseline="-25000" dirty="0"/>
              <a:t>R1</a:t>
            </a:r>
            <a:endParaRPr lang="en-US" dirty="0"/>
          </a:p>
        </p:txBody>
      </p:sp>
      <p:sp>
        <p:nvSpPr>
          <p:cNvPr id="9" name="TextBox 8"/>
          <p:cNvSpPr txBox="1"/>
          <p:nvPr/>
        </p:nvSpPr>
        <p:spPr>
          <a:xfrm>
            <a:off x="4419600" y="2209800"/>
            <a:ext cx="415498" cy="369332"/>
          </a:xfrm>
          <a:prstGeom prst="rect">
            <a:avLst/>
          </a:prstGeom>
          <a:noFill/>
        </p:spPr>
        <p:txBody>
          <a:bodyPr wrap="none" rtlCol="0">
            <a:spAutoFit/>
          </a:bodyPr>
          <a:lstStyle/>
          <a:p>
            <a:r>
              <a:rPr lang="en-US" dirty="0"/>
              <a:t>I</a:t>
            </a:r>
            <a:r>
              <a:rPr lang="en-US" baseline="-25000" dirty="0"/>
              <a:t>R2</a:t>
            </a:r>
            <a:endParaRPr lang="en-US" dirty="0"/>
          </a:p>
        </p:txBody>
      </p:sp>
      <p:cxnSp>
        <p:nvCxnSpPr>
          <p:cNvPr id="11" name="Straight Arrow Connector 10"/>
          <p:cNvCxnSpPr/>
          <p:nvPr/>
        </p:nvCxnSpPr>
        <p:spPr>
          <a:xfrm rot="5400000">
            <a:off x="4152900" y="2476500"/>
            <a:ext cx="533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5400000">
            <a:off x="3162300" y="2477294"/>
            <a:ext cx="533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rot="10800000">
            <a:off x="2362200" y="4158643"/>
            <a:ext cx="6858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914401" y="4724400"/>
            <a:ext cx="1219200" cy="923330"/>
          </a:xfrm>
          <a:prstGeom prst="rect">
            <a:avLst/>
          </a:prstGeom>
          <a:noFill/>
        </p:spPr>
        <p:txBody>
          <a:bodyPr wrap="square" rtlCol="0">
            <a:spAutoFit/>
          </a:bodyPr>
          <a:lstStyle/>
          <a:p>
            <a:pPr marL="342900" indent="-342900"/>
            <a:r>
              <a:rPr lang="en-US" u="sng" dirty="0"/>
              <a:t>R1 </a:t>
            </a:r>
            <a:r>
              <a:rPr lang="en-US" u="sng" dirty="0" err="1"/>
              <a:t>x</a:t>
            </a:r>
            <a:r>
              <a:rPr lang="en-US" u="sng" dirty="0"/>
              <a:t> R2</a:t>
            </a:r>
          </a:p>
          <a:p>
            <a:pPr marL="342900" indent="-342900"/>
            <a:r>
              <a:rPr lang="en-US" dirty="0"/>
              <a:t>R1 + R2</a:t>
            </a:r>
          </a:p>
          <a:p>
            <a:endParaRPr lang="en-US" dirty="0"/>
          </a:p>
        </p:txBody>
      </p:sp>
      <p:sp>
        <p:nvSpPr>
          <p:cNvPr id="17" name="TextBox 16"/>
          <p:cNvSpPr txBox="1"/>
          <p:nvPr/>
        </p:nvSpPr>
        <p:spPr>
          <a:xfrm>
            <a:off x="533400" y="5647730"/>
            <a:ext cx="2650598" cy="923330"/>
          </a:xfrm>
          <a:prstGeom prst="rect">
            <a:avLst/>
          </a:prstGeom>
          <a:noFill/>
        </p:spPr>
        <p:txBody>
          <a:bodyPr wrap="square" rtlCol="0">
            <a:spAutoFit/>
          </a:bodyPr>
          <a:lstStyle/>
          <a:p>
            <a:pPr marL="342900" indent="-342900"/>
            <a:r>
              <a:rPr lang="en-US" dirty="0"/>
              <a:t>____</a:t>
            </a:r>
            <a:r>
              <a:rPr lang="en-US" dirty="0">
                <a:latin typeface="Cambria"/>
                <a:cs typeface="Cambria"/>
              </a:rPr>
              <a:t>___</a:t>
            </a:r>
            <a:r>
              <a:rPr lang="en-US" u="sng" dirty="0">
                <a:latin typeface="Cambria"/>
                <a:cs typeface="Cambria"/>
              </a:rPr>
              <a:t>__1_______________</a:t>
            </a:r>
          </a:p>
          <a:p>
            <a:pPr marL="342900" indent="-342900"/>
            <a:r>
              <a:rPr lang="en-US" dirty="0">
                <a:latin typeface="Cambria"/>
                <a:cs typeface="Cambria"/>
              </a:rPr>
              <a:t>1/R1 + 1/R2 + 1/R3  …..</a:t>
            </a:r>
          </a:p>
          <a:p>
            <a:endParaRPr lang="en-US" dirty="0"/>
          </a:p>
        </p:txBody>
      </p:sp>
      <p:sp>
        <p:nvSpPr>
          <p:cNvPr id="20" name="TextBox 19"/>
          <p:cNvSpPr txBox="1"/>
          <p:nvPr/>
        </p:nvSpPr>
        <p:spPr>
          <a:xfrm>
            <a:off x="2315904" y="3442864"/>
            <a:ext cx="785028" cy="400110"/>
          </a:xfrm>
          <a:prstGeom prst="rect">
            <a:avLst/>
          </a:prstGeom>
          <a:noFill/>
        </p:spPr>
        <p:txBody>
          <a:bodyPr wrap="none" rtlCol="0">
            <a:spAutoFit/>
          </a:bodyPr>
          <a:lstStyle/>
          <a:p>
            <a:r>
              <a:rPr lang="en-US" sz="2000" b="1" dirty="0">
                <a:solidFill>
                  <a:schemeClr val="accent3">
                    <a:lumMod val="75000"/>
                  </a:schemeClr>
                </a:solidFill>
              </a:rPr>
              <a:t>200</a:t>
            </a:r>
            <a:r>
              <a:rPr lang="en-US" dirty="0">
                <a:solidFill>
                  <a:schemeClr val="accent3">
                    <a:lumMod val="75000"/>
                  </a:schemeClr>
                </a:solidFill>
              </a:rPr>
              <a:t> </a:t>
            </a:r>
            <a:r>
              <a:rPr lang="en-US" dirty="0" err="1">
                <a:solidFill>
                  <a:schemeClr val="accent3">
                    <a:lumMod val="75000"/>
                  </a:schemeClr>
                </a:solidFill>
              </a:rPr>
              <a:t>Ω</a:t>
            </a:r>
            <a:endParaRPr lang="en-US" dirty="0">
              <a:solidFill>
                <a:schemeClr val="accent3">
                  <a:lumMod val="75000"/>
                </a:schemeClr>
              </a:solidFill>
            </a:endParaRPr>
          </a:p>
        </p:txBody>
      </p:sp>
      <p:sp>
        <p:nvSpPr>
          <p:cNvPr id="21" name="TextBox 20"/>
          <p:cNvSpPr txBox="1"/>
          <p:nvPr/>
        </p:nvSpPr>
        <p:spPr>
          <a:xfrm>
            <a:off x="4415763" y="3258198"/>
            <a:ext cx="808460" cy="400110"/>
          </a:xfrm>
          <a:prstGeom prst="rect">
            <a:avLst/>
          </a:prstGeom>
          <a:noFill/>
        </p:spPr>
        <p:txBody>
          <a:bodyPr wrap="none" rtlCol="0">
            <a:spAutoFit/>
          </a:bodyPr>
          <a:lstStyle/>
          <a:p>
            <a:r>
              <a:rPr lang="en-US" sz="2000" b="1" dirty="0">
                <a:solidFill>
                  <a:srgbClr val="7AB916"/>
                </a:solidFill>
              </a:rPr>
              <a:t>200 </a:t>
            </a:r>
            <a:r>
              <a:rPr lang="en-US" sz="2000" b="1" dirty="0" err="1">
                <a:solidFill>
                  <a:srgbClr val="7AB916"/>
                </a:solidFill>
              </a:rPr>
              <a:t>Ω</a:t>
            </a:r>
            <a:endParaRPr lang="en-US" sz="2000" b="1" dirty="0">
              <a:solidFill>
                <a:srgbClr val="7AB916"/>
              </a:solidFill>
            </a:endParaRPr>
          </a:p>
        </p:txBody>
      </p:sp>
      <p:sp>
        <p:nvSpPr>
          <p:cNvPr id="22" name="TextBox 21"/>
          <p:cNvSpPr txBox="1"/>
          <p:nvPr/>
        </p:nvSpPr>
        <p:spPr>
          <a:xfrm>
            <a:off x="3844498" y="4724400"/>
            <a:ext cx="571265" cy="369332"/>
          </a:xfrm>
          <a:prstGeom prst="rect">
            <a:avLst/>
          </a:prstGeom>
          <a:noFill/>
        </p:spPr>
        <p:txBody>
          <a:bodyPr wrap="none" rtlCol="0">
            <a:spAutoFit/>
          </a:bodyPr>
          <a:lstStyle/>
          <a:p>
            <a:r>
              <a:rPr lang="en-US" dirty="0"/>
              <a:t>R</a:t>
            </a:r>
            <a:r>
              <a:rPr lang="en-US" baseline="-25000" dirty="0"/>
              <a:t>T</a:t>
            </a:r>
            <a:r>
              <a:rPr lang="en-US" dirty="0"/>
              <a:t> = </a:t>
            </a:r>
          </a:p>
        </p:txBody>
      </p:sp>
      <p:sp>
        <p:nvSpPr>
          <p:cNvPr id="23" name="TextBox 22"/>
          <p:cNvSpPr txBox="1"/>
          <p:nvPr/>
        </p:nvSpPr>
        <p:spPr>
          <a:xfrm>
            <a:off x="4325034" y="4724400"/>
            <a:ext cx="919993" cy="461665"/>
          </a:xfrm>
          <a:prstGeom prst="rect">
            <a:avLst/>
          </a:prstGeom>
          <a:noFill/>
        </p:spPr>
        <p:txBody>
          <a:bodyPr wrap="none" rtlCol="0">
            <a:spAutoFit/>
          </a:bodyPr>
          <a:lstStyle/>
          <a:p>
            <a:r>
              <a:rPr lang="en-US" sz="2400" dirty="0">
                <a:solidFill>
                  <a:srgbClr val="7AB916"/>
                </a:solidFill>
              </a:rPr>
              <a:t>100 </a:t>
            </a:r>
            <a:r>
              <a:rPr lang="en-US" sz="2400" dirty="0" err="1">
                <a:solidFill>
                  <a:srgbClr val="7AB916"/>
                </a:solidFill>
              </a:rPr>
              <a:t>Ω</a:t>
            </a:r>
            <a:r>
              <a:rPr lang="en-US" sz="2400" dirty="0">
                <a:solidFill>
                  <a:srgbClr val="7AB916"/>
                </a:solidFill>
              </a:rPr>
              <a:t> </a:t>
            </a:r>
          </a:p>
        </p:txBody>
      </p:sp>
      <p:sp>
        <p:nvSpPr>
          <p:cNvPr id="4" name="TextBox 3"/>
          <p:cNvSpPr txBox="1"/>
          <p:nvPr/>
        </p:nvSpPr>
        <p:spPr>
          <a:xfrm>
            <a:off x="1271183" y="1247118"/>
            <a:ext cx="7769819" cy="64633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a:solidFill>
                  <a:srgbClr val="FF0000"/>
                </a:solidFill>
              </a:rPr>
              <a:t>Test Secret</a:t>
            </a:r>
            <a:r>
              <a:rPr lang="mr-IN" dirty="0">
                <a:solidFill>
                  <a:srgbClr val="FF0000"/>
                </a:solidFill>
              </a:rPr>
              <a:t>…</a:t>
            </a:r>
            <a:r>
              <a:rPr lang="en-US" dirty="0">
                <a:solidFill>
                  <a:srgbClr val="FF0000"/>
                </a:solidFill>
              </a:rPr>
              <a:t>. </a:t>
            </a:r>
            <a:r>
              <a:rPr lang="en-US" dirty="0"/>
              <a:t>When a multiple of resistors in a parallel circuit are the same value</a:t>
            </a:r>
          </a:p>
          <a:p>
            <a:r>
              <a:rPr lang="en-US" dirty="0"/>
              <a:t>Divide the value by the number of resistors for R</a:t>
            </a:r>
            <a:r>
              <a:rPr lang="en-US" baseline="-25000" dirty="0"/>
              <a:t>T</a:t>
            </a:r>
            <a:endParaRPr lang="en-US" dirty="0"/>
          </a:p>
        </p:txBody>
      </p:sp>
      <p:sp>
        <p:nvSpPr>
          <p:cNvPr id="5" name="TextBox 4"/>
          <p:cNvSpPr txBox="1"/>
          <p:nvPr/>
        </p:nvSpPr>
        <p:spPr>
          <a:xfrm>
            <a:off x="5514096" y="5278398"/>
            <a:ext cx="818301" cy="369332"/>
          </a:xfrm>
          <a:prstGeom prst="rect">
            <a:avLst/>
          </a:prstGeom>
          <a:noFill/>
        </p:spPr>
        <p:txBody>
          <a:bodyPr wrap="none" rtlCol="0">
            <a:spAutoFit/>
          </a:bodyPr>
          <a:lstStyle/>
          <a:p>
            <a:r>
              <a:rPr lang="en-US" dirty="0">
                <a:solidFill>
                  <a:srgbClr val="FF0000"/>
                </a:solidFill>
              </a:rPr>
              <a:t>G5B02</a:t>
            </a:r>
          </a:p>
        </p:txBody>
      </p:sp>
      <p:sp>
        <p:nvSpPr>
          <p:cNvPr id="6" name="TextBox 5"/>
          <p:cNvSpPr txBox="1"/>
          <p:nvPr/>
        </p:nvSpPr>
        <p:spPr>
          <a:xfrm>
            <a:off x="5494331" y="5647730"/>
            <a:ext cx="4116658" cy="923330"/>
          </a:xfrm>
          <a:prstGeom prst="rect">
            <a:avLst/>
          </a:prstGeom>
          <a:noFill/>
        </p:spPr>
        <p:txBody>
          <a:bodyPr wrap="square" rtlCol="0">
            <a:spAutoFit/>
          </a:bodyPr>
          <a:lstStyle/>
          <a:p>
            <a:r>
              <a:rPr lang="en-US"/>
              <a:t>Total Current equals the sum of the currents through each branch</a:t>
            </a:r>
          </a:p>
          <a:p>
            <a:endParaRPr lang="en-US" dirty="0"/>
          </a:p>
        </p:txBody>
      </p:sp>
    </p:spTree>
    <p:extLst>
      <p:ext uri="{BB962C8B-B14F-4D97-AF65-F5344CB8AC3E}">
        <p14:creationId xmlns:p14="http://schemas.microsoft.com/office/powerpoint/2010/main" val="334508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1000" fill="hold"/>
                                        <p:tgtEl>
                                          <p:spTgt spid="20"/>
                                        </p:tgtEl>
                                        <p:attrNameLst>
                                          <p:attrName>ppt_x</p:attrName>
                                        </p:attrNameLst>
                                      </p:cBhvr>
                                      <p:tavLst>
                                        <p:tav tm="0">
                                          <p:val>
                                            <p:strVal val="0-#ppt_w/2"/>
                                          </p:val>
                                        </p:tav>
                                        <p:tav tm="100000">
                                          <p:val>
                                            <p:strVal val="#ppt_x"/>
                                          </p:val>
                                        </p:tav>
                                      </p:tavLst>
                                    </p:anim>
                                    <p:anim calcmode="lin" valueType="num">
                                      <p:cBhvr additive="base">
                                        <p:cTn id="8" dur="10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accel="50000" decel="5000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1000" fill="hold"/>
                                        <p:tgtEl>
                                          <p:spTgt spid="21"/>
                                        </p:tgtEl>
                                        <p:attrNameLst>
                                          <p:attrName>ppt_x</p:attrName>
                                        </p:attrNameLst>
                                      </p:cBhvr>
                                      <p:tavLst>
                                        <p:tav tm="0">
                                          <p:val>
                                            <p:strVal val="1+#ppt_w/2"/>
                                          </p:val>
                                        </p:tav>
                                        <p:tav tm="100000">
                                          <p:val>
                                            <p:strVal val="#ppt_x"/>
                                          </p:val>
                                        </p:tav>
                                      </p:tavLst>
                                    </p:anim>
                                    <p:anim calcmode="lin" valueType="num">
                                      <p:cBhvr additive="base">
                                        <p:cTn id="14" dur="10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p:cTn id="23" dur="500" fill="hold"/>
                                        <p:tgtEl>
                                          <p:spTgt spid="23"/>
                                        </p:tgtEl>
                                        <p:attrNameLst>
                                          <p:attrName>ppt_w</p:attrName>
                                        </p:attrNameLst>
                                      </p:cBhvr>
                                      <p:tavLst>
                                        <p:tav tm="0">
                                          <p:val>
                                            <p:fltVal val="0"/>
                                          </p:val>
                                        </p:tav>
                                        <p:tav tm="100000">
                                          <p:val>
                                            <p:strVal val="#ppt_w"/>
                                          </p:val>
                                        </p:tav>
                                      </p:tavLst>
                                    </p:anim>
                                    <p:anim calcmode="lin" valueType="num">
                                      <p:cBhvr>
                                        <p:cTn id="24" dur="500" fill="hold"/>
                                        <p:tgtEl>
                                          <p:spTgt spid="23"/>
                                        </p:tgtEl>
                                        <p:attrNameLst>
                                          <p:attrName>ppt_h</p:attrName>
                                        </p:attrNameLst>
                                      </p:cBhvr>
                                      <p:tavLst>
                                        <p:tav tm="0">
                                          <p:val>
                                            <p:fltVal val="0"/>
                                          </p:val>
                                        </p:tav>
                                        <p:tav tm="100000">
                                          <p:val>
                                            <p:strVal val="#ppt_h"/>
                                          </p:val>
                                        </p:tav>
                                      </p:tavLst>
                                    </p:anim>
                                    <p:anim calcmode="lin" valueType="num">
                                      <p:cBhvr>
                                        <p:cTn id="25" dur="500" fill="hold"/>
                                        <p:tgtEl>
                                          <p:spTgt spid="23"/>
                                        </p:tgtEl>
                                        <p:attrNameLst>
                                          <p:attrName>style.rotation</p:attrName>
                                        </p:attrNameLst>
                                      </p:cBhvr>
                                      <p:tavLst>
                                        <p:tav tm="0">
                                          <p:val>
                                            <p:fltVal val="360"/>
                                          </p:val>
                                        </p:tav>
                                        <p:tav tm="100000">
                                          <p:val>
                                            <p:fltVal val="0"/>
                                          </p:val>
                                        </p:tav>
                                      </p:tavLst>
                                    </p:anim>
                                    <p:animEffect transition="in" filter="fade">
                                      <p:cBhvr>
                                        <p:cTn id="26" dur="500"/>
                                        <p:tgtEl>
                                          <p:spTgt spid="23"/>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1000" fill="hold"/>
                                        <p:tgtEl>
                                          <p:spTgt spid="4"/>
                                        </p:tgtEl>
                                        <p:attrNameLst>
                                          <p:attrName>ppt_w</p:attrName>
                                        </p:attrNameLst>
                                      </p:cBhvr>
                                      <p:tavLst>
                                        <p:tav tm="0">
                                          <p:val>
                                            <p:strVal val="#ppt_w*0.70"/>
                                          </p:val>
                                        </p:tav>
                                        <p:tav tm="100000">
                                          <p:val>
                                            <p:strVal val="#ppt_w"/>
                                          </p:val>
                                        </p:tav>
                                      </p:tavLst>
                                    </p:anim>
                                    <p:anim calcmode="lin" valueType="num">
                                      <p:cBhvr>
                                        <p:cTn id="32" dur="1000" fill="hold"/>
                                        <p:tgtEl>
                                          <p:spTgt spid="4"/>
                                        </p:tgtEl>
                                        <p:attrNameLst>
                                          <p:attrName>ppt_h</p:attrName>
                                        </p:attrNameLst>
                                      </p:cBhvr>
                                      <p:tavLst>
                                        <p:tav tm="0">
                                          <p:val>
                                            <p:strVal val="#ppt_h"/>
                                          </p:val>
                                        </p:tav>
                                        <p:tav tm="100000">
                                          <p:val>
                                            <p:strVal val="#ppt_h"/>
                                          </p:val>
                                        </p:tav>
                                      </p:tavLst>
                                    </p:anim>
                                    <p:animEffect transition="in" filter="fade">
                                      <p:cBhvr>
                                        <p:cTn id="3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Example</a:t>
            </a:r>
            <a:endParaRPr lang="en-US" dirty="0"/>
          </a:p>
        </p:txBody>
      </p:sp>
      <p:pic>
        <p:nvPicPr>
          <p:cNvPr id="5" name="Picture 4"/>
          <p:cNvPicPr>
            <a:picLocks noChangeAspect="1"/>
          </p:cNvPicPr>
          <p:nvPr/>
        </p:nvPicPr>
        <p:blipFill>
          <a:blip r:embed="rId2"/>
          <a:stretch>
            <a:fillRect/>
          </a:stretch>
        </p:blipFill>
        <p:spPr>
          <a:xfrm rot="16200000">
            <a:off x="3657600" y="3289301"/>
            <a:ext cx="1270000" cy="279400"/>
          </a:xfrm>
          <a:prstGeom prst="rect">
            <a:avLst/>
          </a:prstGeom>
        </p:spPr>
      </p:pic>
      <p:pic>
        <p:nvPicPr>
          <p:cNvPr id="8" name="Picture 7"/>
          <p:cNvPicPr>
            <a:picLocks noChangeAspect="1"/>
          </p:cNvPicPr>
          <p:nvPr/>
        </p:nvPicPr>
        <p:blipFill>
          <a:blip r:embed="rId2"/>
          <a:stretch>
            <a:fillRect/>
          </a:stretch>
        </p:blipFill>
        <p:spPr>
          <a:xfrm rot="16200000">
            <a:off x="4610100" y="3289301"/>
            <a:ext cx="1270000" cy="279400"/>
          </a:xfrm>
          <a:prstGeom prst="rect">
            <a:avLst/>
          </a:prstGeom>
        </p:spPr>
      </p:pic>
      <p:pic>
        <p:nvPicPr>
          <p:cNvPr id="9" name="Picture 8"/>
          <p:cNvPicPr>
            <a:picLocks noChangeAspect="1"/>
          </p:cNvPicPr>
          <p:nvPr/>
        </p:nvPicPr>
        <p:blipFill>
          <a:blip r:embed="rId2"/>
          <a:stretch>
            <a:fillRect/>
          </a:stretch>
        </p:blipFill>
        <p:spPr>
          <a:xfrm rot="16200000">
            <a:off x="5600700" y="3289300"/>
            <a:ext cx="1270000" cy="279400"/>
          </a:xfrm>
          <a:prstGeom prst="rect">
            <a:avLst/>
          </a:prstGeom>
        </p:spPr>
      </p:pic>
      <p:cxnSp>
        <p:nvCxnSpPr>
          <p:cNvPr id="13" name="Straight Connector 12"/>
          <p:cNvCxnSpPr>
            <a:stCxn id="9" idx="1"/>
          </p:cNvCxnSpPr>
          <p:nvPr/>
        </p:nvCxnSpPr>
        <p:spPr>
          <a:xfrm rot="5400000">
            <a:off x="4146549" y="1974851"/>
            <a:ext cx="2" cy="4178300"/>
          </a:xfrm>
          <a:prstGeom prst="line">
            <a:avLst/>
          </a:prstGeom>
          <a:ln w="22225"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a:off x="4146549" y="704852"/>
            <a:ext cx="2" cy="4178300"/>
          </a:xfrm>
          <a:prstGeom prst="line">
            <a:avLst/>
          </a:prstGeom>
          <a:ln w="22225"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384800" y="3200400"/>
            <a:ext cx="736162" cy="369332"/>
          </a:xfrm>
          <a:prstGeom prst="rect">
            <a:avLst/>
          </a:prstGeom>
          <a:noFill/>
        </p:spPr>
        <p:txBody>
          <a:bodyPr wrap="none" rtlCol="0">
            <a:spAutoFit/>
          </a:bodyPr>
          <a:lstStyle/>
          <a:p>
            <a:r>
              <a:rPr lang="en-US" dirty="0"/>
              <a:t>100 </a:t>
            </a:r>
            <a:r>
              <a:rPr lang="en-US" dirty="0" err="1"/>
              <a:t>Ω</a:t>
            </a:r>
            <a:endParaRPr lang="en-US" dirty="0"/>
          </a:p>
        </p:txBody>
      </p:sp>
      <p:sp>
        <p:nvSpPr>
          <p:cNvPr id="16" name="TextBox 15"/>
          <p:cNvSpPr txBox="1"/>
          <p:nvPr/>
        </p:nvSpPr>
        <p:spPr>
          <a:xfrm>
            <a:off x="4432300" y="3569732"/>
            <a:ext cx="736162" cy="369332"/>
          </a:xfrm>
          <a:prstGeom prst="rect">
            <a:avLst/>
          </a:prstGeom>
          <a:noFill/>
        </p:spPr>
        <p:txBody>
          <a:bodyPr wrap="none" rtlCol="0">
            <a:spAutoFit/>
          </a:bodyPr>
          <a:lstStyle/>
          <a:p>
            <a:r>
              <a:rPr lang="en-US" dirty="0"/>
              <a:t>100 </a:t>
            </a:r>
            <a:r>
              <a:rPr lang="en-US" dirty="0" err="1"/>
              <a:t>Ω</a:t>
            </a:r>
            <a:endParaRPr lang="en-US" dirty="0"/>
          </a:p>
        </p:txBody>
      </p:sp>
      <p:sp>
        <p:nvSpPr>
          <p:cNvPr id="17" name="TextBox 16"/>
          <p:cNvSpPr txBox="1"/>
          <p:nvPr/>
        </p:nvSpPr>
        <p:spPr>
          <a:xfrm>
            <a:off x="3416738" y="3200400"/>
            <a:ext cx="736162" cy="369332"/>
          </a:xfrm>
          <a:prstGeom prst="rect">
            <a:avLst/>
          </a:prstGeom>
          <a:noFill/>
        </p:spPr>
        <p:txBody>
          <a:bodyPr wrap="none" rtlCol="0">
            <a:spAutoFit/>
          </a:bodyPr>
          <a:lstStyle/>
          <a:p>
            <a:r>
              <a:rPr lang="en-US" dirty="0"/>
              <a:t>100 </a:t>
            </a:r>
            <a:r>
              <a:rPr lang="en-US" dirty="0" err="1"/>
              <a:t>Ω</a:t>
            </a:r>
            <a:endParaRPr lang="en-US" dirty="0"/>
          </a:p>
        </p:txBody>
      </p:sp>
      <p:sp>
        <p:nvSpPr>
          <p:cNvPr id="18" name="TextBox 17"/>
          <p:cNvSpPr txBox="1"/>
          <p:nvPr/>
        </p:nvSpPr>
        <p:spPr>
          <a:xfrm>
            <a:off x="1676400" y="3569732"/>
            <a:ext cx="586669" cy="369332"/>
          </a:xfrm>
          <a:prstGeom prst="rect">
            <a:avLst/>
          </a:prstGeom>
          <a:noFill/>
        </p:spPr>
        <p:txBody>
          <a:bodyPr wrap="none" rtlCol="0">
            <a:spAutoFit/>
          </a:bodyPr>
          <a:lstStyle/>
          <a:p>
            <a:r>
              <a:rPr lang="en-US" dirty="0"/>
              <a:t>R</a:t>
            </a:r>
            <a:r>
              <a:rPr lang="en-US" baseline="-25000" dirty="0"/>
              <a:t>T  </a:t>
            </a:r>
            <a:r>
              <a:rPr lang="en-US" dirty="0"/>
              <a:t>=</a:t>
            </a:r>
          </a:p>
        </p:txBody>
      </p:sp>
      <p:sp>
        <p:nvSpPr>
          <p:cNvPr id="19" name="TextBox 18"/>
          <p:cNvSpPr txBox="1"/>
          <p:nvPr/>
        </p:nvSpPr>
        <p:spPr>
          <a:xfrm>
            <a:off x="2263069" y="3569732"/>
            <a:ext cx="731428" cy="369332"/>
          </a:xfrm>
          <a:prstGeom prst="rect">
            <a:avLst/>
          </a:prstGeom>
          <a:noFill/>
        </p:spPr>
        <p:txBody>
          <a:bodyPr wrap="none" rtlCol="0">
            <a:spAutoFit/>
          </a:bodyPr>
          <a:lstStyle/>
          <a:p>
            <a:r>
              <a:rPr lang="en-US" dirty="0">
                <a:solidFill>
                  <a:srgbClr val="C96D07"/>
                </a:solidFill>
              </a:rPr>
              <a:t>33.3Ω</a:t>
            </a:r>
          </a:p>
        </p:txBody>
      </p:sp>
      <p:sp>
        <p:nvSpPr>
          <p:cNvPr id="20" name="Rectangle 19"/>
          <p:cNvSpPr/>
          <p:nvPr/>
        </p:nvSpPr>
        <p:spPr>
          <a:xfrm>
            <a:off x="1866900" y="4629834"/>
            <a:ext cx="1549838" cy="646331"/>
          </a:xfrm>
          <a:prstGeom prst="rect">
            <a:avLst/>
          </a:prstGeom>
        </p:spPr>
        <p:txBody>
          <a:bodyPr wrap="square">
            <a:spAutoFit/>
          </a:bodyPr>
          <a:lstStyle/>
          <a:p>
            <a:pPr marL="342900" indent="-342900"/>
            <a:r>
              <a:rPr lang="en-US" u="sng" dirty="0"/>
              <a:t>R1 </a:t>
            </a:r>
            <a:r>
              <a:rPr lang="en-US" u="sng" dirty="0" err="1"/>
              <a:t>x</a:t>
            </a:r>
            <a:r>
              <a:rPr lang="en-US" u="sng" dirty="0"/>
              <a:t> R2</a:t>
            </a:r>
          </a:p>
          <a:p>
            <a:pPr marL="342900" indent="-342900"/>
            <a:r>
              <a:rPr lang="en-US" dirty="0"/>
              <a:t>R1 + R2</a:t>
            </a:r>
          </a:p>
        </p:txBody>
      </p:sp>
      <p:sp>
        <p:nvSpPr>
          <p:cNvPr id="21" name="TextBox 20"/>
          <p:cNvSpPr txBox="1"/>
          <p:nvPr/>
        </p:nvSpPr>
        <p:spPr>
          <a:xfrm>
            <a:off x="4800600" y="4629834"/>
            <a:ext cx="2590800" cy="646331"/>
          </a:xfrm>
          <a:prstGeom prst="rect">
            <a:avLst/>
          </a:prstGeom>
          <a:noFill/>
        </p:spPr>
        <p:txBody>
          <a:bodyPr wrap="square" rtlCol="0">
            <a:spAutoFit/>
          </a:bodyPr>
          <a:lstStyle/>
          <a:p>
            <a:pPr marL="342900" indent="-342900"/>
            <a:r>
              <a:rPr lang="en-US" dirty="0"/>
              <a:t>____</a:t>
            </a:r>
            <a:r>
              <a:rPr lang="en-US" dirty="0">
                <a:latin typeface="Cambria"/>
                <a:cs typeface="Cambria"/>
              </a:rPr>
              <a:t>___</a:t>
            </a:r>
            <a:r>
              <a:rPr lang="en-US" u="sng" dirty="0">
                <a:latin typeface="Cambria"/>
                <a:cs typeface="Cambria"/>
              </a:rPr>
              <a:t>__1_______________</a:t>
            </a:r>
          </a:p>
          <a:p>
            <a:pPr marL="342900" indent="-342900"/>
            <a:r>
              <a:rPr lang="en-US" dirty="0">
                <a:latin typeface="Cambria"/>
                <a:cs typeface="Cambria"/>
              </a:rPr>
              <a:t>1/R1 +1/R2 + 1/R3 </a:t>
            </a:r>
            <a:endParaRPr lang="en-US" dirty="0"/>
          </a:p>
        </p:txBody>
      </p:sp>
      <p:sp>
        <p:nvSpPr>
          <p:cNvPr id="22" name="TextBox 21"/>
          <p:cNvSpPr txBox="1"/>
          <p:nvPr/>
        </p:nvSpPr>
        <p:spPr>
          <a:xfrm>
            <a:off x="914400" y="990600"/>
            <a:ext cx="838954" cy="369332"/>
          </a:xfrm>
          <a:prstGeom prst="rect">
            <a:avLst/>
          </a:prstGeom>
          <a:noFill/>
        </p:spPr>
        <p:txBody>
          <a:bodyPr wrap="none" rtlCol="0">
            <a:spAutoFit/>
          </a:bodyPr>
          <a:lstStyle/>
          <a:p>
            <a:r>
              <a:rPr lang="en-US" dirty="0">
                <a:solidFill>
                  <a:srgbClr val="FF0000"/>
                </a:solidFill>
                <a:latin typeface="Cambria"/>
                <a:cs typeface="Cambria"/>
              </a:rPr>
              <a:t>G5C04</a:t>
            </a:r>
          </a:p>
        </p:txBody>
      </p:sp>
      <p:sp>
        <p:nvSpPr>
          <p:cNvPr id="3" name="TextBox 2"/>
          <p:cNvSpPr txBox="1"/>
          <p:nvPr/>
        </p:nvSpPr>
        <p:spPr>
          <a:xfrm>
            <a:off x="4073236" y="1704109"/>
            <a:ext cx="2760692" cy="369332"/>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a:t>Use the test secret.   100 /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grpId="0" nodeType="afterEffect">
                                  <p:stCondLst>
                                    <p:cond delay="100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ppt_x"/>
                                          </p:val>
                                        </p:tav>
                                        <p:tav tm="100000">
                                          <p:val>
                                            <p:strVal val="#ppt_x"/>
                                          </p:val>
                                        </p:tav>
                                      </p:tavLst>
                                    </p:anim>
                                    <p:anim calcmode="lin" valueType="num">
                                      <p:cBhvr additive="base">
                                        <p:cTn id="1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1000" fill="hold"/>
                                        <p:tgtEl>
                                          <p:spTgt spid="3"/>
                                        </p:tgtEl>
                                        <p:attrNameLst>
                                          <p:attrName>ppt_w</p:attrName>
                                        </p:attrNameLst>
                                      </p:cBhvr>
                                      <p:tavLst>
                                        <p:tav tm="0">
                                          <p:val>
                                            <p:strVal val="#ppt_w*0.70"/>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Effect transition="in" filter="fade">
                                      <p:cBhvr>
                                        <p:cTn id="20" dur="10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500" fill="hold"/>
                                        <p:tgtEl>
                                          <p:spTgt spid="19"/>
                                        </p:tgtEl>
                                        <p:attrNameLst>
                                          <p:attrName>ppt_w</p:attrName>
                                        </p:attrNameLst>
                                      </p:cBhvr>
                                      <p:tavLst>
                                        <p:tav tm="0">
                                          <p:val>
                                            <p:fltVal val="0"/>
                                          </p:val>
                                        </p:tav>
                                        <p:tav tm="100000">
                                          <p:val>
                                            <p:strVal val="#ppt_w"/>
                                          </p:val>
                                        </p:tav>
                                      </p:tavLst>
                                    </p:anim>
                                    <p:anim calcmode="lin" valueType="num">
                                      <p:cBhvr>
                                        <p:cTn id="26" dur="500" fill="hold"/>
                                        <p:tgtEl>
                                          <p:spTgt spid="19"/>
                                        </p:tgtEl>
                                        <p:attrNameLst>
                                          <p:attrName>ppt_h</p:attrName>
                                        </p:attrNameLst>
                                      </p:cBhvr>
                                      <p:tavLst>
                                        <p:tav tm="0">
                                          <p:val>
                                            <p:fltVal val="0"/>
                                          </p:val>
                                        </p:tav>
                                        <p:tav tm="100000">
                                          <p:val>
                                            <p:strVal val="#ppt_h"/>
                                          </p:val>
                                        </p:tav>
                                      </p:tavLst>
                                    </p:anim>
                                    <p:animEffect transition="in" filter="fade">
                                      <p:cBhvr>
                                        <p:cTn id="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Example</a:t>
            </a:r>
            <a:endParaRPr lang="en-US" dirty="0"/>
          </a:p>
        </p:txBody>
      </p:sp>
      <p:pic>
        <p:nvPicPr>
          <p:cNvPr id="5" name="Picture 4"/>
          <p:cNvPicPr>
            <a:picLocks noChangeAspect="1"/>
          </p:cNvPicPr>
          <p:nvPr/>
        </p:nvPicPr>
        <p:blipFill>
          <a:blip r:embed="rId2"/>
          <a:stretch>
            <a:fillRect/>
          </a:stretch>
        </p:blipFill>
        <p:spPr>
          <a:xfrm rot="16200000">
            <a:off x="3657600" y="3289301"/>
            <a:ext cx="1270000" cy="279400"/>
          </a:xfrm>
          <a:prstGeom prst="rect">
            <a:avLst/>
          </a:prstGeom>
        </p:spPr>
      </p:pic>
      <p:pic>
        <p:nvPicPr>
          <p:cNvPr id="8" name="Picture 7"/>
          <p:cNvPicPr>
            <a:picLocks noChangeAspect="1"/>
          </p:cNvPicPr>
          <p:nvPr/>
        </p:nvPicPr>
        <p:blipFill>
          <a:blip r:embed="rId2"/>
          <a:stretch>
            <a:fillRect/>
          </a:stretch>
        </p:blipFill>
        <p:spPr>
          <a:xfrm rot="16200000">
            <a:off x="4610100" y="3289301"/>
            <a:ext cx="1270000" cy="279400"/>
          </a:xfrm>
          <a:prstGeom prst="rect">
            <a:avLst/>
          </a:prstGeom>
        </p:spPr>
      </p:pic>
      <p:pic>
        <p:nvPicPr>
          <p:cNvPr id="9" name="Picture 8"/>
          <p:cNvPicPr>
            <a:picLocks noChangeAspect="1"/>
          </p:cNvPicPr>
          <p:nvPr/>
        </p:nvPicPr>
        <p:blipFill>
          <a:blip r:embed="rId2"/>
          <a:stretch>
            <a:fillRect/>
          </a:stretch>
        </p:blipFill>
        <p:spPr>
          <a:xfrm rot="16200000">
            <a:off x="5600700" y="3289300"/>
            <a:ext cx="1270000" cy="279400"/>
          </a:xfrm>
          <a:prstGeom prst="rect">
            <a:avLst/>
          </a:prstGeom>
        </p:spPr>
      </p:pic>
      <p:cxnSp>
        <p:nvCxnSpPr>
          <p:cNvPr id="13" name="Straight Connector 12"/>
          <p:cNvCxnSpPr>
            <a:stCxn id="9" idx="1"/>
          </p:cNvCxnSpPr>
          <p:nvPr/>
        </p:nvCxnSpPr>
        <p:spPr>
          <a:xfrm rot="5400000">
            <a:off x="4146549" y="1974851"/>
            <a:ext cx="2" cy="4178300"/>
          </a:xfrm>
          <a:prstGeom prst="line">
            <a:avLst/>
          </a:prstGeom>
          <a:ln w="22225"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a:off x="4146549" y="704852"/>
            <a:ext cx="2" cy="4178300"/>
          </a:xfrm>
          <a:prstGeom prst="line">
            <a:avLst/>
          </a:prstGeom>
          <a:ln w="22225"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384800" y="3200400"/>
            <a:ext cx="620363" cy="369332"/>
          </a:xfrm>
          <a:prstGeom prst="rect">
            <a:avLst/>
          </a:prstGeom>
          <a:noFill/>
        </p:spPr>
        <p:txBody>
          <a:bodyPr wrap="none" rtlCol="0">
            <a:spAutoFit/>
          </a:bodyPr>
          <a:lstStyle/>
          <a:p>
            <a:r>
              <a:rPr lang="en-US" dirty="0"/>
              <a:t>50 </a:t>
            </a:r>
            <a:r>
              <a:rPr lang="en-US" dirty="0" err="1"/>
              <a:t>Ω</a:t>
            </a:r>
            <a:endParaRPr lang="en-US" dirty="0"/>
          </a:p>
        </p:txBody>
      </p:sp>
      <p:sp>
        <p:nvSpPr>
          <p:cNvPr id="16" name="TextBox 15"/>
          <p:cNvSpPr txBox="1"/>
          <p:nvPr/>
        </p:nvSpPr>
        <p:spPr>
          <a:xfrm>
            <a:off x="4432300" y="3569732"/>
            <a:ext cx="628377" cy="369332"/>
          </a:xfrm>
          <a:prstGeom prst="rect">
            <a:avLst/>
          </a:prstGeom>
          <a:noFill/>
        </p:spPr>
        <p:txBody>
          <a:bodyPr wrap="none" rtlCol="0">
            <a:spAutoFit/>
          </a:bodyPr>
          <a:lstStyle/>
          <a:p>
            <a:r>
              <a:rPr lang="en-US" dirty="0"/>
              <a:t>20 </a:t>
            </a:r>
            <a:r>
              <a:rPr lang="en-US" dirty="0" err="1"/>
              <a:t>Ω</a:t>
            </a:r>
            <a:endParaRPr lang="en-US" dirty="0"/>
          </a:p>
        </p:txBody>
      </p:sp>
      <p:sp>
        <p:nvSpPr>
          <p:cNvPr id="17" name="TextBox 16"/>
          <p:cNvSpPr txBox="1"/>
          <p:nvPr/>
        </p:nvSpPr>
        <p:spPr>
          <a:xfrm>
            <a:off x="3416738" y="3200400"/>
            <a:ext cx="618311" cy="369332"/>
          </a:xfrm>
          <a:prstGeom prst="rect">
            <a:avLst/>
          </a:prstGeom>
          <a:noFill/>
        </p:spPr>
        <p:txBody>
          <a:bodyPr wrap="none" rtlCol="0">
            <a:spAutoFit/>
          </a:bodyPr>
          <a:lstStyle/>
          <a:p>
            <a:r>
              <a:rPr lang="en-US" dirty="0"/>
              <a:t>10 </a:t>
            </a:r>
            <a:r>
              <a:rPr lang="en-US" dirty="0" err="1"/>
              <a:t>Ω</a:t>
            </a:r>
            <a:endParaRPr lang="en-US" dirty="0"/>
          </a:p>
        </p:txBody>
      </p:sp>
      <p:sp>
        <p:nvSpPr>
          <p:cNvPr id="18" name="TextBox 17"/>
          <p:cNvSpPr txBox="1"/>
          <p:nvPr/>
        </p:nvSpPr>
        <p:spPr>
          <a:xfrm>
            <a:off x="1676400" y="3569732"/>
            <a:ext cx="586669" cy="369332"/>
          </a:xfrm>
          <a:prstGeom prst="rect">
            <a:avLst/>
          </a:prstGeom>
          <a:noFill/>
        </p:spPr>
        <p:txBody>
          <a:bodyPr wrap="none" rtlCol="0">
            <a:spAutoFit/>
          </a:bodyPr>
          <a:lstStyle/>
          <a:p>
            <a:r>
              <a:rPr lang="en-US" dirty="0"/>
              <a:t>R</a:t>
            </a:r>
            <a:r>
              <a:rPr lang="en-US" baseline="-25000" dirty="0"/>
              <a:t>T  </a:t>
            </a:r>
            <a:r>
              <a:rPr lang="en-US" dirty="0"/>
              <a:t>=</a:t>
            </a:r>
          </a:p>
        </p:txBody>
      </p:sp>
      <p:sp>
        <p:nvSpPr>
          <p:cNvPr id="19" name="TextBox 18"/>
          <p:cNvSpPr txBox="1"/>
          <p:nvPr/>
        </p:nvSpPr>
        <p:spPr>
          <a:xfrm>
            <a:off x="2263069" y="3569732"/>
            <a:ext cx="1055097" cy="369332"/>
          </a:xfrm>
          <a:prstGeom prst="rect">
            <a:avLst/>
          </a:prstGeom>
          <a:noFill/>
        </p:spPr>
        <p:txBody>
          <a:bodyPr wrap="none" rtlCol="0">
            <a:spAutoFit/>
          </a:bodyPr>
          <a:lstStyle/>
          <a:p>
            <a:r>
              <a:rPr lang="en-US" dirty="0">
                <a:solidFill>
                  <a:srgbClr val="C96D07"/>
                </a:solidFill>
              </a:rPr>
              <a:t>5.9 ohms</a:t>
            </a:r>
          </a:p>
        </p:txBody>
      </p:sp>
      <p:sp>
        <p:nvSpPr>
          <p:cNvPr id="20" name="Rectangle 19"/>
          <p:cNvSpPr/>
          <p:nvPr/>
        </p:nvSpPr>
        <p:spPr>
          <a:xfrm>
            <a:off x="1866900" y="4629834"/>
            <a:ext cx="1549838" cy="646331"/>
          </a:xfrm>
          <a:prstGeom prst="rect">
            <a:avLst/>
          </a:prstGeom>
        </p:spPr>
        <p:txBody>
          <a:bodyPr wrap="square">
            <a:spAutoFit/>
          </a:bodyPr>
          <a:lstStyle/>
          <a:p>
            <a:pPr marL="342900" indent="-342900"/>
            <a:r>
              <a:rPr lang="en-US" u="sng" dirty="0"/>
              <a:t>R1 </a:t>
            </a:r>
            <a:r>
              <a:rPr lang="en-US" u="sng" dirty="0" err="1"/>
              <a:t>x</a:t>
            </a:r>
            <a:r>
              <a:rPr lang="en-US" u="sng" dirty="0"/>
              <a:t> R2</a:t>
            </a:r>
          </a:p>
          <a:p>
            <a:pPr marL="342900" indent="-342900"/>
            <a:r>
              <a:rPr lang="en-US" dirty="0"/>
              <a:t>R1 + R2</a:t>
            </a:r>
          </a:p>
        </p:txBody>
      </p:sp>
      <p:sp>
        <p:nvSpPr>
          <p:cNvPr id="21" name="TextBox 20"/>
          <p:cNvSpPr txBox="1"/>
          <p:nvPr/>
        </p:nvSpPr>
        <p:spPr>
          <a:xfrm>
            <a:off x="4800600" y="4629834"/>
            <a:ext cx="2590800" cy="646331"/>
          </a:xfrm>
          <a:prstGeom prst="rect">
            <a:avLst/>
          </a:prstGeom>
          <a:noFill/>
        </p:spPr>
        <p:txBody>
          <a:bodyPr wrap="square" rtlCol="0">
            <a:spAutoFit/>
          </a:bodyPr>
          <a:lstStyle/>
          <a:p>
            <a:pPr marL="342900" indent="-342900"/>
            <a:r>
              <a:rPr lang="en-US" dirty="0"/>
              <a:t>____</a:t>
            </a:r>
            <a:r>
              <a:rPr lang="en-US" dirty="0">
                <a:latin typeface="Cambria"/>
                <a:cs typeface="Cambria"/>
              </a:rPr>
              <a:t>___</a:t>
            </a:r>
            <a:r>
              <a:rPr lang="en-US" u="sng" dirty="0">
                <a:latin typeface="Cambria"/>
                <a:cs typeface="Cambria"/>
              </a:rPr>
              <a:t>__1_______________</a:t>
            </a:r>
          </a:p>
          <a:p>
            <a:pPr marL="342900" indent="-342900"/>
            <a:r>
              <a:rPr lang="en-US" dirty="0">
                <a:latin typeface="Cambria"/>
                <a:cs typeface="Cambria"/>
              </a:rPr>
              <a:t>1/R1 +1/R2 + 1/R3 </a:t>
            </a:r>
            <a:endParaRPr lang="en-US" dirty="0"/>
          </a:p>
        </p:txBody>
      </p:sp>
      <p:sp>
        <p:nvSpPr>
          <p:cNvPr id="22" name="TextBox 21"/>
          <p:cNvSpPr txBox="1"/>
          <p:nvPr/>
        </p:nvSpPr>
        <p:spPr>
          <a:xfrm>
            <a:off x="914400" y="990600"/>
            <a:ext cx="840295" cy="369332"/>
          </a:xfrm>
          <a:prstGeom prst="rect">
            <a:avLst/>
          </a:prstGeom>
          <a:noFill/>
        </p:spPr>
        <p:txBody>
          <a:bodyPr wrap="none" rtlCol="0">
            <a:spAutoFit/>
          </a:bodyPr>
          <a:lstStyle/>
          <a:p>
            <a:r>
              <a:rPr lang="en-US" dirty="0">
                <a:solidFill>
                  <a:srgbClr val="FF0000"/>
                </a:solidFill>
                <a:latin typeface="Cambria"/>
                <a:cs typeface="Cambria"/>
              </a:rPr>
              <a:t>G5C15</a:t>
            </a:r>
          </a:p>
        </p:txBody>
      </p:sp>
      <p:sp>
        <p:nvSpPr>
          <p:cNvPr id="3" name="TextBox 2"/>
          <p:cNvSpPr txBox="1"/>
          <p:nvPr/>
        </p:nvSpPr>
        <p:spPr>
          <a:xfrm>
            <a:off x="3352800" y="1631796"/>
            <a:ext cx="37338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a:t>Total value of parallel resistors must be less than lowest resistor value.</a:t>
            </a:r>
          </a:p>
        </p:txBody>
      </p:sp>
      <p:sp>
        <p:nvSpPr>
          <p:cNvPr id="4" name="TextBox 3"/>
          <p:cNvSpPr txBox="1"/>
          <p:nvPr/>
        </p:nvSpPr>
        <p:spPr>
          <a:xfrm>
            <a:off x="468503" y="1565091"/>
            <a:ext cx="1588897" cy="1477328"/>
          </a:xfrm>
          <a:prstGeom prst="rect">
            <a:avLst/>
          </a:prstGeom>
          <a:noFill/>
        </p:spPr>
        <p:txBody>
          <a:bodyPr wrap="none" rtlCol="0">
            <a:spAutoFit/>
          </a:bodyPr>
          <a:lstStyle/>
          <a:p>
            <a:r>
              <a:rPr lang="sk-SK" dirty="0"/>
              <a:t>A. 5.9 </a:t>
            </a:r>
            <a:r>
              <a:rPr lang="sk-SK" dirty="0" err="1"/>
              <a:t>ohms</a:t>
            </a:r>
            <a:endParaRPr lang="sk-SK" dirty="0"/>
          </a:p>
          <a:p>
            <a:r>
              <a:rPr lang="sk-SK" dirty="0"/>
              <a:t>B. 0.17 </a:t>
            </a:r>
            <a:r>
              <a:rPr lang="sk-SK" dirty="0" err="1"/>
              <a:t>ohms</a:t>
            </a:r>
            <a:endParaRPr lang="sk-SK" dirty="0"/>
          </a:p>
          <a:p>
            <a:r>
              <a:rPr lang="sk-SK" dirty="0"/>
              <a:t>C. 10000 </a:t>
            </a:r>
            <a:r>
              <a:rPr lang="sk-SK" dirty="0" err="1"/>
              <a:t>ohms</a:t>
            </a:r>
            <a:endParaRPr lang="sk-SK" dirty="0"/>
          </a:p>
          <a:p>
            <a:r>
              <a:rPr lang="sk-SK" dirty="0"/>
              <a:t>D. 80 </a:t>
            </a:r>
            <a:r>
              <a:rPr lang="sk-SK" dirty="0" err="1"/>
              <a:t>ohms</a:t>
            </a:r>
            <a:endParaRPr lang="sk-SK" dirty="0"/>
          </a:p>
          <a:p>
            <a:endParaRPr lang="en-US" dirty="0"/>
          </a:p>
        </p:txBody>
      </p:sp>
    </p:spTree>
    <p:extLst>
      <p:ext uri="{BB962C8B-B14F-4D97-AF65-F5344CB8AC3E}">
        <p14:creationId xmlns:p14="http://schemas.microsoft.com/office/powerpoint/2010/main" val="127165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grpId="0" nodeType="afterEffect">
                                  <p:stCondLst>
                                    <p:cond delay="100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ppt_x"/>
                                          </p:val>
                                        </p:tav>
                                        <p:tav tm="100000">
                                          <p:val>
                                            <p:strVal val="#ppt_x"/>
                                          </p:val>
                                        </p:tav>
                                      </p:tavLst>
                                    </p:anim>
                                    <p:anim calcmode="lin" valueType="num">
                                      <p:cBhvr additive="base">
                                        <p:cTn id="1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1000" fill="hold"/>
                                        <p:tgtEl>
                                          <p:spTgt spid="3"/>
                                        </p:tgtEl>
                                        <p:attrNameLst>
                                          <p:attrName>ppt_w</p:attrName>
                                        </p:attrNameLst>
                                      </p:cBhvr>
                                      <p:tavLst>
                                        <p:tav tm="0">
                                          <p:val>
                                            <p:strVal val="#ppt_w*0.70"/>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Effect transition="in" filter="fade">
                                      <p:cBhvr>
                                        <p:cTn id="20" dur="10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500" fill="hold"/>
                                        <p:tgtEl>
                                          <p:spTgt spid="19"/>
                                        </p:tgtEl>
                                        <p:attrNameLst>
                                          <p:attrName>ppt_w</p:attrName>
                                        </p:attrNameLst>
                                      </p:cBhvr>
                                      <p:tavLst>
                                        <p:tav tm="0">
                                          <p:val>
                                            <p:fltVal val="0"/>
                                          </p:val>
                                        </p:tav>
                                        <p:tav tm="100000">
                                          <p:val>
                                            <p:strVal val="#ppt_w"/>
                                          </p:val>
                                        </p:tav>
                                      </p:tavLst>
                                    </p:anim>
                                    <p:anim calcmode="lin" valueType="num">
                                      <p:cBhvr>
                                        <p:cTn id="26" dur="500" fill="hold"/>
                                        <p:tgtEl>
                                          <p:spTgt spid="19"/>
                                        </p:tgtEl>
                                        <p:attrNameLst>
                                          <p:attrName>ppt_h</p:attrName>
                                        </p:attrNameLst>
                                      </p:cBhvr>
                                      <p:tavLst>
                                        <p:tav tm="0">
                                          <p:val>
                                            <p:fltVal val="0"/>
                                          </p:val>
                                        </p:tav>
                                        <p:tav tm="100000">
                                          <p:val>
                                            <p:strVal val="#ppt_h"/>
                                          </p:val>
                                        </p:tav>
                                      </p:tavLst>
                                    </p:anim>
                                    <p:animEffect transition="in" filter="fade">
                                      <p:cBhvr>
                                        <p:cTn id="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3" grpId="0" animBg="1"/>
    </p:bldLst>
  </p:timing>
</p:sld>
</file>

<file path=ppt/theme/theme1.xml><?xml version="1.0" encoding="utf-8"?>
<a:theme xmlns:a="http://schemas.openxmlformats.org/drawingml/2006/main" name="Studio">
  <a:themeElements>
    <a:clrScheme name="Studio">
      <a:dk1>
        <a:sysClr val="windowText" lastClr="000000"/>
      </a:dk1>
      <a:lt1>
        <a:sysClr val="window" lastClr="FFFFFF"/>
      </a:lt1>
      <a:dk2>
        <a:srgbClr val="535252"/>
      </a:dk2>
      <a:lt2>
        <a:srgbClr val="AAB5C2"/>
      </a:lt2>
      <a:accent1>
        <a:srgbClr val="F7901E"/>
      </a:accent1>
      <a:accent2>
        <a:srgbClr val="FEC60B"/>
      </a:accent2>
      <a:accent3>
        <a:srgbClr val="9FE62F"/>
      </a:accent3>
      <a:accent4>
        <a:srgbClr val="4EA5D1"/>
      </a:accent4>
      <a:accent5>
        <a:srgbClr val="1C4596"/>
      </a:accent5>
      <a:accent6>
        <a:srgbClr val="542D90"/>
      </a:accent6>
      <a:hlink>
        <a:srgbClr val="ED2024"/>
      </a:hlink>
      <a:folHlink>
        <a:srgbClr val="BD912D"/>
      </a:folHlink>
    </a:clrScheme>
    <a:fontScheme name="Studio">
      <a:majorFont>
        <a:latin typeface="Corbel"/>
        <a:ea typeface=""/>
        <a:cs typeface=""/>
        <a:font script="Jpan" typeface="ＭＳ Ｐゴシック"/>
      </a:majorFont>
      <a:minorFont>
        <a:latin typeface="Corbel"/>
        <a:ea typeface=""/>
        <a:cs typeface=""/>
        <a:font script="Jpan" typeface="ＭＳ Ｐゴシック"/>
      </a:minorFont>
    </a:fontScheme>
    <a:fmtScheme name="Studio">
      <a:fillStyleLst>
        <a:solidFill>
          <a:schemeClr val="phClr"/>
        </a:solidFill>
        <a:gradFill rotWithShape="1">
          <a:gsLst>
            <a:gs pos="38000">
              <a:schemeClr val="phClr">
                <a:tint val="100000"/>
                <a:satMod val="100000"/>
              </a:schemeClr>
            </a:gs>
            <a:gs pos="100000">
              <a:schemeClr val="phClr">
                <a:tint val="100000"/>
                <a:shade val="50000"/>
                <a:hueMod val="100000"/>
                <a:satMod val="100000"/>
                <a:lumMod val="100000"/>
              </a:schemeClr>
            </a:gs>
          </a:gsLst>
          <a:lin ang="5400000" scaled="1"/>
        </a:gradFill>
        <a:gradFill rotWithShape="1">
          <a:gsLst>
            <a:gs pos="0">
              <a:schemeClr val="phClr">
                <a:tint val="100000"/>
                <a:shade val="100000"/>
                <a:satMod val="100000"/>
              </a:schemeClr>
            </a:gs>
            <a:gs pos="60000">
              <a:schemeClr val="phClr">
                <a:tint val="100000"/>
                <a:shade val="60000"/>
                <a:alpha val="100000"/>
                <a:satMod val="100000"/>
                <a:lumMod val="100000"/>
              </a:schemeClr>
            </a:gs>
            <a:gs pos="100000">
              <a:schemeClr val="phClr">
                <a:shade val="20000"/>
                <a:satMod val="100000"/>
                <a:lumMod val="100000"/>
              </a:schemeClr>
            </a:gs>
          </a:gsLst>
          <a:lin ang="5400000" scaled="0"/>
        </a:gradFill>
      </a:fillStyleLst>
      <a:lnStyleLst>
        <a:ln w="28575" cap="flat" cmpd="sng" algn="ctr">
          <a:solidFill>
            <a:schemeClr val="phClr">
              <a:shade val="95000"/>
              <a:satMod val="105000"/>
            </a:schemeClr>
          </a:solidFill>
          <a:prstDash val="solid"/>
        </a:ln>
        <a:ln w="47625"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reflection blurRad="101600" stA="26000" endPos="20000" dist="12700" dir="5400000" sy="-100000" rotWithShape="0"/>
          </a:effectLst>
        </a:effectStyle>
        <a:effectStyle>
          <a:effectLst>
            <a:outerShdw blurRad="444500" dist="317500" dir="5400000" sx="90000" sy="-25000" rotWithShape="0">
              <a:srgbClr val="000000">
                <a:alpha val="35000"/>
              </a:srgbClr>
            </a:outerShdw>
          </a:effectLst>
          <a:scene3d>
            <a:camera prst="orthographicFront">
              <a:rot lat="0" lon="0" rev="0"/>
            </a:camera>
            <a:lightRig rig="chilly" dir="t"/>
          </a:scene3d>
          <a:sp3d contourW="12700" prstMaterial="softEdge">
            <a:bevelT w="63500" h="2540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30000">
              <a:schemeClr val="phClr">
                <a:tint val="10000"/>
                <a:alpha val="80000"/>
                <a:satMod val="300000"/>
              </a:schemeClr>
            </a:gs>
            <a:gs pos="100000">
              <a:schemeClr val="phClr">
                <a:tint val="80000"/>
                <a:shade val="100000"/>
                <a:alpha val="100000"/>
                <a:satMod val="200000"/>
              </a:schemeClr>
            </a:gs>
          </a:gsLst>
          <a:lin ang="5400000" scaled="1"/>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Studio.thmx</Template>
  <TotalTime>7414</TotalTime>
  <Words>1745</Words>
  <Application>Microsoft Macintosh PowerPoint</Application>
  <PresentationFormat>On-screen Show (4:3)</PresentationFormat>
  <Paragraphs>384</Paragraphs>
  <Slides>29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Cambria</vt:lpstr>
      <vt:lpstr>Corbel</vt:lpstr>
      <vt:lpstr>Times New Roman</vt:lpstr>
      <vt:lpstr>Wingdings</vt:lpstr>
      <vt:lpstr>Studio</vt:lpstr>
      <vt:lpstr>Electronic Components</vt:lpstr>
      <vt:lpstr>The Big Four</vt:lpstr>
      <vt:lpstr>DC Power</vt:lpstr>
      <vt:lpstr>Series resistor circuit</vt:lpstr>
      <vt:lpstr>PowerPoint Presentation</vt:lpstr>
      <vt:lpstr>Parallel resistor circuit</vt:lpstr>
      <vt:lpstr>Parallel resistor circuit</vt:lpstr>
      <vt:lpstr>Example</vt:lpstr>
      <vt:lpstr>Example</vt:lpstr>
      <vt:lpstr>Example</vt:lpstr>
      <vt:lpstr>Example</vt:lpstr>
      <vt:lpstr>Picture This</vt:lpstr>
      <vt:lpstr>Picture This</vt:lpstr>
      <vt:lpstr>Example</vt:lpstr>
      <vt:lpstr>Example</vt:lpstr>
      <vt:lpstr>PowerPoint Presentation</vt:lpstr>
      <vt:lpstr>PowerPoint Presentation</vt:lpstr>
      <vt:lpstr>PowerPoint Presentation</vt:lpstr>
      <vt:lpstr>AC Power</vt:lpstr>
      <vt:lpstr>AC  Sine Wave</vt:lpstr>
      <vt:lpstr>RMS Vs. Peak</vt:lpstr>
      <vt:lpstr>Power and RF  wave forms</vt:lpstr>
      <vt:lpstr>Examples</vt:lpstr>
      <vt:lpstr>PowerPoint Presentation</vt:lpstr>
      <vt:lpstr>PowerPoint Presentation</vt:lpstr>
      <vt:lpstr>PowerPoint Presentation</vt:lpstr>
      <vt:lpstr>PowerPoint Presentation</vt:lpstr>
      <vt:lpstr>PowerPoint Presentation</vt:lpstr>
      <vt:lpstr>For Next Week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Components</dc:title>
  <dc:creator>John Foster</dc:creator>
  <cp:lastModifiedBy>John Foster</cp:lastModifiedBy>
  <cp:revision>61</cp:revision>
  <dcterms:created xsi:type="dcterms:W3CDTF">2017-06-06T21:56:10Z</dcterms:created>
  <dcterms:modified xsi:type="dcterms:W3CDTF">2021-04-26T19:17:06Z</dcterms:modified>
</cp:coreProperties>
</file>