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290" r:id="rId3"/>
    <p:sldId id="256" r:id="rId4"/>
    <p:sldId id="284" r:id="rId5"/>
    <p:sldId id="288" r:id="rId6"/>
    <p:sldId id="289" r:id="rId7"/>
    <p:sldId id="257" r:id="rId8"/>
    <p:sldId id="259" r:id="rId9"/>
    <p:sldId id="260" r:id="rId10"/>
    <p:sldId id="265" r:id="rId11"/>
    <p:sldId id="261" r:id="rId12"/>
    <p:sldId id="263" r:id="rId13"/>
    <p:sldId id="262" r:id="rId14"/>
    <p:sldId id="272" r:id="rId15"/>
    <p:sldId id="273" r:id="rId16"/>
    <p:sldId id="287" r:id="rId17"/>
    <p:sldId id="280" r:id="rId18"/>
    <p:sldId id="285" r:id="rId19"/>
    <p:sldId id="286" r:id="rId20"/>
    <p:sldId id="278" r:id="rId21"/>
    <p:sldId id="275" r:id="rId22"/>
    <p:sldId id="276" r:id="rId23"/>
    <p:sldId id="277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1"/>
    <p:restoredTop sz="94694"/>
  </p:normalViewPr>
  <p:slideViewPr>
    <p:cSldViewPr snapToObjects="1">
      <p:cViewPr varScale="1">
        <p:scale>
          <a:sx n="121" d="100"/>
          <a:sy n="121" d="100"/>
        </p:scale>
        <p:origin x="19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F51B-6E2D-A341-9A9A-9F9FB9E408F0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4850-8B34-0B48-A7D0-7F832B382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F51B-6E2D-A341-9A9A-9F9FB9E408F0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4850-8B34-0B48-A7D0-7F832B382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F51B-6E2D-A341-9A9A-9F9FB9E408F0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4850-8B34-0B48-A7D0-7F832B382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F51B-6E2D-A341-9A9A-9F9FB9E408F0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4850-8B34-0B48-A7D0-7F832B382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F51B-6E2D-A341-9A9A-9F9FB9E408F0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4850-8B34-0B48-A7D0-7F832B382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F51B-6E2D-A341-9A9A-9F9FB9E408F0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4850-8B34-0B48-A7D0-7F832B382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F51B-6E2D-A341-9A9A-9F9FB9E408F0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4850-8B34-0B48-A7D0-7F832B382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F51B-6E2D-A341-9A9A-9F9FB9E408F0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4850-8B34-0B48-A7D0-7F832B382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F51B-6E2D-A341-9A9A-9F9FB9E408F0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4850-8B34-0B48-A7D0-7F832B382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F51B-6E2D-A341-9A9A-9F9FB9E408F0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4850-8B34-0B48-A7D0-7F832B382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F51B-6E2D-A341-9A9A-9F9FB9E408F0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4850-8B34-0B48-A7D0-7F832B382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7F51B-6E2D-A341-9A9A-9F9FB9E408F0}" type="datetimeFigureOut">
              <a:rPr lang="en-US" smtClean="0"/>
              <a:pPr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4850-8B34-0B48-A7D0-7F832B382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806478" cy="57467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5DAABB-C2E2-3D4F-9F00-483F5F3C10BC}"/>
              </a:ext>
            </a:extLst>
          </p:cNvPr>
          <p:cNvSpPr txBox="1"/>
          <p:nvPr/>
        </p:nvSpPr>
        <p:spPr>
          <a:xfrm>
            <a:off x="609600" y="304800"/>
            <a:ext cx="4411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cs typeface="Apple Chancery" panose="03020702040506060504" pitchFamily="66" charset="-79"/>
              </a:rPr>
              <a:t>Capacitors and Inductors,</a:t>
            </a:r>
          </a:p>
          <a:p>
            <a:r>
              <a:rPr lang="en-US" sz="2400" dirty="0">
                <a:latin typeface="Cambria" panose="02040503050406030204" pitchFamily="18" charset="0"/>
                <a:cs typeface="Apple Chancery" panose="03020702040506060504" pitchFamily="66" charset="-79"/>
              </a:rPr>
              <a:t>		The reactive components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2FBAE-9F18-D649-9DDC-FDD7E89D6E76}"/>
              </a:ext>
            </a:extLst>
          </p:cNvPr>
          <p:cNvSpPr txBox="1"/>
          <p:nvPr/>
        </p:nvSpPr>
        <p:spPr>
          <a:xfrm>
            <a:off x="6324600" y="210685"/>
            <a:ext cx="580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G5A</a:t>
            </a:r>
          </a:p>
          <a:p>
            <a:r>
              <a:rPr lang="en-US" dirty="0"/>
              <a:t>G5C</a:t>
            </a:r>
          </a:p>
          <a:p>
            <a:r>
              <a:rPr lang="en-US" dirty="0"/>
              <a:t>G6A</a:t>
            </a:r>
          </a:p>
          <a:p>
            <a:r>
              <a:rPr lang="en-US" dirty="0"/>
              <a:t>G6B</a:t>
            </a:r>
          </a:p>
        </p:txBody>
      </p:sp>
    </p:spTree>
    <p:extLst>
      <p:ext uri="{BB962C8B-B14F-4D97-AF65-F5344CB8AC3E}">
        <p14:creationId xmlns:p14="http://schemas.microsoft.com/office/powerpoint/2010/main" val="197962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Transformers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17638"/>
            <a:ext cx="93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58ED5"/>
                </a:solidFill>
              </a:rPr>
              <a:t>Rules: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905000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/>
              <a:t>  Two windings on a common core</a:t>
            </a:r>
          </a:p>
          <a:p>
            <a:endParaRPr lang="en-US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/>
              <a:t>  Transfers AC power from the primary winding to the secondary winding through mutual inductance.  </a:t>
            </a:r>
            <a:r>
              <a:rPr lang="en-US" sz="1400" dirty="0">
                <a:solidFill>
                  <a:srgbClr val="FF0000"/>
                </a:solidFill>
              </a:rPr>
              <a:t>G5C01</a:t>
            </a:r>
          </a:p>
          <a:p>
            <a:endParaRPr lang="en-US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/>
              <a:t>  The voltage ratio between the primary and the secondary windings is the ratio of the number of turns of the windings.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940" y="3886200"/>
            <a:ext cx="3836559" cy="288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Toroid Core inductors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1" y="1417638"/>
            <a:ext cx="3022600" cy="2578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9321" y="3996293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Advantages</a:t>
            </a:r>
          </a:p>
          <a:p>
            <a:r>
              <a:rPr lang="en-US" dirty="0"/>
              <a:t>	Large values of inductance</a:t>
            </a:r>
          </a:p>
          <a:p>
            <a:r>
              <a:rPr lang="en-US" dirty="0"/>
              <a:t>	The core contains most of the magnetic field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dirty="0"/>
              <a:t>	Magnetic materials of the core can be 	optimized.            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7118" y="422511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G5A08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4620210"/>
            <a:ext cx="165936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All of the above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364" y="5363224"/>
            <a:ext cx="7327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G6B01</a:t>
            </a:r>
            <a:r>
              <a:rPr lang="en-US" dirty="0"/>
              <a:t> (C)</a:t>
            </a:r>
          </a:p>
          <a:p>
            <a:r>
              <a:rPr lang="en-US" dirty="0"/>
              <a:t>What determines the performance of a ferrite core at different frequencies?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B8FA1-7593-A947-87B3-27C859351D6E}"/>
              </a:ext>
            </a:extLst>
          </p:cNvPr>
          <p:cNvSpPr txBox="1"/>
          <p:nvPr/>
        </p:nvSpPr>
        <p:spPr>
          <a:xfrm>
            <a:off x="2046595" y="6171807"/>
            <a:ext cx="435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composition, or “mix,” of materials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Capacitors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055167"/>
            <a:ext cx="91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Rules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655332"/>
            <a:ext cx="7301999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/>
              <a:t>  Store energy in an electric field.</a:t>
            </a:r>
          </a:p>
          <a:p>
            <a:endParaRPr lang="en-US" sz="2400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/>
              <a:t>  Oppose the change in voltage</a:t>
            </a:r>
          </a:p>
          <a:p>
            <a:endParaRPr lang="en-US" sz="2400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/>
              <a:t>  As frequency increases, capacitive reactance decreases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</a:pPr>
            <a:endParaRPr lang="en-US" sz="2400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/>
              <a:t>Symbol   </a:t>
            </a:r>
            <a:r>
              <a:rPr lang="en-US" sz="2400" b="1" dirty="0"/>
              <a:t>C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</a:pPr>
            <a:endParaRPr lang="en-US" sz="2400" b="1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sz="2400" dirty="0"/>
              <a:t>Measured in Farads   </a:t>
            </a:r>
            <a:r>
              <a:rPr lang="en-US" sz="2400" b="1" dirty="0"/>
              <a:t>F</a:t>
            </a:r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A49B9BE-2D09-4940-B962-01D979CC99CA}"/>
              </a:ext>
            </a:extLst>
          </p:cNvPr>
          <p:cNvGrpSpPr/>
          <p:nvPr/>
        </p:nvGrpSpPr>
        <p:grpSpPr>
          <a:xfrm>
            <a:off x="5504678" y="4701292"/>
            <a:ext cx="2787921" cy="1721253"/>
            <a:chOff x="4495800" y="4495800"/>
            <a:chExt cx="2787921" cy="172125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3E05D5-DD44-2A4E-85D3-976B12C9B90B}"/>
                </a:ext>
              </a:extLst>
            </p:cNvPr>
            <p:cNvSpPr txBox="1"/>
            <p:nvPr/>
          </p:nvSpPr>
          <p:spPr>
            <a:xfrm>
              <a:off x="4495800" y="4495800"/>
              <a:ext cx="2787921" cy="6155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400" dirty="0"/>
                <a:t>X</a:t>
              </a:r>
              <a:r>
                <a:rPr lang="en-US" sz="3400" baseline="-25000" dirty="0"/>
                <a:t>C </a:t>
              </a:r>
              <a:r>
                <a:rPr lang="en-US" sz="3400" dirty="0"/>
                <a:t> = 1 / (2πFC)</a:t>
              </a:r>
            </a:p>
          </p:txBody>
        </p:sp>
        <p:sp>
          <p:nvSpPr>
            <p:cNvPr id="8" name="Up Arrow 7">
              <a:extLst>
                <a:ext uri="{FF2B5EF4-FFF2-40B4-BE49-F238E27FC236}">
                  <a16:creationId xmlns:a16="http://schemas.microsoft.com/office/drawing/2014/main" id="{E1B3AEDA-F40B-0041-90BD-0889BA1D4B11}"/>
                </a:ext>
              </a:extLst>
            </p:cNvPr>
            <p:cNvSpPr/>
            <p:nvPr/>
          </p:nvSpPr>
          <p:spPr>
            <a:xfrm>
              <a:off x="6400800" y="5238645"/>
              <a:ext cx="484632" cy="9784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>
              <a:extLst>
                <a:ext uri="{FF2B5EF4-FFF2-40B4-BE49-F238E27FC236}">
                  <a16:creationId xmlns:a16="http://schemas.microsoft.com/office/drawing/2014/main" id="{21D3D9D0-AEFA-624E-B887-333586A4ECB9}"/>
                </a:ext>
              </a:extLst>
            </p:cNvPr>
            <p:cNvSpPr/>
            <p:nvPr/>
          </p:nvSpPr>
          <p:spPr>
            <a:xfrm rot="10800000">
              <a:off x="4572000" y="5238645"/>
              <a:ext cx="484632" cy="9784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Capacitors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98" y="914401"/>
            <a:ext cx="6064802" cy="3403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580" y="4419600"/>
            <a:ext cx="769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Electrolytic capacitors can be high capacitance in a relative small package  </a:t>
            </a:r>
            <a:r>
              <a:rPr lang="en-US" sz="1600" dirty="0">
                <a:solidFill>
                  <a:srgbClr val="FF0000"/>
                </a:solidFill>
              </a:rPr>
              <a:t>G6A04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852" y="5791200"/>
            <a:ext cx="81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Ceramic capacitors are popular because of low cost.   </a:t>
            </a:r>
            <a:r>
              <a:rPr lang="en-US" sz="1600" dirty="0">
                <a:solidFill>
                  <a:srgbClr val="FF0000"/>
                </a:solidFill>
              </a:rPr>
              <a:t>G6A14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898" y="4916692"/>
            <a:ext cx="836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proper polarity on a polarized capacitor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dirty="0"/>
              <a:t>Otherwise:  Can short circuit, can destroy dielectric, may overheat and explode.  </a:t>
            </a:r>
            <a:r>
              <a:rPr lang="en-US" dirty="0">
                <a:solidFill>
                  <a:srgbClr val="FF0000"/>
                </a:solidFill>
              </a:rPr>
              <a:t>G6A13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0734" y="1981200"/>
            <a:ext cx="4225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state in which</a:t>
            </a:r>
          </a:p>
          <a:p>
            <a:pPr algn="ctr"/>
            <a:r>
              <a:rPr lang="en-US" dirty="0"/>
              <a:t> Inductive reactance = Capacitive reactance</a:t>
            </a:r>
          </a:p>
          <a:p>
            <a:pPr algn="ctr"/>
            <a:r>
              <a:rPr lang="en-US" dirty="0"/>
              <a:t>X</a:t>
            </a:r>
            <a:r>
              <a:rPr lang="en-US" baseline="-25000" dirty="0"/>
              <a:t>C </a:t>
            </a:r>
            <a:r>
              <a:rPr lang="en-US" dirty="0"/>
              <a:t>= X</a:t>
            </a:r>
            <a:r>
              <a:rPr lang="en-US" baseline="-25000" dirty="0"/>
              <a:t>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0734" y="3200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Both the inductive reactance and the capacitive have an equal effect on the AC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1734" y="4495800"/>
            <a:ext cx="358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circuit simulates pure resistance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Resonance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7601"/>
            <a:ext cx="8229600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Impedance Transformation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2790" y="1385372"/>
            <a:ext cx="463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ratio of Voltage and Current in an AC circuit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Impedance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888601"/>
            <a:ext cx="1270000" cy="101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1054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Impedance matching, </a:t>
            </a:r>
          </a:p>
          <a:p>
            <a:r>
              <a:rPr lang="en-US" dirty="0"/>
              <a:t>	Maximize the transfer of power from the source to the load  </a:t>
            </a:r>
            <a:r>
              <a:rPr lang="en-US" sz="1400" dirty="0">
                <a:solidFill>
                  <a:srgbClr val="FF0000"/>
                </a:solidFill>
              </a:rPr>
              <a:t>G5A07  G5A08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18682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46C0A"/>
                </a:solidFill>
              </a:rPr>
              <a:t>In an AC circuit    Z = E/I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1869215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46C0A"/>
                </a:solidFill>
              </a:rPr>
              <a:t>In a DC circuit    R = E/I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Matching Networks</a:t>
            </a:r>
          </a:p>
        </p:txBody>
      </p:sp>
      <p:grpSp>
        <p:nvGrpSpPr>
          <p:cNvPr id="3" name="Group 45"/>
          <p:cNvGrpSpPr/>
          <p:nvPr/>
        </p:nvGrpSpPr>
        <p:grpSpPr>
          <a:xfrm>
            <a:off x="863883" y="2307232"/>
            <a:ext cx="2836493" cy="1230220"/>
            <a:chOff x="516307" y="3357613"/>
            <a:chExt cx="2836493" cy="1230220"/>
          </a:xfrm>
        </p:grpSpPr>
        <p:grpSp>
          <p:nvGrpSpPr>
            <p:cNvPr id="10" name="Group 43"/>
            <p:cNvGrpSpPr/>
            <p:nvPr/>
          </p:nvGrpSpPr>
          <p:grpSpPr>
            <a:xfrm>
              <a:off x="1244884" y="3357613"/>
              <a:ext cx="1379339" cy="466631"/>
              <a:chOff x="1363860" y="3352800"/>
              <a:chExt cx="5189339" cy="914400"/>
            </a:xfrm>
          </p:grpSpPr>
          <p:sp>
            <p:nvSpPr>
              <p:cNvPr id="4" name="Block Arc 3"/>
              <p:cNvSpPr/>
              <p:nvPr/>
            </p:nvSpPr>
            <p:spPr>
              <a:xfrm>
                <a:off x="4876800" y="3352800"/>
                <a:ext cx="914400" cy="914400"/>
              </a:xfrm>
              <a:prstGeom prst="blockArc">
                <a:avLst>
                  <a:gd name="adj1" fmla="val 10800000"/>
                  <a:gd name="adj2" fmla="val 21527882"/>
                  <a:gd name="adj3" fmla="val 1671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Block Arc 4"/>
              <p:cNvSpPr/>
              <p:nvPr/>
            </p:nvSpPr>
            <p:spPr>
              <a:xfrm>
                <a:off x="3962400" y="3352800"/>
                <a:ext cx="914400" cy="914400"/>
              </a:xfrm>
              <a:prstGeom prst="blockArc">
                <a:avLst>
                  <a:gd name="adj1" fmla="val 10800000"/>
                  <a:gd name="adj2" fmla="val 21527882"/>
                  <a:gd name="adj3" fmla="val 1671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/>
              <p:cNvSpPr/>
              <p:nvPr/>
            </p:nvSpPr>
            <p:spPr>
              <a:xfrm>
                <a:off x="3048000" y="3352800"/>
                <a:ext cx="914400" cy="914400"/>
              </a:xfrm>
              <a:prstGeom prst="blockArc">
                <a:avLst>
                  <a:gd name="adj1" fmla="val 10800000"/>
                  <a:gd name="adj2" fmla="val 21527882"/>
                  <a:gd name="adj3" fmla="val 1671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Block Arc 6"/>
              <p:cNvSpPr/>
              <p:nvPr/>
            </p:nvSpPr>
            <p:spPr>
              <a:xfrm>
                <a:off x="2133600" y="3352800"/>
                <a:ext cx="914400" cy="914400"/>
              </a:xfrm>
              <a:prstGeom prst="blockArc">
                <a:avLst>
                  <a:gd name="adj1" fmla="val 10800000"/>
                  <a:gd name="adj2" fmla="val 21527882"/>
                  <a:gd name="adj3" fmla="val 1671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" name="Straight Connector 7"/>
              <p:cNvCxnSpPr>
                <a:stCxn id="4" idx="1"/>
              </p:cNvCxnSpPr>
              <p:nvPr/>
            </p:nvCxnSpPr>
            <p:spPr>
              <a:xfrm rot="16200000" flipH="1">
                <a:off x="6163615" y="3420415"/>
                <a:ext cx="9430" cy="7697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1744015" y="3429846"/>
                <a:ext cx="9430" cy="76973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2624224" y="3586116"/>
              <a:ext cx="72857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16307" y="3595742"/>
              <a:ext cx="72857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68"/>
            <p:cNvGrpSpPr/>
            <p:nvPr/>
          </p:nvGrpSpPr>
          <p:grpSpPr>
            <a:xfrm>
              <a:off x="863883" y="3586116"/>
              <a:ext cx="762000" cy="990503"/>
              <a:chOff x="5105400" y="3277490"/>
              <a:chExt cx="762000" cy="990503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5105400" y="3657600"/>
                <a:ext cx="7620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105400" y="3819431"/>
                <a:ext cx="762000" cy="238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5261722" y="4044109"/>
                <a:ext cx="4461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5292376" y="3467545"/>
                <a:ext cx="381697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68"/>
            <p:cNvGrpSpPr/>
            <p:nvPr/>
          </p:nvGrpSpPr>
          <p:grpSpPr>
            <a:xfrm>
              <a:off x="2243224" y="3597330"/>
              <a:ext cx="762000" cy="990503"/>
              <a:chOff x="5105400" y="3277490"/>
              <a:chExt cx="762000" cy="990503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105400" y="3657600"/>
                <a:ext cx="7620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105400" y="3819431"/>
                <a:ext cx="762000" cy="238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261722" y="4044109"/>
                <a:ext cx="44618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5292376" y="3467545"/>
                <a:ext cx="381697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>
            <a:off x="1692533" y="1828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 network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92533" y="4724400"/>
            <a:ext cx="5624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Methods for impedance matching between two AC circuits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Insert a LC matching circuit</a:t>
            </a:r>
          </a:p>
          <a:p>
            <a:pPr algn="ctr"/>
            <a:r>
              <a:rPr lang="en-US" dirty="0"/>
              <a:t>A matching transformer</a:t>
            </a:r>
          </a:p>
          <a:p>
            <a:pPr algn="ctr"/>
            <a:r>
              <a:rPr lang="en-US" dirty="0"/>
              <a:t>A length of transmission line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40109" y="1232972"/>
            <a:ext cx="48440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WHAT ELSE CAN WE USE TO MATCH IMPEDANCE?</a:t>
            </a:r>
          </a:p>
        </p:txBody>
      </p:sp>
      <p:pic>
        <p:nvPicPr>
          <p:cNvPr id="47" name="Picture 46" descr="Screen Shot 2017-06-06 at 12.35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408" y="2205206"/>
            <a:ext cx="2579968" cy="132103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114800" y="1828800"/>
            <a:ext cx="329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Impedance matching transformer</a:t>
            </a:r>
          </a:p>
        </p:txBody>
      </p:sp>
      <p:pic>
        <p:nvPicPr>
          <p:cNvPr id="49" name="Picture 48" descr="81EVfdMQM6L._SX35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526208" y="3526239"/>
            <a:ext cx="1797050" cy="12247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825" y="4267004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G5A10, G5A11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144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G5C06</a:t>
            </a:r>
          </a:p>
          <a:p>
            <a:r>
              <a:rPr lang="en-US" dirty="0"/>
              <a:t>What is the RMS voltage across a 500-turn secondary winding in a transformer if the 2250-turn primary is connected to 120 VAC?</a:t>
            </a:r>
          </a:p>
          <a:p>
            <a:r>
              <a:rPr lang="de-DE" dirty="0"/>
              <a:t>A. 2370 </a:t>
            </a:r>
            <a:r>
              <a:rPr lang="de-DE" dirty="0" err="1"/>
              <a:t>volts</a:t>
            </a:r>
            <a:endParaRPr lang="en-US" dirty="0"/>
          </a:p>
          <a:p>
            <a:r>
              <a:rPr lang="de-DE" dirty="0"/>
              <a:t>B. 540 </a:t>
            </a:r>
            <a:r>
              <a:rPr lang="de-DE" dirty="0" err="1"/>
              <a:t>volts</a:t>
            </a:r>
            <a:endParaRPr lang="en-US" dirty="0"/>
          </a:p>
          <a:p>
            <a:r>
              <a:rPr lang="de-DE" dirty="0"/>
              <a:t>C. 26.7 </a:t>
            </a:r>
            <a:r>
              <a:rPr lang="de-DE" dirty="0" err="1"/>
              <a:t>volts</a:t>
            </a:r>
            <a:endParaRPr lang="en-US" dirty="0"/>
          </a:p>
          <a:p>
            <a:r>
              <a:rPr lang="en-US" dirty="0"/>
              <a:t>D. 5.9 volts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52" y="1999772"/>
            <a:ext cx="3822700" cy="284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4844572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2250-turn</a:t>
            </a:r>
          </a:p>
          <a:p>
            <a:r>
              <a:rPr lang="en-US" dirty="0"/>
              <a:t>500-turns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066" y="914400"/>
            <a:ext cx="44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(C)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88724" y="5012254"/>
            <a:ext cx="129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   4.5   :  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54401" y="5650468"/>
            <a:ext cx="176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 /4.5 =  26.66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93389" y="3479650"/>
            <a:ext cx="966931" cy="783440"/>
            <a:chOff x="1593389" y="3479650"/>
            <a:chExt cx="966931" cy="783440"/>
          </a:xfrm>
        </p:grpSpPr>
        <p:sp>
          <p:nvSpPr>
            <p:cNvPr id="8" name="TextBox 7"/>
            <p:cNvSpPr txBox="1"/>
            <p:nvPr/>
          </p:nvSpPr>
          <p:spPr>
            <a:xfrm>
              <a:off x="1593389" y="347965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 VAC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85560" y="3893758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2200 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40544" y="3429000"/>
            <a:ext cx="2072380" cy="834090"/>
            <a:chOff x="6440544" y="3429000"/>
            <a:chExt cx="2072380" cy="834090"/>
          </a:xfrm>
        </p:grpSpPr>
        <p:sp>
          <p:nvSpPr>
            <p:cNvPr id="10" name="TextBox 9"/>
            <p:cNvSpPr txBox="1"/>
            <p:nvPr/>
          </p:nvSpPr>
          <p:spPr>
            <a:xfrm>
              <a:off x="6440544" y="3893758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500 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37960" y="3429000"/>
              <a:ext cx="1974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 voltage  = ?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2822737" y="5167737"/>
            <a:ext cx="990600" cy="138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80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G5C07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72265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G5C07 (A)</a:t>
            </a:r>
            <a:br>
              <a:rPr lang="en-US" dirty="0"/>
            </a:br>
            <a:r>
              <a:rPr lang="en-US" dirty="0"/>
              <a:t>What is the turns ratio of a transformer used to match an audio amplifier</a:t>
            </a:r>
          </a:p>
          <a:p>
            <a:r>
              <a:rPr lang="en-US" dirty="0"/>
              <a:t> having 600 ohm output </a:t>
            </a:r>
            <a:r>
              <a:rPr lang="en-US" b="1" u="sng" dirty="0"/>
              <a:t>impedance </a:t>
            </a:r>
            <a:r>
              <a:rPr lang="en-US" dirty="0"/>
              <a:t>to a speaker having 4 ohm </a:t>
            </a:r>
            <a:r>
              <a:rPr lang="en-US" b="1" u="sng" dirty="0"/>
              <a:t>impedance</a:t>
            </a:r>
            <a:r>
              <a:rPr lang="en-US" dirty="0"/>
              <a:t>? </a:t>
            </a:r>
          </a:p>
          <a:p>
            <a:pPr lvl="0"/>
            <a:r>
              <a:rPr lang="en-US" dirty="0"/>
              <a:t>12.2 to 1 </a:t>
            </a:r>
          </a:p>
          <a:p>
            <a:pPr lvl="0"/>
            <a:r>
              <a:rPr lang="en-US" dirty="0"/>
              <a:t>24.4 to 1 </a:t>
            </a:r>
          </a:p>
          <a:p>
            <a:pPr lvl="0"/>
            <a:r>
              <a:rPr lang="en-US" dirty="0"/>
              <a:t>150 to 1 </a:t>
            </a:r>
          </a:p>
          <a:p>
            <a:pPr lvl="0"/>
            <a:r>
              <a:rPr lang="en-US" dirty="0"/>
              <a:t>300 to 1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9646" y="4197930"/>
            <a:ext cx="2710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Impedance ratio = 600 / 4  </a:t>
            </a:r>
          </a:p>
          <a:p>
            <a:r>
              <a:rPr lang="en-US" dirty="0"/>
              <a:t>= 150:1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9646" y="5414947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 = 12.24:1</a:t>
            </a:r>
          </a:p>
        </p:txBody>
      </p:sp>
      <p:pic>
        <p:nvPicPr>
          <p:cNvPr id="8" name="Picture 7" descr="Screen Shot 2017-05-29 at 3.14.0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316" y="4693682"/>
            <a:ext cx="3274204" cy="1162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3913" y="511021"/>
            <a:ext cx="2293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Impedance Ratio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0369" y="543088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merican Typewriter" charset="0"/>
              </a:rPr>
              <a:t>√</a:t>
            </a:r>
            <a:endParaRPr lang="en-US" dirty="0">
              <a:effectLst/>
              <a:latin typeface="American Typewrit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2454" y="4958968"/>
            <a:ext cx="4302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(Turns ratio is the square root of the </a:t>
            </a:r>
            <a:r>
              <a:rPr lang="en-US" sz="1200"/>
              <a:t>impedance ratio)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Ohm’s Law challenges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2667000" y="3810000"/>
            <a:ext cx="3810000" cy="1588"/>
          </a:xfrm>
          <a:prstGeom prst="straightConnector1">
            <a:avLst/>
          </a:prstGeom>
          <a:ln w="539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065"/>
            <a:ext cx="7772400" cy="1470025"/>
          </a:xfrm>
        </p:spPr>
        <p:txBody>
          <a:bodyPr/>
          <a:lstStyle/>
          <a:p>
            <a:r>
              <a:rPr lang="en-US"/>
              <a:t>The Reactance Party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139" y="1213240"/>
            <a:ext cx="6400800" cy="1219200"/>
          </a:xfrm>
        </p:spPr>
        <p:txBody>
          <a:bodyPr/>
          <a:lstStyle/>
          <a:p>
            <a:r>
              <a:rPr lang="en-US" dirty="0"/>
              <a:t>The components that are in opposition to AC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1821" y="2415933"/>
            <a:ext cx="347672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Inductors</a:t>
            </a:r>
          </a:p>
          <a:p>
            <a:r>
              <a:rPr lang="en-US" dirty="0"/>
              <a:t>	Oppose the change of Current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9703" y="3385429"/>
            <a:ext cx="349916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Capacitors</a:t>
            </a:r>
          </a:p>
          <a:p>
            <a:r>
              <a:rPr lang="en-US" dirty="0"/>
              <a:t> 	Oppose the change of voltage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7269" y="4387864"/>
            <a:ext cx="492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opposition, or reactance is measured in </a:t>
            </a:r>
            <a:r>
              <a:rPr lang="en-US" b="1" dirty="0"/>
              <a:t>Ohm</a:t>
            </a:r>
            <a:r>
              <a:rPr lang="en-US" dirty="0"/>
              <a:t>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39277" y="4877914"/>
            <a:ext cx="6650795" cy="1663979"/>
            <a:chOff x="1431394" y="5007944"/>
            <a:chExt cx="6650795" cy="1663979"/>
          </a:xfrm>
        </p:grpSpPr>
        <p:sp>
          <p:nvSpPr>
            <p:cNvPr id="7" name="TextBox 6"/>
            <p:cNvSpPr txBox="1"/>
            <p:nvPr/>
          </p:nvSpPr>
          <p:spPr>
            <a:xfrm>
              <a:off x="1431394" y="5007944"/>
              <a:ext cx="66507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err="1"/>
                <a:t>Inpedance</a:t>
              </a:r>
              <a:endParaRPr lang="en-US" u="sng" dirty="0"/>
            </a:p>
            <a:p>
              <a:r>
                <a:rPr lang="en-US" dirty="0"/>
                <a:t>	The combination of inductance and capacitance and resistance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18488" y="630259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17878" y="3584287"/>
            <a:ext cx="250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Blocks Non-changing  DC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95EF1-7A4C-784D-80E3-1E085C85C24E}"/>
              </a:ext>
            </a:extLst>
          </p:cNvPr>
          <p:cNvSpPr txBox="1"/>
          <p:nvPr/>
        </p:nvSpPr>
        <p:spPr>
          <a:xfrm>
            <a:off x="2459888" y="5617189"/>
            <a:ext cx="43333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That opposes the flow of alternating current</a:t>
            </a:r>
          </a:p>
        </p:txBody>
      </p:sp>
    </p:spTree>
    <p:extLst>
      <p:ext uri="{BB962C8B-B14F-4D97-AF65-F5344CB8AC3E}">
        <p14:creationId xmlns:p14="http://schemas.microsoft.com/office/powerpoint/2010/main" val="22133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9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55650"/>
            <a:ext cx="7467600" cy="53467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2971800" y="914400"/>
            <a:ext cx="2347241" cy="2046762"/>
            <a:chOff x="2971800" y="914400"/>
            <a:chExt cx="2932906" cy="3503612"/>
          </a:xfrm>
        </p:grpSpPr>
        <p:grpSp>
          <p:nvGrpSpPr>
            <p:cNvPr id="9" name="Group 1"/>
            <p:cNvGrpSpPr/>
            <p:nvPr/>
          </p:nvGrpSpPr>
          <p:grpSpPr>
            <a:xfrm>
              <a:off x="2971800" y="2006733"/>
              <a:ext cx="762000" cy="1295400"/>
              <a:chOff x="3962400" y="4267994"/>
              <a:chExt cx="762000" cy="12954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4114800" y="5257800"/>
                <a:ext cx="457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>
                <a:off x="3962400" y="5029200"/>
                <a:ext cx="7620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4114800" y="4800600"/>
                <a:ext cx="457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3962400" y="4572000"/>
                <a:ext cx="7620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>
                <a:off x="4191794" y="5410994"/>
                <a:ext cx="30321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6200000" flipH="1">
                <a:off x="4191397" y="4419203"/>
                <a:ext cx="304006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8"/>
            <p:cNvGrpSpPr/>
            <p:nvPr/>
          </p:nvGrpSpPr>
          <p:grpSpPr>
            <a:xfrm rot="5400000">
              <a:off x="4933950" y="2383365"/>
              <a:ext cx="1638300" cy="303212"/>
              <a:chOff x="495300" y="2897188"/>
              <a:chExt cx="8153400" cy="914400"/>
            </a:xfrm>
          </p:grpSpPr>
          <p:grpSp>
            <p:nvGrpSpPr>
              <p:cNvPr id="15" name="Group 31"/>
              <p:cNvGrpSpPr/>
              <p:nvPr/>
            </p:nvGrpSpPr>
            <p:grpSpPr>
              <a:xfrm>
                <a:off x="1485900" y="2897188"/>
                <a:ext cx="6172200" cy="914400"/>
                <a:chOff x="609600" y="2895600"/>
                <a:chExt cx="6172200" cy="914400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657600" y="2895600"/>
                  <a:ext cx="914400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>
                  <a:off x="4533900" y="2933700"/>
                  <a:ext cx="91440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14"/>
                <p:cNvGrpSpPr/>
                <p:nvPr/>
              </p:nvGrpSpPr>
              <p:grpSpPr>
                <a:xfrm>
                  <a:off x="1905000" y="2895600"/>
                  <a:ext cx="1752600" cy="914400"/>
                  <a:chOff x="3657600" y="2895600"/>
                  <a:chExt cx="1752600" cy="914400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3657600" y="2895600"/>
                    <a:ext cx="914400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rot="5400000">
                    <a:off x="4533900" y="2933700"/>
                    <a:ext cx="914400" cy="838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609600" y="3352800"/>
                  <a:ext cx="4572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1028700" y="2933700"/>
                  <a:ext cx="91440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16200000" flipH="1">
                  <a:off x="5410200" y="2895600"/>
                  <a:ext cx="914400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6324600" y="3352800"/>
                  <a:ext cx="4572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7658100" y="3351212"/>
                <a:ext cx="9906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95300" y="3354388"/>
                <a:ext cx="9906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1"/>
            <p:cNvGrpSpPr/>
            <p:nvPr/>
          </p:nvGrpSpPr>
          <p:grpSpPr>
            <a:xfrm>
              <a:off x="4107144" y="914400"/>
              <a:ext cx="1638300" cy="303212"/>
              <a:chOff x="495300" y="2897188"/>
              <a:chExt cx="8153400" cy="914400"/>
            </a:xfrm>
          </p:grpSpPr>
          <p:grpSp>
            <p:nvGrpSpPr>
              <p:cNvPr id="28" name="Group 31"/>
              <p:cNvGrpSpPr/>
              <p:nvPr/>
            </p:nvGrpSpPr>
            <p:grpSpPr>
              <a:xfrm>
                <a:off x="1485900" y="2897188"/>
                <a:ext cx="6172200" cy="914400"/>
                <a:chOff x="609600" y="2895600"/>
                <a:chExt cx="6172200" cy="914400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657600" y="2895600"/>
                  <a:ext cx="914400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4533900" y="2933700"/>
                  <a:ext cx="91440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Group 27"/>
                <p:cNvGrpSpPr/>
                <p:nvPr/>
              </p:nvGrpSpPr>
              <p:grpSpPr>
                <a:xfrm>
                  <a:off x="1905000" y="2895600"/>
                  <a:ext cx="1752600" cy="914400"/>
                  <a:chOff x="3657600" y="2895600"/>
                  <a:chExt cx="1752600" cy="914400"/>
                </a:xfrm>
              </p:grpSpPr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3657600" y="2895600"/>
                    <a:ext cx="914400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5400000">
                    <a:off x="4533900" y="2933700"/>
                    <a:ext cx="914400" cy="838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609600" y="3352800"/>
                  <a:ext cx="4572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1028700" y="2933700"/>
                  <a:ext cx="91440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5410200" y="2895600"/>
                  <a:ext cx="914400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6324600" y="3352800"/>
                  <a:ext cx="4572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7658100" y="3351212"/>
                <a:ext cx="9906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95300" y="3354388"/>
                <a:ext cx="9906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4"/>
            <p:cNvGrpSpPr/>
            <p:nvPr/>
          </p:nvGrpSpPr>
          <p:grpSpPr>
            <a:xfrm>
              <a:off x="4115854" y="4114800"/>
              <a:ext cx="1638300" cy="303212"/>
              <a:chOff x="495300" y="2897188"/>
              <a:chExt cx="8153400" cy="914400"/>
            </a:xfrm>
          </p:grpSpPr>
          <p:grpSp>
            <p:nvGrpSpPr>
              <p:cNvPr id="41" name="Group 31"/>
              <p:cNvGrpSpPr/>
              <p:nvPr/>
            </p:nvGrpSpPr>
            <p:grpSpPr>
              <a:xfrm>
                <a:off x="1485900" y="2897188"/>
                <a:ext cx="6172200" cy="914400"/>
                <a:chOff x="609600" y="2895600"/>
                <a:chExt cx="6172200" cy="9144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657600" y="2895600"/>
                  <a:ext cx="914400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4533900" y="2933700"/>
                  <a:ext cx="91440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Group 40"/>
                <p:cNvGrpSpPr/>
                <p:nvPr/>
              </p:nvGrpSpPr>
              <p:grpSpPr>
                <a:xfrm>
                  <a:off x="1905000" y="2895600"/>
                  <a:ext cx="1752600" cy="914400"/>
                  <a:chOff x="3657600" y="2895600"/>
                  <a:chExt cx="1752600" cy="914400"/>
                </a:xfrm>
              </p:grpSpPr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3657600" y="2895600"/>
                    <a:ext cx="914400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rot="5400000">
                    <a:off x="4533900" y="2933700"/>
                    <a:ext cx="914400" cy="838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Straight Connector 41"/>
                <p:cNvCxnSpPr/>
                <p:nvPr/>
              </p:nvCxnSpPr>
              <p:spPr>
                <a:xfrm rot="16200000" flipH="1">
                  <a:off x="609600" y="3352800"/>
                  <a:ext cx="4572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>
                  <a:off x="1028700" y="2933700"/>
                  <a:ext cx="91440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5410200" y="2895600"/>
                  <a:ext cx="914400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>
                  <a:off x="6324600" y="3352800"/>
                  <a:ext cx="4572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7658100" y="3351212"/>
                <a:ext cx="9906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95300" y="3354388"/>
                <a:ext cx="9906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rot="5400000">
              <a:off x="5297749" y="3810527"/>
              <a:ext cx="91281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5420010" y="1390387"/>
              <a:ext cx="65086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 flipV="1">
              <a:off x="3353594" y="1064952"/>
              <a:ext cx="753550" cy="10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81116" y="1535842"/>
              <a:ext cx="94178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870793" y="3782552"/>
              <a:ext cx="963220" cy="238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353594" y="4265353"/>
              <a:ext cx="76226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0"/>
          <p:cNvGrpSpPr/>
          <p:nvPr/>
        </p:nvGrpSpPr>
        <p:grpSpPr>
          <a:xfrm rot="5400000">
            <a:off x="3682022" y="4623316"/>
            <a:ext cx="1016516" cy="238746"/>
            <a:chOff x="495300" y="2897188"/>
            <a:chExt cx="8153400" cy="914400"/>
          </a:xfrm>
        </p:grpSpPr>
        <p:grpSp>
          <p:nvGrpSpPr>
            <p:cNvPr id="52" name="Group 31"/>
            <p:cNvGrpSpPr/>
            <p:nvPr/>
          </p:nvGrpSpPr>
          <p:grpSpPr>
            <a:xfrm>
              <a:off x="1485900" y="2897188"/>
              <a:ext cx="6172200" cy="914400"/>
              <a:chOff x="609600" y="2895600"/>
              <a:chExt cx="6172200" cy="91440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3657600" y="2895600"/>
                <a:ext cx="914400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4533900" y="2933700"/>
                <a:ext cx="914400" cy="838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Group 14"/>
              <p:cNvGrpSpPr/>
              <p:nvPr/>
            </p:nvGrpSpPr>
            <p:grpSpPr>
              <a:xfrm>
                <a:off x="1905000" y="2895600"/>
                <a:ext cx="1752600" cy="914400"/>
                <a:chOff x="3657600" y="2895600"/>
                <a:chExt cx="1752600" cy="914400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>
                  <a:off x="3657600" y="2895600"/>
                  <a:ext cx="914400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4533900" y="2933700"/>
                  <a:ext cx="91440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Straight Connector 67"/>
              <p:cNvCxnSpPr/>
              <p:nvPr/>
            </p:nvCxnSpPr>
            <p:spPr>
              <a:xfrm rot="16200000" flipH="1">
                <a:off x="609600" y="3352800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>
                <a:off x="1028700" y="2933700"/>
                <a:ext cx="914400" cy="838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5410200" y="2895600"/>
                <a:ext cx="914400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6324600" y="3352800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/>
            <p:cNvCxnSpPr/>
            <p:nvPr/>
          </p:nvCxnSpPr>
          <p:spPr>
            <a:xfrm>
              <a:off x="7658100" y="3351212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5300" y="3354388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73"/>
          <p:cNvGrpSpPr/>
          <p:nvPr/>
        </p:nvGrpSpPr>
        <p:grpSpPr>
          <a:xfrm rot="5400000">
            <a:off x="4471557" y="4623316"/>
            <a:ext cx="1016516" cy="238746"/>
            <a:chOff x="495300" y="2897188"/>
            <a:chExt cx="8153400" cy="914400"/>
          </a:xfrm>
        </p:grpSpPr>
        <p:grpSp>
          <p:nvGrpSpPr>
            <p:cNvPr id="58" name="Group 31"/>
            <p:cNvGrpSpPr/>
            <p:nvPr/>
          </p:nvGrpSpPr>
          <p:grpSpPr>
            <a:xfrm>
              <a:off x="1485900" y="2897188"/>
              <a:ext cx="6172200" cy="914400"/>
              <a:chOff x="609600" y="2895600"/>
              <a:chExt cx="6172200" cy="91440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3657600" y="2895600"/>
                <a:ext cx="914400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4533900" y="2933700"/>
                <a:ext cx="914400" cy="838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Group 14"/>
              <p:cNvGrpSpPr/>
              <p:nvPr/>
            </p:nvGrpSpPr>
            <p:grpSpPr>
              <a:xfrm>
                <a:off x="1905000" y="2895600"/>
                <a:ext cx="1752600" cy="914400"/>
                <a:chOff x="3657600" y="2895600"/>
                <a:chExt cx="1752600" cy="914400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3657600" y="2895600"/>
                  <a:ext cx="914400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4533900" y="2933700"/>
                  <a:ext cx="91440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609600" y="3352800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>
                <a:off x="1028700" y="2933700"/>
                <a:ext cx="914400" cy="838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5410200" y="2895600"/>
                <a:ext cx="914400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6324600" y="3352800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>
              <a:off x="7658100" y="3351212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95300" y="3354388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86"/>
          <p:cNvGrpSpPr/>
          <p:nvPr/>
        </p:nvGrpSpPr>
        <p:grpSpPr>
          <a:xfrm rot="10800000">
            <a:off x="5745428" y="3656952"/>
            <a:ext cx="893015" cy="238746"/>
            <a:chOff x="495300" y="2897188"/>
            <a:chExt cx="8153400" cy="914400"/>
          </a:xfrm>
        </p:grpSpPr>
        <p:grpSp>
          <p:nvGrpSpPr>
            <p:cNvPr id="62" name="Group 31"/>
            <p:cNvGrpSpPr/>
            <p:nvPr/>
          </p:nvGrpSpPr>
          <p:grpSpPr>
            <a:xfrm>
              <a:off x="1485900" y="2897188"/>
              <a:ext cx="6172200" cy="914400"/>
              <a:chOff x="609600" y="2895600"/>
              <a:chExt cx="6172200" cy="9144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3657600" y="2895600"/>
                <a:ext cx="914400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4533900" y="2933700"/>
                <a:ext cx="914400" cy="838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14"/>
              <p:cNvGrpSpPr/>
              <p:nvPr/>
            </p:nvGrpSpPr>
            <p:grpSpPr>
              <a:xfrm>
                <a:off x="1905000" y="2895600"/>
                <a:ext cx="1752600" cy="914400"/>
                <a:chOff x="3657600" y="2895600"/>
                <a:chExt cx="1752600" cy="914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3657600" y="2895600"/>
                  <a:ext cx="914400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>
                  <a:off x="4533900" y="2933700"/>
                  <a:ext cx="91440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609600" y="3352800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1028700" y="2933700"/>
                <a:ext cx="914400" cy="838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6200000" flipH="1">
                <a:off x="5410200" y="2895600"/>
                <a:ext cx="914400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6324600" y="3352800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>
              <a:off x="7658100" y="3351212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95300" y="3354388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Straight Connector 100"/>
          <p:cNvCxnSpPr/>
          <p:nvPr/>
        </p:nvCxnSpPr>
        <p:spPr>
          <a:xfrm rot="10800000">
            <a:off x="3165407" y="5729118"/>
            <a:ext cx="2603528" cy="1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>
            <a:off x="3165407" y="3774527"/>
            <a:ext cx="2603528" cy="1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4751915" y="4005053"/>
            <a:ext cx="458707" cy="1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3964249" y="4005054"/>
            <a:ext cx="458707" cy="1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4739195" y="5489698"/>
            <a:ext cx="479369" cy="18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3948830" y="5489699"/>
            <a:ext cx="479369" cy="18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110"/>
          <p:cNvGrpSpPr/>
          <p:nvPr/>
        </p:nvGrpSpPr>
        <p:grpSpPr>
          <a:xfrm>
            <a:off x="2901450" y="4235033"/>
            <a:ext cx="599987" cy="977296"/>
            <a:chOff x="3962400" y="4267994"/>
            <a:chExt cx="762000" cy="12954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4114800" y="5257800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3962400" y="5029200"/>
              <a:ext cx="762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4114800" y="4800600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962400" y="4572000"/>
              <a:ext cx="762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191794" y="5410994"/>
              <a:ext cx="3032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H="1">
              <a:off x="4191397" y="4419203"/>
              <a:ext cx="30400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Straight Connector 118"/>
          <p:cNvCxnSpPr/>
          <p:nvPr/>
        </p:nvCxnSpPr>
        <p:spPr>
          <a:xfrm rot="5400000">
            <a:off x="2940274" y="5471597"/>
            <a:ext cx="518589" cy="1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2963009" y="4013587"/>
            <a:ext cx="479370" cy="1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181590" y="501134"/>
            <a:ext cx="42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436479" y="1758251"/>
            <a:ext cx="42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018891" y="3895698"/>
            <a:ext cx="42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323352" y="2961163"/>
            <a:ext cx="42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039255" y="4553274"/>
            <a:ext cx="42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256900" y="4553274"/>
            <a:ext cx="42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299640" y="1762816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V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209800" y="4519438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 V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38200" y="762000"/>
            <a:ext cx="10857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 = 40 </a:t>
            </a:r>
            <a:r>
              <a:rPr lang="en-US" dirty="0" err="1"/>
              <a:t>Ω</a:t>
            </a:r>
            <a:endParaRPr lang="en-US" dirty="0"/>
          </a:p>
          <a:p>
            <a:endParaRPr lang="en-US" dirty="0"/>
          </a:p>
          <a:p>
            <a:r>
              <a:rPr lang="en-US" dirty="0"/>
              <a:t>R2 = 70 </a:t>
            </a:r>
            <a:r>
              <a:rPr lang="en-US" dirty="0" err="1"/>
              <a:t>Ω</a:t>
            </a:r>
            <a:endParaRPr lang="en-US" dirty="0"/>
          </a:p>
          <a:p>
            <a:endParaRPr lang="en-US" dirty="0"/>
          </a:p>
          <a:p>
            <a:r>
              <a:rPr lang="en-US" dirty="0"/>
              <a:t>R3 = 40 </a:t>
            </a:r>
            <a:r>
              <a:rPr lang="en-US" dirty="0" err="1"/>
              <a:t>Ω</a:t>
            </a:r>
            <a:endParaRPr lang="en-US" dirty="0"/>
          </a:p>
          <a:p>
            <a:endParaRPr lang="en-US" dirty="0"/>
          </a:p>
          <a:p>
            <a:r>
              <a:rPr lang="en-US" dirty="0"/>
              <a:t>R4 = 70 </a:t>
            </a:r>
            <a:r>
              <a:rPr lang="en-US" dirty="0" err="1"/>
              <a:t>Ω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838200" y="4183942"/>
            <a:ext cx="10857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 = 40 </a:t>
            </a:r>
            <a:r>
              <a:rPr lang="en-US" dirty="0" err="1"/>
              <a:t>Ω</a:t>
            </a:r>
            <a:endParaRPr lang="en-US" dirty="0"/>
          </a:p>
          <a:p>
            <a:endParaRPr lang="en-US" dirty="0"/>
          </a:p>
          <a:p>
            <a:r>
              <a:rPr lang="en-US" dirty="0"/>
              <a:t>R2 = 70 </a:t>
            </a:r>
            <a:r>
              <a:rPr lang="en-US" dirty="0" err="1"/>
              <a:t>Ω</a:t>
            </a:r>
            <a:endParaRPr lang="en-US" dirty="0"/>
          </a:p>
          <a:p>
            <a:endParaRPr lang="en-US" dirty="0"/>
          </a:p>
          <a:p>
            <a:r>
              <a:rPr lang="en-US" dirty="0"/>
              <a:t>R3 = 40 </a:t>
            </a:r>
            <a:r>
              <a:rPr lang="en-US" dirty="0" err="1"/>
              <a:t>Ω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6934200" y="1091533"/>
            <a:ext cx="1041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</a:t>
            </a:r>
          </a:p>
          <a:p>
            <a:r>
              <a:rPr lang="en-US" dirty="0"/>
              <a:t>R</a:t>
            </a:r>
            <a:r>
              <a:rPr lang="en-US" baseline="-25000" dirty="0"/>
              <a:t>T</a:t>
            </a:r>
          </a:p>
          <a:p>
            <a:endParaRPr lang="en-US" baseline="-25000" dirty="0"/>
          </a:p>
          <a:p>
            <a:r>
              <a:rPr lang="en-US" dirty="0"/>
              <a:t>I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239000" y="4253897"/>
            <a:ext cx="1041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</a:t>
            </a:r>
          </a:p>
          <a:p>
            <a:r>
              <a:rPr lang="en-US" dirty="0"/>
              <a:t>R</a:t>
            </a:r>
            <a:r>
              <a:rPr lang="en-US" baseline="-25000" dirty="0"/>
              <a:t>T</a:t>
            </a:r>
          </a:p>
          <a:p>
            <a:endParaRPr lang="en-US" baseline="-25000" dirty="0"/>
          </a:p>
          <a:p>
            <a:r>
              <a:rPr lang="en-US" dirty="0"/>
              <a:t>I</a:t>
            </a:r>
          </a:p>
        </p:txBody>
      </p:sp>
      <p:grpSp>
        <p:nvGrpSpPr>
          <p:cNvPr id="75" name="Group 132"/>
          <p:cNvGrpSpPr/>
          <p:nvPr/>
        </p:nvGrpSpPr>
        <p:grpSpPr>
          <a:xfrm rot="5400000">
            <a:off x="5612655" y="1760835"/>
            <a:ext cx="830099" cy="328463"/>
            <a:chOff x="495300" y="2897188"/>
            <a:chExt cx="8153400" cy="914400"/>
          </a:xfrm>
        </p:grpSpPr>
        <p:grpSp>
          <p:nvGrpSpPr>
            <p:cNvPr id="80" name="Group 31"/>
            <p:cNvGrpSpPr/>
            <p:nvPr/>
          </p:nvGrpSpPr>
          <p:grpSpPr>
            <a:xfrm>
              <a:off x="1485900" y="2897188"/>
              <a:ext cx="6172200" cy="914400"/>
              <a:chOff x="609600" y="2895600"/>
              <a:chExt cx="6172200" cy="914400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>
                <a:off x="3657600" y="2895600"/>
                <a:ext cx="914400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4533900" y="2933700"/>
                <a:ext cx="914400" cy="838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14"/>
              <p:cNvGrpSpPr/>
              <p:nvPr/>
            </p:nvGrpSpPr>
            <p:grpSpPr>
              <a:xfrm>
                <a:off x="1905000" y="2895600"/>
                <a:ext cx="1752600" cy="914400"/>
                <a:chOff x="3657600" y="2895600"/>
                <a:chExt cx="1752600" cy="914400"/>
              </a:xfrm>
            </p:grpSpPr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3657600" y="2895600"/>
                  <a:ext cx="914400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>
                  <a:off x="4533900" y="2933700"/>
                  <a:ext cx="91440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09600" y="3352800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1028700" y="2933700"/>
                <a:ext cx="914400" cy="838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5410200" y="2895600"/>
                <a:ext cx="914400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>
                <a:off x="6324600" y="3352800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5" name="Straight Connector 134"/>
            <p:cNvCxnSpPr/>
            <p:nvPr/>
          </p:nvCxnSpPr>
          <p:spPr>
            <a:xfrm>
              <a:off x="7658100" y="3351212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495300" y="3354388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>
            <a:off x="5199189" y="1003274"/>
            <a:ext cx="82794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190946" y="2870393"/>
            <a:ext cx="82794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5400000">
            <a:off x="5773301" y="1256182"/>
            <a:ext cx="50766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>
            <a:off x="5757245" y="2601298"/>
            <a:ext cx="530742" cy="74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6262839" y="17793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R4</a:t>
            </a:r>
          </a:p>
        </p:txBody>
      </p:sp>
      <p:cxnSp>
        <p:nvCxnSpPr>
          <p:cNvPr id="155" name="Straight Connector 154"/>
          <p:cNvCxnSpPr/>
          <p:nvPr/>
        </p:nvCxnSpPr>
        <p:spPr>
          <a:xfrm>
            <a:off x="6638443" y="3774527"/>
            <a:ext cx="29575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5958219" y="4753136"/>
            <a:ext cx="195196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0800000">
            <a:off x="5768936" y="5731517"/>
            <a:ext cx="116447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533400" y="61722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Hint: work parallel first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/>
          <p:cNvGrpSpPr/>
          <p:nvPr/>
        </p:nvGrpSpPr>
        <p:grpSpPr>
          <a:xfrm>
            <a:off x="1075740" y="545067"/>
            <a:ext cx="5429870" cy="2882299"/>
            <a:chOff x="1075740" y="545067"/>
            <a:chExt cx="5429870" cy="2882299"/>
          </a:xfrm>
        </p:grpSpPr>
        <p:grpSp>
          <p:nvGrpSpPr>
            <p:cNvPr id="3" name="Group 59"/>
            <p:cNvGrpSpPr/>
            <p:nvPr/>
          </p:nvGrpSpPr>
          <p:grpSpPr>
            <a:xfrm>
              <a:off x="2971800" y="914400"/>
              <a:ext cx="2347241" cy="2046762"/>
              <a:chOff x="2971800" y="914400"/>
              <a:chExt cx="2932906" cy="3503612"/>
            </a:xfrm>
          </p:grpSpPr>
          <p:grpSp>
            <p:nvGrpSpPr>
              <p:cNvPr id="4" name="Group 1"/>
              <p:cNvGrpSpPr/>
              <p:nvPr/>
            </p:nvGrpSpPr>
            <p:grpSpPr>
              <a:xfrm>
                <a:off x="2971800" y="2006733"/>
                <a:ext cx="762000" cy="1295400"/>
                <a:chOff x="3962400" y="4267994"/>
                <a:chExt cx="762000" cy="1295400"/>
              </a:xfrm>
            </p:grpSpPr>
            <p:cxnSp>
              <p:nvCxnSpPr>
                <p:cNvPr id="49" name="Straight Connector 2"/>
                <p:cNvCxnSpPr/>
                <p:nvPr/>
              </p:nvCxnSpPr>
              <p:spPr>
                <a:xfrm>
                  <a:off x="4114800" y="5257800"/>
                  <a:ext cx="4572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3"/>
                <p:cNvCxnSpPr/>
                <p:nvPr/>
              </p:nvCxnSpPr>
              <p:spPr>
                <a:xfrm>
                  <a:off x="3962400" y="5029200"/>
                  <a:ext cx="7620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4"/>
                <p:cNvCxnSpPr/>
                <p:nvPr/>
              </p:nvCxnSpPr>
              <p:spPr>
                <a:xfrm>
                  <a:off x="4114800" y="4800600"/>
                  <a:ext cx="4572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"/>
                <p:cNvCxnSpPr/>
                <p:nvPr/>
              </p:nvCxnSpPr>
              <p:spPr>
                <a:xfrm>
                  <a:off x="3962400" y="4572000"/>
                  <a:ext cx="7620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6"/>
                <p:cNvCxnSpPr/>
                <p:nvPr/>
              </p:nvCxnSpPr>
              <p:spPr>
                <a:xfrm rot="5400000">
                  <a:off x="4191794" y="5410994"/>
                  <a:ext cx="303212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7"/>
                <p:cNvCxnSpPr/>
                <p:nvPr/>
              </p:nvCxnSpPr>
              <p:spPr>
                <a:xfrm rot="16200000" flipH="1">
                  <a:off x="4191397" y="4419203"/>
                  <a:ext cx="304006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8"/>
              <p:cNvGrpSpPr/>
              <p:nvPr/>
            </p:nvGrpSpPr>
            <p:grpSpPr>
              <a:xfrm rot="5400000">
                <a:off x="4933950" y="2383365"/>
                <a:ext cx="1638300" cy="303212"/>
                <a:chOff x="495300" y="2897188"/>
                <a:chExt cx="8153400" cy="914400"/>
              </a:xfrm>
            </p:grpSpPr>
            <p:grpSp>
              <p:nvGrpSpPr>
                <p:cNvPr id="6" name="Group 31"/>
                <p:cNvGrpSpPr/>
                <p:nvPr/>
              </p:nvGrpSpPr>
              <p:grpSpPr>
                <a:xfrm>
                  <a:off x="1485900" y="2897188"/>
                  <a:ext cx="6172200" cy="914400"/>
                  <a:chOff x="609600" y="2895600"/>
                  <a:chExt cx="6172200" cy="914400"/>
                </a:xfrm>
              </p:grpSpPr>
              <p:cxnSp>
                <p:nvCxnSpPr>
                  <p:cNvPr id="40" name="Straight Connector 12"/>
                  <p:cNvCxnSpPr/>
                  <p:nvPr/>
                </p:nvCxnSpPr>
                <p:spPr>
                  <a:xfrm>
                    <a:off x="3657600" y="2895600"/>
                    <a:ext cx="914400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rot="5400000">
                    <a:off x="4533900" y="2933700"/>
                    <a:ext cx="914400" cy="838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" name="Group 14"/>
                  <p:cNvGrpSpPr/>
                  <p:nvPr/>
                </p:nvGrpSpPr>
                <p:grpSpPr>
                  <a:xfrm>
                    <a:off x="1905000" y="2895600"/>
                    <a:ext cx="1752600" cy="914400"/>
                    <a:chOff x="3657600" y="2895600"/>
                    <a:chExt cx="1752600" cy="914400"/>
                  </a:xfrm>
                </p:grpSpPr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>
                      <a:off x="3657600" y="2895600"/>
                      <a:ext cx="914400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rot="5400000">
                      <a:off x="4533900" y="2933700"/>
                      <a:ext cx="914400" cy="838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3" name="Straight Connector 42"/>
                  <p:cNvCxnSpPr/>
                  <p:nvPr/>
                </p:nvCxnSpPr>
                <p:spPr>
                  <a:xfrm rot="16200000" flipH="1">
                    <a:off x="609600" y="3352800"/>
                    <a:ext cx="4572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5400000">
                    <a:off x="1028700" y="2933700"/>
                    <a:ext cx="914400" cy="838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17"/>
                  <p:cNvCxnSpPr/>
                  <p:nvPr/>
                </p:nvCxnSpPr>
                <p:spPr>
                  <a:xfrm rot="16200000" flipH="1">
                    <a:off x="5410200" y="2895600"/>
                    <a:ext cx="914400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5400000">
                    <a:off x="6324600" y="3352800"/>
                    <a:ext cx="4572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7658100" y="3351212"/>
                  <a:ext cx="9906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495300" y="3354388"/>
                  <a:ext cx="9906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21"/>
              <p:cNvGrpSpPr/>
              <p:nvPr/>
            </p:nvGrpSpPr>
            <p:grpSpPr>
              <a:xfrm>
                <a:off x="4107144" y="914400"/>
                <a:ext cx="1638300" cy="303212"/>
                <a:chOff x="495300" y="2897188"/>
                <a:chExt cx="8153400" cy="914400"/>
              </a:xfrm>
            </p:grpSpPr>
            <p:grpSp>
              <p:nvGrpSpPr>
                <p:cNvPr id="25" name="Group 31"/>
                <p:cNvGrpSpPr/>
                <p:nvPr/>
              </p:nvGrpSpPr>
              <p:grpSpPr>
                <a:xfrm>
                  <a:off x="1485900" y="2897188"/>
                  <a:ext cx="6172200" cy="914400"/>
                  <a:chOff x="609600" y="2895600"/>
                  <a:chExt cx="6172200" cy="914400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3657600" y="2895600"/>
                    <a:ext cx="914400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5400000">
                    <a:off x="4533900" y="2933700"/>
                    <a:ext cx="914400" cy="838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0" name="Group 27"/>
                  <p:cNvGrpSpPr/>
                  <p:nvPr/>
                </p:nvGrpSpPr>
                <p:grpSpPr>
                  <a:xfrm>
                    <a:off x="1905000" y="2895600"/>
                    <a:ext cx="1752600" cy="914400"/>
                    <a:chOff x="3657600" y="2895600"/>
                    <a:chExt cx="1752600" cy="914400"/>
                  </a:xfrm>
                </p:grpSpPr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>
                      <a:off x="3657600" y="2895600"/>
                      <a:ext cx="914400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rot="5400000">
                      <a:off x="4533900" y="2933700"/>
                      <a:ext cx="914400" cy="838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" name="Straight Connector 30"/>
                  <p:cNvCxnSpPr/>
                  <p:nvPr/>
                </p:nvCxnSpPr>
                <p:spPr>
                  <a:xfrm rot="16200000" flipH="1">
                    <a:off x="609600" y="3352800"/>
                    <a:ext cx="4572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29"/>
                  <p:cNvCxnSpPr/>
                  <p:nvPr/>
                </p:nvCxnSpPr>
                <p:spPr>
                  <a:xfrm rot="5400000">
                    <a:off x="1028700" y="2933700"/>
                    <a:ext cx="914400" cy="838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16200000" flipH="1">
                    <a:off x="5410200" y="2895600"/>
                    <a:ext cx="914400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5400000">
                    <a:off x="6324600" y="3352800"/>
                    <a:ext cx="4572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7658100" y="3351212"/>
                  <a:ext cx="9906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495300" y="3354388"/>
                  <a:ext cx="9906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4"/>
              <p:cNvGrpSpPr/>
              <p:nvPr/>
            </p:nvGrpSpPr>
            <p:grpSpPr>
              <a:xfrm>
                <a:off x="4115854" y="4114800"/>
                <a:ext cx="1638300" cy="303212"/>
                <a:chOff x="495300" y="2897188"/>
                <a:chExt cx="8153400" cy="914400"/>
              </a:xfrm>
            </p:grpSpPr>
            <p:grpSp>
              <p:nvGrpSpPr>
                <p:cNvPr id="42" name="Group 31"/>
                <p:cNvGrpSpPr/>
                <p:nvPr/>
              </p:nvGrpSpPr>
              <p:grpSpPr>
                <a:xfrm>
                  <a:off x="1485900" y="2897188"/>
                  <a:ext cx="6172200" cy="914400"/>
                  <a:chOff x="609600" y="2895600"/>
                  <a:chExt cx="6172200" cy="914400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3657600" y="2895600"/>
                    <a:ext cx="914400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 rot="5400000">
                    <a:off x="4533900" y="2933700"/>
                    <a:ext cx="914400" cy="838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2" name="Group 40"/>
                  <p:cNvGrpSpPr/>
                  <p:nvPr/>
                </p:nvGrpSpPr>
                <p:grpSpPr>
                  <a:xfrm>
                    <a:off x="1905000" y="2895600"/>
                    <a:ext cx="1752600" cy="914400"/>
                    <a:chOff x="3657600" y="2895600"/>
                    <a:chExt cx="1752600" cy="914400"/>
                  </a:xfrm>
                </p:grpSpPr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>
                      <a:off x="3657600" y="2895600"/>
                      <a:ext cx="914400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/>
                    <p:cNvCxnSpPr/>
                    <p:nvPr/>
                  </p:nvCxnSpPr>
                  <p:spPr>
                    <a:xfrm rot="5400000">
                      <a:off x="4533900" y="2933700"/>
                      <a:ext cx="914400" cy="838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" name="Straight Connector 18"/>
                  <p:cNvCxnSpPr/>
                  <p:nvPr/>
                </p:nvCxnSpPr>
                <p:spPr>
                  <a:xfrm rot="16200000" flipH="1">
                    <a:off x="609600" y="3352800"/>
                    <a:ext cx="4572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rot="5400000">
                    <a:off x="1028700" y="2933700"/>
                    <a:ext cx="914400" cy="838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rot="16200000" flipH="1">
                    <a:off x="5410200" y="2895600"/>
                    <a:ext cx="914400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5400000">
                    <a:off x="6324600" y="3352800"/>
                    <a:ext cx="4572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7658100" y="3351212"/>
                  <a:ext cx="9906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95300" y="3354388"/>
                  <a:ext cx="99060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/>
              <p:nvPr/>
            </p:nvCxnSpPr>
            <p:spPr>
              <a:xfrm rot="5400000">
                <a:off x="5297749" y="3810527"/>
                <a:ext cx="912811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5420010" y="1390387"/>
                <a:ext cx="65086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 flipV="1">
                <a:off x="3353594" y="1064952"/>
                <a:ext cx="753550" cy="10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2881116" y="1535842"/>
                <a:ext cx="94178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2870793" y="3782552"/>
                <a:ext cx="963220" cy="238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353594" y="4265353"/>
                <a:ext cx="76226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3942738" y="545067"/>
              <a:ext cx="918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R1 50 </a:t>
              </a:r>
              <a:r>
                <a:rPr lang="en-US" dirty="0" err="1"/>
                <a:t>Ω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94768" y="2873368"/>
              <a:ext cx="764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 = 2 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10200" y="1730122"/>
              <a:ext cx="1095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-25000" dirty="0"/>
                <a:t>R2</a:t>
              </a:r>
              <a:r>
                <a:rPr lang="en-US" dirty="0"/>
                <a:t> = 50 V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75531" y="3058034"/>
              <a:ext cx="1202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R3 = 100 </a:t>
              </a:r>
              <a:r>
                <a:rPr lang="en-US" dirty="0" err="1"/>
                <a:t>Ω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75740" y="1731050"/>
              <a:ext cx="1619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Supply Voltage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075740" y="4191000"/>
            <a:ext cx="2028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 </a:t>
            </a:r>
          </a:p>
          <a:p>
            <a:r>
              <a:rPr lang="en-US" dirty="0"/>
              <a:t>	Supply Voltage</a:t>
            </a:r>
          </a:p>
          <a:p>
            <a:r>
              <a:rPr lang="en-US" dirty="0"/>
              <a:t>	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8200" y="5334000"/>
            <a:ext cx="2743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R1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= 100v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R3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= 200v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R2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= 50 V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Therefore,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baseline="-25000" dirty="0" err="1">
                <a:solidFill>
                  <a:schemeClr val="accent6">
                    <a:lumMod val="75000"/>
                  </a:schemeClr>
                </a:solidFill>
              </a:rPr>
              <a:t>sv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= 350 V</a:t>
            </a:r>
          </a:p>
          <a:p>
            <a:r>
              <a:rPr lang="en-US" dirty="0"/>
              <a:t>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039255" y="4191000"/>
            <a:ext cx="133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 R2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10200" y="5334000"/>
            <a:ext cx="2114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46C0A"/>
                </a:solidFill>
              </a:rPr>
              <a:t>R2 = 25Ω</a:t>
            </a:r>
          </a:p>
          <a:p>
            <a:endParaRPr lang="en-US" dirty="0">
              <a:solidFill>
                <a:srgbClr val="E46C0A"/>
              </a:solidFill>
            </a:endParaRPr>
          </a:p>
          <a:p>
            <a:r>
              <a:rPr lang="en-US" dirty="0">
                <a:solidFill>
                  <a:srgbClr val="E46C0A"/>
                </a:solidFill>
              </a:rPr>
              <a:t>Therefore R</a:t>
            </a:r>
            <a:r>
              <a:rPr lang="en-US" baseline="-25000" dirty="0">
                <a:solidFill>
                  <a:srgbClr val="E46C0A"/>
                </a:solidFill>
              </a:rPr>
              <a:t>T </a:t>
            </a:r>
            <a:r>
              <a:rPr lang="en-US" dirty="0">
                <a:solidFill>
                  <a:srgbClr val="E46C0A"/>
                </a:solidFill>
              </a:rPr>
              <a:t>= 175 </a:t>
            </a:r>
            <a:r>
              <a:rPr lang="en-US" dirty="0" err="1">
                <a:solidFill>
                  <a:srgbClr val="E46C0A"/>
                </a:solidFill>
              </a:rPr>
              <a:t>Ω</a:t>
            </a:r>
            <a:endParaRPr lang="en-US" dirty="0">
              <a:solidFill>
                <a:srgbClr val="E46C0A"/>
              </a:solidFill>
            </a:endParaRPr>
          </a:p>
          <a:p>
            <a:r>
              <a:rPr lang="en-US" dirty="0">
                <a:solidFill>
                  <a:srgbClr val="E46C0A"/>
                </a:solidFill>
              </a:rPr>
              <a:t>And I </a:t>
            </a:r>
            <a:r>
              <a:rPr lang="en-US" dirty="0" err="1">
                <a:solidFill>
                  <a:srgbClr val="E46C0A"/>
                </a:solidFill>
              </a:rPr>
              <a:t>x</a:t>
            </a:r>
            <a:r>
              <a:rPr lang="en-US" dirty="0">
                <a:solidFill>
                  <a:srgbClr val="E46C0A"/>
                </a:solidFill>
              </a:rPr>
              <a:t> R = 350 </a:t>
            </a:r>
            <a:r>
              <a:rPr lang="en-US" dirty="0" err="1">
                <a:solidFill>
                  <a:srgbClr val="E46C0A"/>
                </a:solidFill>
              </a:rPr>
              <a:t>v</a:t>
            </a:r>
            <a:endParaRPr lang="en-US" dirty="0">
              <a:solidFill>
                <a:srgbClr val="E46C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1800" y="1552526"/>
            <a:ext cx="609838" cy="756755"/>
            <a:chOff x="3962400" y="4267994"/>
            <a:chExt cx="762000" cy="1295400"/>
          </a:xfrm>
        </p:grpSpPr>
        <p:cxnSp>
          <p:nvCxnSpPr>
            <p:cNvPr id="49" name="Straight Connector 2"/>
            <p:cNvCxnSpPr/>
            <p:nvPr/>
          </p:nvCxnSpPr>
          <p:spPr>
            <a:xfrm>
              <a:off x="4114800" y="5257800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3"/>
            <p:cNvCxnSpPr/>
            <p:nvPr/>
          </p:nvCxnSpPr>
          <p:spPr>
            <a:xfrm>
              <a:off x="3962400" y="5029200"/>
              <a:ext cx="762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"/>
            <p:cNvCxnSpPr/>
            <p:nvPr/>
          </p:nvCxnSpPr>
          <p:spPr>
            <a:xfrm>
              <a:off x="4114800" y="4800600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"/>
            <p:cNvCxnSpPr/>
            <p:nvPr/>
          </p:nvCxnSpPr>
          <p:spPr>
            <a:xfrm>
              <a:off x="3962400" y="4572000"/>
              <a:ext cx="762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"/>
            <p:cNvCxnSpPr/>
            <p:nvPr/>
          </p:nvCxnSpPr>
          <p:spPr>
            <a:xfrm rot="5400000">
              <a:off x="4191794" y="5410994"/>
              <a:ext cx="3032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"/>
            <p:cNvCxnSpPr/>
            <p:nvPr/>
          </p:nvCxnSpPr>
          <p:spPr>
            <a:xfrm rot="16200000" flipH="1">
              <a:off x="4191397" y="4419203"/>
              <a:ext cx="30400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8"/>
          <p:cNvGrpSpPr/>
          <p:nvPr/>
        </p:nvGrpSpPr>
        <p:grpSpPr>
          <a:xfrm rot="5400000">
            <a:off x="4719173" y="1739783"/>
            <a:ext cx="957072" cy="242664"/>
            <a:chOff x="495300" y="2897188"/>
            <a:chExt cx="8153400" cy="914400"/>
          </a:xfrm>
        </p:grpSpPr>
        <p:grpSp>
          <p:nvGrpSpPr>
            <p:cNvPr id="4" name="Group 31"/>
            <p:cNvGrpSpPr/>
            <p:nvPr/>
          </p:nvGrpSpPr>
          <p:grpSpPr>
            <a:xfrm>
              <a:off x="1485900" y="2897188"/>
              <a:ext cx="6172200" cy="914400"/>
              <a:chOff x="609600" y="2895600"/>
              <a:chExt cx="6172200" cy="914400"/>
            </a:xfrm>
          </p:grpSpPr>
          <p:cxnSp>
            <p:nvCxnSpPr>
              <p:cNvPr id="40" name="Straight Connector 12"/>
              <p:cNvCxnSpPr/>
              <p:nvPr/>
            </p:nvCxnSpPr>
            <p:spPr>
              <a:xfrm>
                <a:off x="3657600" y="2895600"/>
                <a:ext cx="914400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4533900" y="2933700"/>
                <a:ext cx="914400" cy="838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14"/>
              <p:cNvGrpSpPr/>
              <p:nvPr/>
            </p:nvGrpSpPr>
            <p:grpSpPr>
              <a:xfrm>
                <a:off x="1905000" y="2895600"/>
                <a:ext cx="1752600" cy="914400"/>
                <a:chOff x="3657600" y="2895600"/>
                <a:chExt cx="1752600" cy="9144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657600" y="2895600"/>
                  <a:ext cx="914400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4533900" y="2933700"/>
                  <a:ext cx="91440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Connector 42"/>
              <p:cNvCxnSpPr/>
              <p:nvPr/>
            </p:nvCxnSpPr>
            <p:spPr>
              <a:xfrm rot="16200000" flipH="1">
                <a:off x="609600" y="3352800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1028700" y="2933700"/>
                <a:ext cx="914400" cy="838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7"/>
              <p:cNvCxnSpPr/>
              <p:nvPr/>
            </p:nvCxnSpPr>
            <p:spPr>
              <a:xfrm rot="16200000" flipH="1">
                <a:off x="5410200" y="2895600"/>
                <a:ext cx="914400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6324600" y="3352800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>
              <a:off x="7658100" y="3351212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95300" y="3354388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1"/>
          <p:cNvGrpSpPr/>
          <p:nvPr/>
        </p:nvGrpSpPr>
        <p:grpSpPr>
          <a:xfrm>
            <a:off x="3880430" y="914400"/>
            <a:ext cx="1311152" cy="177132"/>
            <a:chOff x="495300" y="2897188"/>
            <a:chExt cx="8153400" cy="914400"/>
          </a:xfrm>
        </p:grpSpPr>
        <p:grpSp>
          <p:nvGrpSpPr>
            <p:cNvPr id="12" name="Group 31"/>
            <p:cNvGrpSpPr/>
            <p:nvPr/>
          </p:nvGrpSpPr>
          <p:grpSpPr>
            <a:xfrm>
              <a:off x="1485900" y="2897188"/>
              <a:ext cx="6172200" cy="914400"/>
              <a:chOff x="609600" y="2895600"/>
              <a:chExt cx="6172200" cy="9144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3657600" y="2895600"/>
                <a:ext cx="914400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4533900" y="2933700"/>
                <a:ext cx="914400" cy="838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27"/>
              <p:cNvGrpSpPr/>
              <p:nvPr/>
            </p:nvGrpSpPr>
            <p:grpSpPr>
              <a:xfrm>
                <a:off x="1905000" y="2895600"/>
                <a:ext cx="1752600" cy="914400"/>
                <a:chOff x="3657600" y="2895600"/>
                <a:chExt cx="1752600" cy="9144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3657600" y="2895600"/>
                  <a:ext cx="914400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>
                  <a:off x="4533900" y="2933700"/>
                  <a:ext cx="91440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09600" y="3352800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9"/>
              <p:cNvCxnSpPr/>
              <p:nvPr/>
            </p:nvCxnSpPr>
            <p:spPr>
              <a:xfrm rot="5400000">
                <a:off x="1028700" y="2933700"/>
                <a:ext cx="914400" cy="838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5410200" y="2895600"/>
                <a:ext cx="914400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6324600" y="3352800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7658100" y="3351212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4"/>
            <p:cNvCxnSpPr/>
            <p:nvPr/>
          </p:nvCxnSpPr>
          <p:spPr>
            <a:xfrm>
              <a:off x="495300" y="3354388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34"/>
          <p:cNvGrpSpPr/>
          <p:nvPr/>
        </p:nvGrpSpPr>
        <p:grpSpPr>
          <a:xfrm>
            <a:off x="3887401" y="2784030"/>
            <a:ext cx="1311152" cy="177132"/>
            <a:chOff x="495300" y="2897188"/>
            <a:chExt cx="8153400" cy="914400"/>
          </a:xfrm>
        </p:grpSpPr>
        <p:grpSp>
          <p:nvGrpSpPr>
            <p:cNvPr id="25" name="Group 31"/>
            <p:cNvGrpSpPr/>
            <p:nvPr/>
          </p:nvGrpSpPr>
          <p:grpSpPr>
            <a:xfrm>
              <a:off x="1485900" y="2897188"/>
              <a:ext cx="6172200" cy="914400"/>
              <a:chOff x="609600" y="2895600"/>
              <a:chExt cx="6172200" cy="9144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657600" y="2895600"/>
                <a:ext cx="914400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4533900" y="2933700"/>
                <a:ext cx="914400" cy="838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40"/>
              <p:cNvGrpSpPr/>
              <p:nvPr/>
            </p:nvGrpSpPr>
            <p:grpSpPr>
              <a:xfrm>
                <a:off x="1905000" y="2895600"/>
                <a:ext cx="1752600" cy="914400"/>
                <a:chOff x="3657600" y="2895600"/>
                <a:chExt cx="1752600" cy="91440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657600" y="2895600"/>
                  <a:ext cx="914400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4533900" y="2933700"/>
                  <a:ext cx="914400" cy="838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609600" y="3352800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1028700" y="2933700"/>
                <a:ext cx="914400" cy="838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5410200" y="2895600"/>
                <a:ext cx="914400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6324600" y="3352800"/>
                <a:ext cx="4572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7658100" y="3351212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5300" y="3354388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 rot="5400000">
            <a:off x="4931927" y="2606106"/>
            <a:ext cx="533252" cy="12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001468" y="1192293"/>
            <a:ext cx="380228" cy="12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3277354" y="1002350"/>
            <a:ext cx="603075" cy="6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000996" y="1277266"/>
            <a:ext cx="550175" cy="12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995051" y="2589678"/>
            <a:ext cx="562700" cy="1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48043" y="392668"/>
            <a:ext cx="103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 = 10Ω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62600" y="1864595"/>
            <a:ext cx="103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 = 20Ω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95087" y="3276600"/>
            <a:ext cx="103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 = 30Ω</a:t>
            </a:r>
          </a:p>
        </p:txBody>
      </p:sp>
      <p:grpSp>
        <p:nvGrpSpPr>
          <p:cNvPr id="37" name="Group 57"/>
          <p:cNvGrpSpPr/>
          <p:nvPr/>
        </p:nvGrpSpPr>
        <p:grpSpPr>
          <a:xfrm rot="5400000">
            <a:off x="3389303" y="2529526"/>
            <a:ext cx="457200" cy="684910"/>
            <a:chOff x="5105400" y="3277490"/>
            <a:chExt cx="762000" cy="990503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5105400" y="3657600"/>
              <a:ext cx="762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05400" y="3819431"/>
              <a:ext cx="762000" cy="23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5261722" y="4044109"/>
              <a:ext cx="446181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5292376" y="3467545"/>
              <a:ext cx="38169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2637246" y="3276600"/>
            <a:ext cx="128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C1 = 100 μF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28800" y="1779311"/>
            <a:ext cx="93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60 V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33600" y="4648200"/>
            <a:ext cx="256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Trick question for the day</a:t>
            </a:r>
          </a:p>
          <a:p>
            <a:r>
              <a:rPr lang="en-US" dirty="0"/>
              <a:t>	Calculate current 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102" y="-329121"/>
            <a:ext cx="7313613" cy="1264024"/>
          </a:xfrm>
        </p:spPr>
        <p:txBody>
          <a:bodyPr/>
          <a:lstStyle/>
          <a:p>
            <a: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  <a:cs typeface="Cambria"/>
              </a:rPr>
              <a:t>For Next Week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7527" y="893802"/>
            <a:ext cx="380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/>
              </a:rPr>
              <a:t>Study flash cards </a:t>
            </a:r>
            <a:r>
              <a:rPr lang="en-US" dirty="0" err="1">
                <a:solidFill>
                  <a:srgbClr val="FF0000"/>
                </a:solidFill>
                <a:latin typeface="Cambria"/>
              </a:rPr>
              <a:t>www.hamexam.org</a:t>
            </a:r>
            <a:endParaRPr lang="en-US" dirty="0">
              <a:solidFill>
                <a:srgbClr val="FF0000"/>
              </a:solidFill>
              <a:latin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4754" y="5574905"/>
            <a:ext cx="1777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73</a:t>
            </a:r>
          </a:p>
          <a:p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Tom and Jack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024" y="2701784"/>
            <a:ext cx="914033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1</a:t>
            </a:r>
            <a:endParaRPr lang="en-US" sz="1400" dirty="0">
              <a:latin typeface="Cambria"/>
              <a:cs typeface="Cambria"/>
            </a:endParaRPr>
          </a:p>
          <a:p>
            <a:r>
              <a:rPr lang="en-US" sz="1400" dirty="0">
                <a:latin typeface="Cambria"/>
                <a:cs typeface="Cambria"/>
              </a:rPr>
              <a:t> G1A</a:t>
            </a:r>
          </a:p>
          <a:p>
            <a:r>
              <a:rPr lang="en-US" sz="1400" dirty="0">
                <a:latin typeface="Cambria"/>
                <a:cs typeface="Cambria"/>
              </a:rPr>
              <a:t> G1C</a:t>
            </a:r>
          </a:p>
          <a:p>
            <a:r>
              <a:rPr lang="en-US" sz="1400" dirty="0">
                <a:latin typeface="Cambria"/>
                <a:cs typeface="Cambria"/>
              </a:rPr>
              <a:t> G2A</a:t>
            </a:r>
          </a:p>
          <a:p>
            <a:r>
              <a:rPr lang="en-US" sz="1400" dirty="0">
                <a:latin typeface="Cambria"/>
                <a:cs typeface="Cambria"/>
              </a:rPr>
              <a:t> G2B</a:t>
            </a:r>
          </a:p>
          <a:p>
            <a:r>
              <a:rPr lang="en-US" sz="1400" dirty="0">
                <a:latin typeface="Cambria"/>
                <a:cs typeface="Cambria"/>
              </a:rPr>
              <a:t> G2C</a:t>
            </a:r>
          </a:p>
          <a:p>
            <a:r>
              <a:rPr lang="en-US" sz="1400" dirty="0">
                <a:latin typeface="Cambria"/>
                <a:cs typeface="Cambria"/>
              </a:rPr>
              <a:t> G2D</a:t>
            </a:r>
          </a:p>
          <a:p>
            <a:r>
              <a:rPr lang="en-US" sz="1400" dirty="0">
                <a:latin typeface="Cambria"/>
                <a:cs typeface="Cambria"/>
              </a:rPr>
              <a:t> G4A part</a:t>
            </a:r>
          </a:p>
          <a:p>
            <a:r>
              <a:rPr lang="en-US" sz="1400" dirty="0">
                <a:latin typeface="Cambria"/>
                <a:cs typeface="Cambria"/>
              </a:rPr>
              <a:t> G4D part</a:t>
            </a:r>
          </a:p>
          <a:p>
            <a:pPr>
              <a:buFont typeface="Arial"/>
              <a:buChar char="•"/>
            </a:pP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0092" y="2665850"/>
            <a:ext cx="857927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ambria"/>
                <a:cs typeface="Cambria"/>
              </a:rPr>
              <a:t>Lesson 6</a:t>
            </a:r>
          </a:p>
          <a:p>
            <a:r>
              <a:rPr lang="en-US" sz="1400" dirty="0">
                <a:latin typeface="Cambria"/>
                <a:cs typeface="Cambria"/>
              </a:rPr>
              <a:t>G4E</a:t>
            </a:r>
          </a:p>
          <a:p>
            <a:r>
              <a:rPr lang="en-US" sz="1400" dirty="0">
                <a:latin typeface="Cambria"/>
                <a:cs typeface="Cambria"/>
              </a:rPr>
              <a:t> G9A</a:t>
            </a:r>
          </a:p>
          <a:p>
            <a:r>
              <a:rPr lang="en-US" sz="1400" dirty="0">
                <a:latin typeface="Cambria"/>
                <a:cs typeface="Cambria"/>
              </a:rPr>
              <a:t> G9B</a:t>
            </a:r>
          </a:p>
          <a:p>
            <a:r>
              <a:rPr lang="en-US" sz="1400" dirty="0">
                <a:latin typeface="Cambria"/>
                <a:cs typeface="Cambria"/>
              </a:rPr>
              <a:t> G9C</a:t>
            </a:r>
          </a:p>
          <a:p>
            <a:r>
              <a:rPr lang="en-US" sz="1400" dirty="0">
                <a:latin typeface="Cambria"/>
                <a:cs typeface="Cambria"/>
              </a:rPr>
              <a:t> G9D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7551" y="2609061"/>
            <a:ext cx="1091370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ambria"/>
                <a:cs typeface="Cambria"/>
              </a:rPr>
              <a:t>Lesson 8/9</a:t>
            </a:r>
          </a:p>
          <a:p>
            <a:r>
              <a:rPr lang="en-US" sz="1400" dirty="0">
                <a:latin typeface="Cambria"/>
                <a:cs typeface="Cambria"/>
              </a:rPr>
              <a:t> G4A</a:t>
            </a:r>
          </a:p>
          <a:p>
            <a:r>
              <a:rPr lang="en-US" sz="1400" dirty="0">
                <a:latin typeface="Cambria"/>
                <a:cs typeface="Cambria"/>
              </a:rPr>
              <a:t> G4B</a:t>
            </a:r>
          </a:p>
          <a:p>
            <a:r>
              <a:rPr lang="en-US" sz="1400" dirty="0">
                <a:latin typeface="Cambria"/>
                <a:cs typeface="Cambria"/>
              </a:rPr>
              <a:t> G4C</a:t>
            </a:r>
          </a:p>
          <a:p>
            <a:r>
              <a:rPr lang="en-US" sz="1400" dirty="0">
                <a:latin typeface="Cambria"/>
                <a:cs typeface="Cambria"/>
              </a:rPr>
              <a:t> G4D</a:t>
            </a:r>
          </a:p>
          <a:p>
            <a:r>
              <a:rPr lang="en-US" sz="1400" dirty="0">
                <a:latin typeface="Cambria"/>
                <a:cs typeface="Cambria"/>
              </a:rPr>
              <a:t> G7B</a:t>
            </a:r>
          </a:p>
          <a:p>
            <a:r>
              <a:rPr lang="en-US" sz="1400" dirty="0">
                <a:latin typeface="Cambria"/>
                <a:cs typeface="Cambria"/>
              </a:rPr>
              <a:t> G7C</a:t>
            </a:r>
          </a:p>
          <a:p>
            <a:r>
              <a:rPr lang="en-US" sz="1400" dirty="0">
                <a:latin typeface="Cambria"/>
                <a:cs typeface="Cambria"/>
              </a:rPr>
              <a:t> G8A</a:t>
            </a:r>
          </a:p>
          <a:p>
            <a:r>
              <a:rPr lang="en-US" sz="1400" dirty="0">
                <a:latin typeface="Cambria"/>
                <a:cs typeface="Cambria"/>
              </a:rPr>
              <a:t> G8B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6542" y="4191667"/>
            <a:ext cx="857927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4</a:t>
            </a:r>
          </a:p>
          <a:p>
            <a:r>
              <a:rPr lang="en-US" sz="1400" dirty="0">
                <a:latin typeface="Cambria"/>
                <a:cs typeface="Cambria"/>
              </a:rPr>
              <a:t> G5A</a:t>
            </a:r>
          </a:p>
          <a:p>
            <a:r>
              <a:rPr lang="en-US" sz="1400" dirty="0">
                <a:latin typeface="Cambria"/>
                <a:cs typeface="Cambria"/>
              </a:rPr>
              <a:t> G5B</a:t>
            </a:r>
          </a:p>
          <a:p>
            <a:r>
              <a:rPr lang="en-US" sz="1400" dirty="0">
                <a:latin typeface="Cambria"/>
                <a:cs typeface="Cambria"/>
              </a:rPr>
              <a:t> G6A</a:t>
            </a:r>
          </a:p>
          <a:p>
            <a:r>
              <a:rPr lang="en-US" sz="1400" dirty="0">
                <a:latin typeface="Cambria"/>
                <a:cs typeface="Cambria"/>
              </a:rPr>
              <a:t> G6B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82119" y="2611556"/>
            <a:ext cx="957313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11</a:t>
            </a:r>
          </a:p>
          <a:p>
            <a:r>
              <a:rPr lang="en-US" sz="1400" dirty="0">
                <a:latin typeface="Cambria"/>
                <a:cs typeface="Cambria"/>
              </a:rPr>
              <a:t> G0A</a:t>
            </a:r>
          </a:p>
          <a:p>
            <a:r>
              <a:rPr lang="en-US" sz="1400" dirty="0">
                <a:latin typeface="Cambria"/>
                <a:cs typeface="Cambria"/>
              </a:rPr>
              <a:t> G0B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695" y="1385421"/>
            <a:ext cx="1495922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Radio</a:t>
            </a:r>
          </a:p>
          <a:p>
            <a:pPr algn="ctr"/>
            <a:r>
              <a:rPr lang="en-US" sz="1400" dirty="0"/>
              <a:t> Fundamentals</a:t>
            </a:r>
          </a:p>
          <a:p>
            <a:pPr algn="ctr"/>
            <a:r>
              <a:rPr lang="en-US" sz="1400" dirty="0"/>
              <a:t>ARRL Ch. 1, 2, 3, 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6040" y="1459239"/>
            <a:ext cx="107112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Antennas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ARRL Ch. 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16893" y="1467955"/>
            <a:ext cx="103202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Equipment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ARRL Ch.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5255" y="1422048"/>
            <a:ext cx="103425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Cambria"/>
                <a:cs typeface="Cambria"/>
              </a:rPr>
              <a:t>Electricity</a:t>
            </a:r>
          </a:p>
          <a:p>
            <a:r>
              <a:rPr lang="en-US" sz="1400" dirty="0">
                <a:latin typeface="Cambria"/>
                <a:cs typeface="Cambria"/>
              </a:rPr>
              <a:t>ARRL Ch.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00536" y="1448633"/>
            <a:ext cx="8942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  Safety    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Ch.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3C1D2-AA72-2C4C-A193-13458CA3FA24}"/>
              </a:ext>
            </a:extLst>
          </p:cNvPr>
          <p:cNvSpPr txBox="1"/>
          <p:nvPr/>
        </p:nvSpPr>
        <p:spPr>
          <a:xfrm>
            <a:off x="1315192" y="2701784"/>
            <a:ext cx="857927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2</a:t>
            </a:r>
            <a:endParaRPr lang="en-US" sz="1400" dirty="0">
              <a:latin typeface="Cambria"/>
              <a:cs typeface="Cambria"/>
            </a:endParaRPr>
          </a:p>
          <a:p>
            <a:r>
              <a:rPr lang="en-US" sz="1400" dirty="0">
                <a:latin typeface="Cambria"/>
                <a:cs typeface="Cambria"/>
              </a:rPr>
              <a:t> G1B</a:t>
            </a:r>
          </a:p>
          <a:p>
            <a:r>
              <a:rPr lang="en-US" sz="1400" dirty="0">
                <a:latin typeface="Cambria"/>
                <a:cs typeface="Cambria"/>
              </a:rPr>
              <a:t> G1D</a:t>
            </a:r>
          </a:p>
          <a:p>
            <a:r>
              <a:rPr lang="en-US" sz="1400" dirty="0">
                <a:latin typeface="Cambria"/>
                <a:cs typeface="Cambria"/>
              </a:rPr>
              <a:t> G2A</a:t>
            </a:r>
          </a:p>
          <a:p>
            <a:r>
              <a:rPr lang="en-US" sz="1400" dirty="0">
                <a:latin typeface="Cambria"/>
                <a:cs typeface="Cambria"/>
              </a:rPr>
              <a:t> G2E </a:t>
            </a:r>
          </a:p>
          <a:p>
            <a:r>
              <a:rPr lang="en-US" sz="1400" dirty="0">
                <a:latin typeface="Cambria"/>
                <a:cs typeface="Cambria"/>
              </a:rPr>
              <a:t> G8C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3D141E-D87C-AE4E-92C5-54FD09EE24DD}"/>
              </a:ext>
            </a:extLst>
          </p:cNvPr>
          <p:cNvSpPr txBox="1"/>
          <p:nvPr/>
        </p:nvSpPr>
        <p:spPr>
          <a:xfrm>
            <a:off x="2421540" y="2701784"/>
            <a:ext cx="857927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3</a:t>
            </a:r>
            <a:endParaRPr lang="en-US" sz="1400" dirty="0">
              <a:latin typeface="Cambria"/>
              <a:cs typeface="Cambria"/>
            </a:endParaRPr>
          </a:p>
          <a:p>
            <a:r>
              <a:rPr lang="en-US" sz="1400" dirty="0">
                <a:latin typeface="Cambria"/>
                <a:cs typeface="Cambria"/>
              </a:rPr>
              <a:t> G5B</a:t>
            </a:r>
          </a:p>
          <a:p>
            <a:r>
              <a:rPr lang="en-US" sz="1400" dirty="0">
                <a:latin typeface="Cambria"/>
                <a:cs typeface="Cambria"/>
              </a:rPr>
              <a:t> G5C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14ECFA-C3EA-D247-A320-FC1E5772CE95}"/>
              </a:ext>
            </a:extLst>
          </p:cNvPr>
          <p:cNvSpPr txBox="1"/>
          <p:nvPr/>
        </p:nvSpPr>
        <p:spPr>
          <a:xfrm>
            <a:off x="2517683" y="2048862"/>
            <a:ext cx="824265" cy="600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latin typeface="Cambria"/>
                <a:cs typeface="Cambria"/>
              </a:rPr>
              <a:t>Resistors</a:t>
            </a:r>
          </a:p>
          <a:p>
            <a:r>
              <a:rPr lang="en-US" sz="1100" dirty="0">
                <a:latin typeface="Cambria"/>
                <a:cs typeface="Cambria"/>
              </a:rPr>
              <a:t>Capacitors</a:t>
            </a:r>
          </a:p>
          <a:p>
            <a:r>
              <a:rPr lang="en-US" sz="1100" dirty="0">
                <a:latin typeface="Cambria"/>
                <a:cs typeface="Cambria"/>
              </a:rPr>
              <a:t>AC Power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3CE96B-1729-A14B-AED1-EDF4A1A1A638}"/>
              </a:ext>
            </a:extLst>
          </p:cNvPr>
          <p:cNvSpPr txBox="1"/>
          <p:nvPr/>
        </p:nvSpPr>
        <p:spPr>
          <a:xfrm>
            <a:off x="2436542" y="3691630"/>
            <a:ext cx="960519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latin typeface="Cambria"/>
                <a:cs typeface="Cambria"/>
              </a:rPr>
              <a:t>The Reactive</a:t>
            </a:r>
          </a:p>
          <a:p>
            <a:r>
              <a:rPr lang="en-US" sz="1100" dirty="0">
                <a:latin typeface="Cambria"/>
                <a:cs typeface="Cambria"/>
              </a:rPr>
              <a:t>components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201795-4F38-5D41-A9B2-9BC1E2D1EADA}"/>
              </a:ext>
            </a:extLst>
          </p:cNvPr>
          <p:cNvSpPr txBox="1"/>
          <p:nvPr/>
        </p:nvSpPr>
        <p:spPr>
          <a:xfrm>
            <a:off x="3502384" y="2694334"/>
            <a:ext cx="857927" cy="1600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Lesson 5</a:t>
            </a:r>
          </a:p>
          <a:p>
            <a:r>
              <a:rPr lang="en-US" sz="1400" dirty="0">
                <a:latin typeface="Cambria"/>
                <a:cs typeface="Cambria"/>
              </a:rPr>
              <a:t>G4B</a:t>
            </a:r>
          </a:p>
          <a:p>
            <a:r>
              <a:rPr lang="en-US" sz="1400" dirty="0">
                <a:latin typeface="Cambria"/>
                <a:cs typeface="Cambria"/>
              </a:rPr>
              <a:t>G4E</a:t>
            </a:r>
          </a:p>
          <a:p>
            <a:r>
              <a:rPr lang="en-US" sz="1400" dirty="0">
                <a:latin typeface="Cambria"/>
                <a:cs typeface="Cambria"/>
              </a:rPr>
              <a:t>G6A</a:t>
            </a:r>
          </a:p>
          <a:p>
            <a:r>
              <a:rPr lang="en-US" sz="1400" dirty="0">
                <a:latin typeface="Cambria"/>
                <a:cs typeface="Cambria"/>
              </a:rPr>
              <a:t>G6B</a:t>
            </a:r>
          </a:p>
          <a:p>
            <a:r>
              <a:rPr lang="en-US" sz="1400" dirty="0">
                <a:latin typeface="Cambria"/>
                <a:cs typeface="Cambria"/>
              </a:rPr>
              <a:t>G7A</a:t>
            </a:r>
          </a:p>
          <a:p>
            <a:r>
              <a:rPr lang="en-US" sz="1400" dirty="0">
                <a:latin typeface="Cambria"/>
                <a:cs typeface="Cambria"/>
              </a:rPr>
              <a:t>G7B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843CDA-32B7-1D48-BAD5-A64D289E2745}"/>
              </a:ext>
            </a:extLst>
          </p:cNvPr>
          <p:cNvSpPr txBox="1"/>
          <p:nvPr/>
        </p:nvSpPr>
        <p:spPr>
          <a:xfrm>
            <a:off x="3602610" y="2218139"/>
            <a:ext cx="862737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latin typeface="Cambria"/>
                <a:cs typeface="Cambria"/>
              </a:rPr>
              <a:t>Semi-</a:t>
            </a:r>
          </a:p>
          <a:p>
            <a:r>
              <a:rPr lang="en-US" sz="1100" dirty="0">
                <a:latin typeface="Cambria"/>
                <a:cs typeface="Cambria"/>
              </a:rPr>
              <a:t>conductors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D51B78-D65F-5D41-AAEE-BD9DF0AE9B51}"/>
              </a:ext>
            </a:extLst>
          </p:cNvPr>
          <p:cNvSpPr txBox="1"/>
          <p:nvPr/>
        </p:nvSpPr>
        <p:spPr>
          <a:xfrm>
            <a:off x="4576040" y="4381344"/>
            <a:ext cx="112152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Propagation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ARRL Ch. 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3B4CC3-7FF2-3E49-8F21-80320D4924B6}"/>
              </a:ext>
            </a:extLst>
          </p:cNvPr>
          <p:cNvSpPr txBox="1"/>
          <p:nvPr/>
        </p:nvSpPr>
        <p:spPr>
          <a:xfrm>
            <a:off x="4630092" y="5039736"/>
            <a:ext cx="956862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ambria"/>
                <a:cs typeface="Cambria"/>
              </a:rPr>
              <a:t>Lesson 7</a:t>
            </a:r>
          </a:p>
          <a:p>
            <a:r>
              <a:rPr lang="en-US" sz="1400" dirty="0">
                <a:latin typeface="Cambria"/>
                <a:cs typeface="Cambria"/>
              </a:rPr>
              <a:t>  G3A</a:t>
            </a:r>
          </a:p>
          <a:p>
            <a:r>
              <a:rPr lang="en-US" sz="1400" dirty="0">
                <a:latin typeface="Cambria"/>
                <a:cs typeface="Cambria"/>
              </a:rPr>
              <a:t>  G3B</a:t>
            </a:r>
          </a:p>
          <a:p>
            <a:r>
              <a:rPr lang="en-US" sz="1400" dirty="0">
                <a:latin typeface="Cambria"/>
                <a:cs typeface="Cambria"/>
              </a:rPr>
              <a:t>  G3C</a:t>
            </a:r>
          </a:p>
          <a:p>
            <a:r>
              <a:rPr lang="en-US" sz="1400" dirty="0">
                <a:latin typeface="Cambria"/>
                <a:cs typeface="Cambria"/>
              </a:rPr>
              <a:t>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6C0342-2B80-3845-96E0-2814B02C5E09}"/>
              </a:ext>
            </a:extLst>
          </p:cNvPr>
          <p:cNvSpPr txBox="1"/>
          <p:nvPr/>
        </p:nvSpPr>
        <p:spPr>
          <a:xfrm>
            <a:off x="6996447" y="1459239"/>
            <a:ext cx="103425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mbria"/>
                <a:cs typeface="Cambria"/>
              </a:rPr>
              <a:t>Digital</a:t>
            </a:r>
          </a:p>
          <a:p>
            <a:pPr algn="ctr"/>
            <a:r>
              <a:rPr lang="en-US" sz="1400" dirty="0">
                <a:latin typeface="Cambria"/>
                <a:cs typeface="Cambria"/>
              </a:rPr>
              <a:t>ARRL Ch. 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781677-89B4-6B42-A9A4-7CAE78077F14}"/>
              </a:ext>
            </a:extLst>
          </p:cNvPr>
          <p:cNvSpPr txBox="1"/>
          <p:nvPr/>
        </p:nvSpPr>
        <p:spPr>
          <a:xfrm>
            <a:off x="6994949" y="2609061"/>
            <a:ext cx="986361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ambria"/>
                <a:cs typeface="Cambria"/>
              </a:rPr>
              <a:t>Lesson 10</a:t>
            </a:r>
          </a:p>
          <a:p>
            <a:r>
              <a:rPr lang="en-US" sz="1400" dirty="0">
                <a:latin typeface="Cambria"/>
                <a:cs typeface="Cambria"/>
              </a:rPr>
              <a:t> G1E</a:t>
            </a:r>
          </a:p>
          <a:p>
            <a:r>
              <a:rPr lang="en-US" sz="1400" dirty="0">
                <a:latin typeface="Cambria"/>
                <a:cs typeface="Cambria"/>
              </a:rPr>
              <a:t> G2E</a:t>
            </a:r>
          </a:p>
          <a:p>
            <a:r>
              <a:rPr lang="en-US" sz="1400" dirty="0">
                <a:latin typeface="Cambria"/>
                <a:cs typeface="Cambria"/>
              </a:rPr>
              <a:t> G8A</a:t>
            </a:r>
          </a:p>
          <a:p>
            <a:r>
              <a:rPr lang="en-US" sz="1400" dirty="0">
                <a:latin typeface="Cambria"/>
                <a:cs typeface="Cambria"/>
              </a:rPr>
              <a:t> G8B</a:t>
            </a:r>
          </a:p>
          <a:p>
            <a:r>
              <a:rPr lang="en-US" sz="1400" dirty="0">
                <a:latin typeface="Cambria"/>
                <a:cs typeface="Cambria"/>
              </a:rPr>
              <a:t> G8C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sz="6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Inductors</a:t>
            </a:r>
            <a:endParaRPr lang="en-US" sz="6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wiry thingies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81200"/>
            <a:ext cx="4492625" cy="4492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Resistance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438400"/>
            <a:ext cx="65785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The opposition of flow to electric current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810000"/>
            <a:ext cx="237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in Ohms     </a:t>
            </a:r>
            <a:r>
              <a:rPr lang="en-US" dirty="0" err="1"/>
              <a:t>Ω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Reactance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329934"/>
            <a:ext cx="81107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The opposition to flow of AC caused by capacitance or inductance.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634" y="3105090"/>
            <a:ext cx="2465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Frequency dependant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03526"/>
            <a:ext cx="8146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G5A02</a:t>
            </a:r>
          </a:p>
          <a:p>
            <a:r>
              <a:rPr lang="en-US" dirty="0">
                <a:solidFill>
                  <a:srgbClr val="FF0000"/>
                </a:solidFill>
              </a:rPr>
              <a:t>G5A03</a:t>
            </a:r>
          </a:p>
          <a:p>
            <a:r>
              <a:rPr lang="en-US" dirty="0">
                <a:solidFill>
                  <a:srgbClr val="FF0000"/>
                </a:solidFill>
              </a:rPr>
              <a:t>G5A04</a:t>
            </a:r>
          </a:p>
          <a:p>
            <a:r>
              <a:rPr lang="en-US" dirty="0">
                <a:solidFill>
                  <a:srgbClr val="FF0000"/>
                </a:solidFill>
              </a:rPr>
              <a:t>G5A05</a:t>
            </a:r>
          </a:p>
          <a:p>
            <a:r>
              <a:rPr lang="en-US" dirty="0">
                <a:solidFill>
                  <a:srgbClr val="FF0000"/>
                </a:solidFill>
              </a:rPr>
              <a:t>G5A06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0634" y="3639234"/>
            <a:ext cx="4075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Symbol </a:t>
            </a:r>
            <a:r>
              <a:rPr lang="en-US" sz="2800" b="1" dirty="0"/>
              <a:t>X</a:t>
            </a:r>
            <a:r>
              <a:rPr lang="en-US" sz="2000" dirty="0"/>
              <a:t>, measured in ohms. </a:t>
            </a:r>
            <a:r>
              <a:rPr lang="en-US" sz="2000" dirty="0">
                <a:solidFill>
                  <a:srgbClr val="FF0000"/>
                </a:solidFill>
              </a:rPr>
              <a:t>G5A09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31E352-7AB8-9F44-A2AD-D5BF85ADFA25}"/>
              </a:ext>
            </a:extLst>
          </p:cNvPr>
          <p:cNvGrpSpPr/>
          <p:nvPr/>
        </p:nvGrpSpPr>
        <p:grpSpPr>
          <a:xfrm>
            <a:off x="850807" y="4495800"/>
            <a:ext cx="1825614" cy="1721253"/>
            <a:chOff x="850807" y="4495800"/>
            <a:chExt cx="1825614" cy="1721253"/>
          </a:xfrm>
        </p:grpSpPr>
        <p:sp>
          <p:nvSpPr>
            <p:cNvPr id="7" name="TextBox 6"/>
            <p:cNvSpPr txBox="1"/>
            <p:nvPr/>
          </p:nvSpPr>
          <p:spPr>
            <a:xfrm>
              <a:off x="914400" y="4495800"/>
              <a:ext cx="1762021" cy="6155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400" dirty="0"/>
                <a:t>X</a:t>
              </a:r>
              <a:r>
                <a:rPr lang="en-US" sz="3400" baseline="-25000" dirty="0"/>
                <a:t>L </a:t>
              </a:r>
              <a:r>
                <a:rPr lang="en-US" sz="3400" dirty="0"/>
                <a:t>= 2πFL</a:t>
              </a:r>
            </a:p>
          </p:txBody>
        </p:sp>
        <p:sp>
          <p:nvSpPr>
            <p:cNvPr id="10" name="Up Arrow 9"/>
            <p:cNvSpPr/>
            <p:nvPr/>
          </p:nvSpPr>
          <p:spPr>
            <a:xfrm>
              <a:off x="850807" y="5238645"/>
              <a:ext cx="484632" cy="9784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 Arrow 11"/>
            <p:cNvSpPr/>
            <p:nvPr/>
          </p:nvSpPr>
          <p:spPr>
            <a:xfrm>
              <a:off x="1981200" y="5238645"/>
              <a:ext cx="484632" cy="9784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Up Arrow 13"/>
          <p:cNvSpPr/>
          <p:nvPr/>
        </p:nvSpPr>
        <p:spPr>
          <a:xfrm>
            <a:off x="10820400" y="5238645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0840E5-D749-8A4F-9554-A3FD30E0C0C9}"/>
              </a:ext>
            </a:extLst>
          </p:cNvPr>
          <p:cNvGrpSpPr/>
          <p:nvPr/>
        </p:nvGrpSpPr>
        <p:grpSpPr>
          <a:xfrm>
            <a:off x="4495800" y="4495800"/>
            <a:ext cx="2787921" cy="1721253"/>
            <a:chOff x="4495800" y="4495800"/>
            <a:chExt cx="2787921" cy="1721253"/>
          </a:xfrm>
        </p:grpSpPr>
        <p:sp>
          <p:nvSpPr>
            <p:cNvPr id="8" name="TextBox 7"/>
            <p:cNvSpPr txBox="1"/>
            <p:nvPr/>
          </p:nvSpPr>
          <p:spPr>
            <a:xfrm>
              <a:off x="4495800" y="4495800"/>
              <a:ext cx="2787921" cy="6155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400" dirty="0"/>
                <a:t>X</a:t>
              </a:r>
              <a:r>
                <a:rPr lang="en-US" sz="3400" baseline="-25000" dirty="0"/>
                <a:t>C </a:t>
              </a:r>
              <a:r>
                <a:rPr lang="en-US" sz="3400" dirty="0"/>
                <a:t> = 1 / (2πFC)</a:t>
              </a:r>
            </a:p>
          </p:txBody>
        </p:sp>
        <p:sp>
          <p:nvSpPr>
            <p:cNvPr id="13" name="Up Arrow 12"/>
            <p:cNvSpPr/>
            <p:nvPr/>
          </p:nvSpPr>
          <p:spPr>
            <a:xfrm>
              <a:off x="6400800" y="5238645"/>
              <a:ext cx="484632" cy="9784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 Arrow 14"/>
            <p:cNvSpPr/>
            <p:nvPr/>
          </p:nvSpPr>
          <p:spPr>
            <a:xfrm rot="10800000">
              <a:off x="4572000" y="5238645"/>
              <a:ext cx="484632" cy="9784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00803" y="6230733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G5A05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2436" y="6192459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G5A06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8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Impedance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408" y="2209800"/>
            <a:ext cx="7818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opposition to the flow of current in an AC circuit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3429000"/>
            <a:ext cx="4180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Symbolized by  Z   Measured in Ohms.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714345"/>
            <a:ext cx="885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G5A01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165619"/>
            <a:ext cx="5884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Produced by the combination of all circuit components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0361" y="5124748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Impedance </a:t>
            </a:r>
            <a:r>
              <a:rPr lang="en-US" baseline="-25000" dirty="0"/>
              <a:t>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10907" y="51523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1793" y="5152310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Impedance </a:t>
            </a:r>
            <a:r>
              <a:rPr lang="en-US" baseline="-25000" dirty="0"/>
              <a:t>out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5096" y="5521642"/>
            <a:ext cx="2071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</a:t>
            </a:r>
            <a:r>
              <a:rPr lang="en-US"/>
              <a:t>energy transfer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9319" y="5527541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G5A07 G5A08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260C2-E1AF-0648-BB9B-C678878F724C}"/>
              </a:ext>
            </a:extLst>
          </p:cNvPr>
          <p:cNvSpPr txBox="1"/>
          <p:nvPr/>
        </p:nvSpPr>
        <p:spPr>
          <a:xfrm>
            <a:off x="3486486" y="4769197"/>
            <a:ext cx="74892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When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04B890-0DEE-8346-816E-B665F4323882}"/>
              </a:ext>
            </a:extLst>
          </p:cNvPr>
          <p:cNvSpPr txBox="1"/>
          <p:nvPr/>
        </p:nvSpPr>
        <p:spPr>
          <a:xfrm>
            <a:off x="766293" y="1348222"/>
            <a:ext cx="7717221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G5A07</a:t>
            </a:r>
            <a:r>
              <a:rPr lang="en-US" dirty="0"/>
              <a:t> (D) </a:t>
            </a:r>
          </a:p>
          <a:p>
            <a:r>
              <a:rPr lang="en-US" dirty="0"/>
              <a:t>What happens when the impedance of an electrical load is equal to the output impedance of a power source, assuming both impedances are resistive?</a:t>
            </a:r>
          </a:p>
          <a:p>
            <a:r>
              <a:rPr lang="en-US" dirty="0"/>
              <a:t>A. The source delivers minimum power to the load</a:t>
            </a:r>
          </a:p>
          <a:p>
            <a:r>
              <a:rPr lang="en-US" dirty="0"/>
              <a:t>B. The electrical load is shorted</a:t>
            </a:r>
          </a:p>
          <a:p>
            <a:r>
              <a:rPr lang="en-US" dirty="0"/>
              <a:t>C. No current can flow through the circuit</a:t>
            </a:r>
          </a:p>
          <a:p>
            <a:r>
              <a:rPr lang="en-US" dirty="0"/>
              <a:t>D. The source can deliver maximum power to the load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0DFBF-309A-D34F-B38E-CED29B71B519}"/>
              </a:ext>
            </a:extLst>
          </p:cNvPr>
          <p:cNvSpPr txBox="1"/>
          <p:nvPr/>
        </p:nvSpPr>
        <p:spPr>
          <a:xfrm>
            <a:off x="1434662" y="4726898"/>
            <a:ext cx="6207148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G5A08</a:t>
            </a:r>
            <a:r>
              <a:rPr lang="en-US" dirty="0"/>
              <a:t> (B)</a:t>
            </a:r>
          </a:p>
          <a:p>
            <a:r>
              <a:rPr lang="en-US" dirty="0"/>
              <a:t>What is one reason to use an impedance matching transformer?</a:t>
            </a:r>
          </a:p>
          <a:p>
            <a:r>
              <a:rPr lang="en-US" dirty="0"/>
              <a:t>A. To minimize transmitter power output</a:t>
            </a:r>
          </a:p>
          <a:p>
            <a:r>
              <a:rPr lang="en-US" dirty="0"/>
              <a:t>B. To maximize the transfer of power</a:t>
            </a:r>
          </a:p>
          <a:p>
            <a:r>
              <a:rPr lang="en-US" dirty="0"/>
              <a:t>C. To reduce power supply ripple</a:t>
            </a:r>
          </a:p>
          <a:p>
            <a:r>
              <a:rPr lang="en-US" dirty="0"/>
              <a:t>D. To minimize radiation resistance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Inductance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  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/>
              <a:t>A coil of wire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/>
              <a:t>Can just be a straight piece of wire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/>
              <a:t>Can be wrapped on a core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/>
              <a:t>Stores energy in a magnetic field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/>
              <a:t>Opposes the change in current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/>
              <a:t>As frequency increases, inductive reactance increases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dirty="0"/>
              <a:t>Symbol   </a:t>
            </a:r>
            <a:r>
              <a:rPr lang="en-US" sz="3600" b="1" dirty="0"/>
              <a:t>L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595" dirty="0"/>
              <a:t>Measured in Henrys </a:t>
            </a:r>
            <a:r>
              <a:rPr lang="en-US" sz="3600" b="1" dirty="0"/>
              <a:t>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93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58ED5"/>
                </a:solidFill>
              </a:rPr>
              <a:t>Rules: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2BAAC-2557-414D-88C2-83D76724FFDB}"/>
              </a:ext>
            </a:extLst>
          </p:cNvPr>
          <p:cNvSpPr txBox="1"/>
          <p:nvPr/>
        </p:nvSpPr>
        <p:spPr>
          <a:xfrm>
            <a:off x="7283669" y="6348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72F115-C08C-B345-8CD0-B56448DB7FBD}"/>
              </a:ext>
            </a:extLst>
          </p:cNvPr>
          <p:cNvGrpSpPr/>
          <p:nvPr/>
        </p:nvGrpSpPr>
        <p:grpSpPr>
          <a:xfrm>
            <a:off x="6370862" y="4862109"/>
            <a:ext cx="1825614" cy="1721253"/>
            <a:chOff x="850807" y="4495800"/>
            <a:chExt cx="1825614" cy="172125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CE94FC-C902-A948-B43B-AE52D6000F6C}"/>
                </a:ext>
              </a:extLst>
            </p:cNvPr>
            <p:cNvSpPr txBox="1"/>
            <p:nvPr/>
          </p:nvSpPr>
          <p:spPr>
            <a:xfrm>
              <a:off x="914400" y="4495800"/>
              <a:ext cx="1762021" cy="61555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400" dirty="0"/>
                <a:t>X</a:t>
              </a:r>
              <a:r>
                <a:rPr lang="en-US" sz="3400" baseline="-25000" dirty="0"/>
                <a:t>L </a:t>
              </a:r>
              <a:r>
                <a:rPr lang="en-US" sz="3400" dirty="0"/>
                <a:t>= 2πFL</a:t>
              </a:r>
            </a:p>
          </p:txBody>
        </p:sp>
        <p:sp>
          <p:nvSpPr>
            <p:cNvPr id="8" name="Up Arrow 7">
              <a:extLst>
                <a:ext uri="{FF2B5EF4-FFF2-40B4-BE49-F238E27FC236}">
                  <a16:creationId xmlns:a16="http://schemas.microsoft.com/office/drawing/2014/main" id="{80C77454-8BFA-4242-AC28-E94E8B3D680F}"/>
                </a:ext>
              </a:extLst>
            </p:cNvPr>
            <p:cNvSpPr/>
            <p:nvPr/>
          </p:nvSpPr>
          <p:spPr>
            <a:xfrm>
              <a:off x="850807" y="5238645"/>
              <a:ext cx="484632" cy="9784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>
              <a:extLst>
                <a:ext uri="{FF2B5EF4-FFF2-40B4-BE49-F238E27FC236}">
                  <a16:creationId xmlns:a16="http://schemas.microsoft.com/office/drawing/2014/main" id="{899C8032-D538-094F-9261-42425012D159}"/>
                </a:ext>
              </a:extLst>
            </p:cNvPr>
            <p:cNvSpPr/>
            <p:nvPr/>
          </p:nvSpPr>
          <p:spPr>
            <a:xfrm>
              <a:off x="1981200" y="5238645"/>
              <a:ext cx="484632" cy="97840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2413000"/>
            <a:ext cx="20320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628650"/>
            <a:ext cx="5990167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49" y="1254920"/>
            <a:ext cx="4254500" cy="1905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Inductive coupling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322638"/>
            <a:ext cx="3175000" cy="256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1" y="3124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coupling occurs when the cores are parallel or in line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241707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Cores at right angles to each other minimize coupling. 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1" y="424596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Mutual Inductance: </a:t>
            </a:r>
            <a:r>
              <a:rPr lang="en-US" dirty="0"/>
              <a:t>Transfer of energy to another inductor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6285" y="482093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G5C01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A71808-D582-7D40-9F2B-3DE145842EC7}"/>
              </a:ext>
            </a:extLst>
          </p:cNvPr>
          <p:cNvSpPr txBox="1"/>
          <p:nvPr/>
        </p:nvSpPr>
        <p:spPr>
          <a:xfrm>
            <a:off x="980382" y="552649"/>
            <a:ext cx="6878435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G5C01</a:t>
            </a:r>
            <a:r>
              <a:rPr lang="en-US" dirty="0"/>
              <a:t> (C)</a:t>
            </a:r>
          </a:p>
          <a:p>
            <a:r>
              <a:rPr lang="en-US" dirty="0"/>
              <a:t>What causes a voltage to appear across the secondary winding of a transformer when an AC voltage source is connected across its primary winding?</a:t>
            </a:r>
          </a:p>
          <a:p>
            <a:r>
              <a:rPr lang="en-US" dirty="0"/>
              <a:t>A. Capacitive coupling</a:t>
            </a:r>
          </a:p>
          <a:p>
            <a:r>
              <a:rPr lang="en-US" dirty="0"/>
              <a:t>B. Displacement current coupling</a:t>
            </a:r>
          </a:p>
          <a:p>
            <a:r>
              <a:rPr lang="en-US" dirty="0"/>
              <a:t>C. Mutual inductance</a:t>
            </a:r>
          </a:p>
          <a:p>
            <a:r>
              <a:rPr lang="en-US" dirty="0"/>
              <a:t>D. Mutual capacitance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19953</TotalTime>
  <Words>1169</Words>
  <Application>Microsoft Macintosh PowerPoint</Application>
  <PresentationFormat>On-screen Show (4:3)</PresentationFormat>
  <Paragraphs>309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American Typewriter</vt:lpstr>
      <vt:lpstr>Arial</vt:lpstr>
      <vt:lpstr>Calibri</vt:lpstr>
      <vt:lpstr>Cambria</vt:lpstr>
      <vt:lpstr>Wingdings</vt:lpstr>
      <vt:lpstr>Office Theme</vt:lpstr>
      <vt:lpstr>PowerPoint Presentation</vt:lpstr>
      <vt:lpstr>The Reactance Party</vt:lpstr>
      <vt:lpstr>Inductors</vt:lpstr>
      <vt:lpstr>Resistance</vt:lpstr>
      <vt:lpstr>Reactance</vt:lpstr>
      <vt:lpstr>Impedance</vt:lpstr>
      <vt:lpstr>Inductance</vt:lpstr>
      <vt:lpstr>PowerPoint Presentation</vt:lpstr>
      <vt:lpstr> Inductive coupling</vt:lpstr>
      <vt:lpstr>Transformers</vt:lpstr>
      <vt:lpstr>Toroid Core inductors</vt:lpstr>
      <vt:lpstr>Capacitors</vt:lpstr>
      <vt:lpstr>Capacitors</vt:lpstr>
      <vt:lpstr>Resonance</vt:lpstr>
      <vt:lpstr>Impedance Transformation</vt:lpstr>
      <vt:lpstr>Matching Networks</vt:lpstr>
      <vt:lpstr>PowerPoint Presentation</vt:lpstr>
      <vt:lpstr>PowerPoint Presentation</vt:lpstr>
      <vt:lpstr>Ohm’s Law challenges</vt:lpstr>
      <vt:lpstr>PowerPoint Presentation</vt:lpstr>
      <vt:lpstr>PowerPoint Presentation</vt:lpstr>
      <vt:lpstr>PowerPoint Presentation</vt:lpstr>
      <vt:lpstr>PowerPoint Presentation</vt:lpstr>
      <vt:lpstr>For 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Inductors</dc:title>
  <dc:creator>John Foster</dc:creator>
  <cp:lastModifiedBy>John Foster</cp:lastModifiedBy>
  <cp:revision>46</cp:revision>
  <dcterms:created xsi:type="dcterms:W3CDTF">2017-05-29T16:46:51Z</dcterms:created>
  <dcterms:modified xsi:type="dcterms:W3CDTF">2021-04-26T19:18:01Z</dcterms:modified>
</cp:coreProperties>
</file>