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4"/>
  </p:notesMasterIdLst>
  <p:sldIdLst>
    <p:sldId id="256" r:id="rId2"/>
    <p:sldId id="258" r:id="rId3"/>
    <p:sldId id="316" r:id="rId4"/>
    <p:sldId id="259" r:id="rId5"/>
    <p:sldId id="309" r:id="rId6"/>
    <p:sldId id="26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303" r:id="rId30"/>
    <p:sldId id="292" r:id="rId31"/>
    <p:sldId id="294" r:id="rId32"/>
    <p:sldId id="313" r:id="rId33"/>
    <p:sldId id="305" r:id="rId34"/>
    <p:sldId id="315" r:id="rId35"/>
    <p:sldId id="306" r:id="rId36"/>
    <p:sldId id="295" r:id="rId37"/>
    <p:sldId id="296" r:id="rId38"/>
    <p:sldId id="312" r:id="rId39"/>
    <p:sldId id="297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00"/>
    <a:srgbClr val="4A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/>
    <p:restoredTop sz="94657"/>
  </p:normalViewPr>
  <p:slideViewPr>
    <p:cSldViewPr snapToObjects="1">
      <p:cViewPr>
        <p:scale>
          <a:sx n="170" d="100"/>
          <a:sy n="170" d="100"/>
        </p:scale>
        <p:origin x="30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8429-2228-A84A-8AC9-A4BCDE9D71D7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D7390-D608-DA46-8BBF-485B4B7BC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7390-D608-DA46-8BBF-485B4B7BCC4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7390-D608-DA46-8BBF-485B4B7BCC4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D7390-D608-DA46-8BBF-485B4B7BCC4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  <a:alpha val="48000"/>
              </a:schemeClr>
            </a:gs>
            <a:gs pos="100000">
              <a:srgbClr val="FFFFFF">
                <a:alpha val="48000"/>
              </a:srgb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CA05C0C-991C-3D41-9D21-7975FB2173E8}" type="datetimeFigureOut">
              <a:rPr lang="en-US" smtClean="0"/>
              <a:pPr/>
              <a:t>11/10/20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5F91926-2FAE-A44B-9956-DE7680183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4770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Week 4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77000" cy="810768"/>
          </a:xfrm>
        </p:spPr>
        <p:txBody>
          <a:bodyPr/>
          <a:lstStyle/>
          <a:p>
            <a:r>
              <a:rPr lang="en-US" dirty="0" smtClean="0"/>
              <a:t>Radio Signals and Equipment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2868168"/>
            <a:ext cx="995785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Sections:</a:t>
            </a:r>
          </a:p>
          <a:p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latin typeface="Cambria"/>
                <a:cs typeface="Cambria"/>
              </a:rPr>
              <a:t>G4A</a:t>
            </a:r>
            <a:endParaRPr lang="en-US" dirty="0">
              <a:latin typeface="Cambria"/>
              <a:cs typeface="Cambria"/>
            </a:endParaRP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G4E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G4D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G7B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G7C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G8A</a:t>
            </a:r>
          </a:p>
          <a:p>
            <a:pPr>
              <a:buFont typeface="Arial"/>
              <a:buChar char="•"/>
            </a:pPr>
            <a:r>
              <a:rPr lang="en-US" dirty="0">
                <a:latin typeface="Cambria"/>
                <a:cs typeface="Cambria"/>
              </a:rPr>
              <a:t>  G8B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6826" y="3567659"/>
            <a:ext cx="156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ARRL</a:t>
            </a:r>
          </a:p>
          <a:p>
            <a:r>
              <a:rPr lang="en-US" dirty="0"/>
              <a:t>	</a:t>
            </a:r>
            <a:r>
              <a:rPr lang="en-US" u="sng" dirty="0" smtClean="0"/>
              <a:t>Chapter 5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015583" y="4607027"/>
            <a:ext cx="3269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Gordon West </a:t>
            </a:r>
          </a:p>
          <a:p>
            <a:r>
              <a:rPr lang="en-US" dirty="0"/>
              <a:t>	</a:t>
            </a:r>
            <a:r>
              <a:rPr lang="en-US" u="sng" dirty="0" smtClean="0"/>
              <a:t>Your HF Transmitter</a:t>
            </a:r>
          </a:p>
          <a:p>
            <a:r>
              <a:rPr lang="en-US" dirty="0"/>
              <a:t>	</a:t>
            </a:r>
            <a:r>
              <a:rPr lang="en-US" u="sng" dirty="0" smtClean="0"/>
              <a:t>Your Receiver</a:t>
            </a:r>
          </a:p>
          <a:p>
            <a:r>
              <a:rPr lang="en-US" dirty="0"/>
              <a:t>	</a:t>
            </a:r>
            <a:r>
              <a:rPr lang="en-US" u="sng" dirty="0" smtClean="0"/>
              <a:t>Oscillators and Components</a:t>
            </a:r>
            <a:endParaRPr lang="en-US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517" y="131814"/>
            <a:ext cx="3639543" cy="223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Multiplier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457200" y="1371601"/>
            <a:ext cx="1981200" cy="1524000"/>
            <a:chOff x="1752600" y="3962400"/>
            <a:chExt cx="990600" cy="989076"/>
          </a:xfrm>
        </p:grpSpPr>
        <p:sp>
          <p:nvSpPr>
            <p:cNvPr id="4" name="Cube 3"/>
            <p:cNvSpPr/>
            <p:nvPr/>
          </p:nvSpPr>
          <p:spPr>
            <a:xfrm>
              <a:off x="1752600" y="3962400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9233" y="4419600"/>
              <a:ext cx="707886" cy="29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Multiplier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95872" y="2831068"/>
            <a:ext cx="1524000" cy="992189"/>
            <a:chOff x="3276600" y="4572793"/>
            <a:chExt cx="1524000" cy="992189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2782094" y="5067299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600" y="4574382"/>
              <a:ext cx="1066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76600" y="5563393"/>
              <a:ext cx="10668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305697" y="4610497"/>
              <a:ext cx="532606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4342209" y="5106591"/>
              <a:ext cx="459582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3278188" y="4575969"/>
              <a:ext cx="1065212" cy="9874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78188" y="4575970"/>
              <a:ext cx="1065212" cy="9874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3354460" y="3362087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72" y="3362087"/>
            <a:ext cx="953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 f</a:t>
            </a:r>
            <a:r>
              <a:rPr lang="en-US" baseline="-25000" dirty="0" smtClean="0"/>
              <a:t>1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725267" y="4127263"/>
            <a:ext cx="6080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72" y="336367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   f</a:t>
            </a:r>
            <a:r>
              <a:rPr lang="en-US" baseline="-25000" dirty="0"/>
              <a:t>2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019872" y="3362087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030067" y="4247397"/>
            <a:ext cx="14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2, 3, 4, ….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0466" y="4616729"/>
            <a:ext cx="7390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G8B04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multiplier</a:t>
            </a:r>
            <a:r>
              <a:rPr lang="en-US" dirty="0" smtClean="0"/>
              <a:t> in a VHF </a:t>
            </a:r>
            <a:r>
              <a:rPr lang="en-US" dirty="0"/>
              <a:t>FM transmitter </a:t>
            </a:r>
            <a:r>
              <a:rPr lang="en-US" dirty="0" smtClean="0"/>
              <a:t>generates </a:t>
            </a:r>
            <a:r>
              <a:rPr lang="en-US" dirty="0"/>
              <a:t>a harmonic of a lower frequency signal to reach the desired operating frequency?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Modulators</a:t>
            </a:r>
            <a:endParaRPr lang="en-US" dirty="0"/>
          </a:p>
        </p:txBody>
      </p:sp>
      <p:grpSp>
        <p:nvGrpSpPr>
          <p:cNvPr id="5" name="Group 16"/>
          <p:cNvGrpSpPr/>
          <p:nvPr/>
        </p:nvGrpSpPr>
        <p:grpSpPr>
          <a:xfrm>
            <a:off x="457200" y="1371601"/>
            <a:ext cx="1981200" cy="1524000"/>
            <a:chOff x="1752600" y="3962400"/>
            <a:chExt cx="990600" cy="989076"/>
          </a:xfrm>
        </p:grpSpPr>
        <p:sp>
          <p:nvSpPr>
            <p:cNvPr id="6" name="Cube 5"/>
            <p:cNvSpPr/>
            <p:nvPr/>
          </p:nvSpPr>
          <p:spPr>
            <a:xfrm>
              <a:off x="1752600" y="3962400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9233" y="4419600"/>
              <a:ext cx="744029" cy="29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Modulator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67994" y="3240088"/>
            <a:ext cx="1143000" cy="1143000"/>
          </a:xfrm>
          <a:prstGeom prst="rect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0"/>
          </p:cNvCxnSpPr>
          <p:nvPr/>
        </p:nvCxnSpPr>
        <p:spPr>
          <a:xfrm rot="16200000" flipH="1" flipV="1">
            <a:off x="3982244" y="3525838"/>
            <a:ext cx="1143000" cy="5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0"/>
          </p:cNvCxnSpPr>
          <p:nvPr/>
        </p:nvCxnSpPr>
        <p:spPr>
          <a:xfrm rot="16200000" flipH="1">
            <a:off x="4553744" y="3525838"/>
            <a:ext cx="1143000" cy="571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2743994" y="3811588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5410994" y="3811588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8" idx="2"/>
          </p:cNvCxnSpPr>
          <p:nvPr/>
        </p:nvCxnSpPr>
        <p:spPr>
          <a:xfrm rot="5400000" flipH="1" flipV="1">
            <a:off x="4420394" y="4802188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37720" y="3182759"/>
            <a:ext cx="1402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Carrier input</a:t>
            </a:r>
          </a:p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5629" y="5364758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Modulating input</a:t>
            </a:r>
          </a:p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7794" y="3087688"/>
            <a:ext cx="1660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Output, f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modulated by 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0066" y="1648918"/>
            <a:ext cx="48075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reactance modulator produces FM or PM signals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AD00"/>
                </a:solidFill>
              </a:rPr>
              <a:t>G8A04</a:t>
            </a:r>
            <a:endParaRPr lang="en-US" dirty="0">
              <a:solidFill>
                <a:srgbClr val="00AD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0066" y="2407196"/>
            <a:ext cx="42503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balanced modulator produces AM or SSB </a:t>
            </a:r>
          </a:p>
          <a:p>
            <a:r>
              <a:rPr lang="en-US" dirty="0" smtClean="0">
                <a:solidFill>
                  <a:srgbClr val="00AD00"/>
                </a:solidFill>
              </a:rPr>
              <a:t>G7C02</a:t>
            </a:r>
            <a:endParaRPr lang="en-US" dirty="0">
              <a:solidFill>
                <a:srgbClr val="00A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Modulator</a:t>
            </a:r>
            <a:br>
              <a:rPr lang="en-US" dirty="0" smtClean="0"/>
            </a:br>
            <a:r>
              <a:rPr lang="en-US" dirty="0" smtClean="0"/>
              <a:t>To produce SSB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5082" y="3072773"/>
            <a:ext cx="4675934" cy="1295400"/>
            <a:chOff x="2791666" y="3048000"/>
            <a:chExt cx="4675934" cy="1295400"/>
          </a:xfrm>
        </p:grpSpPr>
        <p:sp>
          <p:nvSpPr>
            <p:cNvPr id="4" name="Oval 3"/>
            <p:cNvSpPr/>
            <p:nvPr/>
          </p:nvSpPr>
          <p:spPr>
            <a:xfrm>
              <a:off x="5105400" y="3048000"/>
              <a:ext cx="1371600" cy="1295400"/>
            </a:xfrm>
            <a:prstGeom prst="ellipse">
              <a:avLst/>
            </a:prstGeom>
            <a:blipFill dpi="0" rotWithShape="1">
              <a:blip r:embed="rId2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4" idx="7"/>
              <a:endCxn id="4" idx="3"/>
            </p:cNvCxnSpPr>
            <p:nvPr/>
          </p:nvCxnSpPr>
          <p:spPr>
            <a:xfrm rot="16200000" flipH="1" flipV="1">
              <a:off x="5333207" y="3210766"/>
              <a:ext cx="915986" cy="969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 rot="16200000" flipH="1">
              <a:off x="5333207" y="3210766"/>
              <a:ext cx="915986" cy="969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4" idx="2"/>
            </p:cNvCxnSpPr>
            <p:nvPr/>
          </p:nvCxnSpPr>
          <p:spPr>
            <a:xfrm flipV="1">
              <a:off x="3810000" y="3695700"/>
              <a:ext cx="1295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91666" y="3237706"/>
              <a:ext cx="1732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Carrier signal  F</a:t>
              </a:r>
              <a:r>
                <a:rPr lang="en-US" baseline="-25000" dirty="0" smtClean="0"/>
                <a:t>1 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4" idx="6"/>
            </p:cNvCxnSpPr>
            <p:nvPr/>
          </p:nvCxnSpPr>
          <p:spPr>
            <a:xfrm>
              <a:off x="6477000" y="3695700"/>
              <a:ext cx="990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505200" y="2209800"/>
            <a:ext cx="207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type of mixer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438629" y="4996427"/>
            <a:ext cx="12565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6673" y="5853280"/>
            <a:ext cx="1701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Speech amplifier</a:t>
            </a:r>
          </a:p>
          <a:p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20471" y="3815419"/>
            <a:ext cx="228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243589" y="3215519"/>
            <a:ext cx="1078467" cy="1588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6750851" y="2319267"/>
            <a:ext cx="1947721" cy="1620945"/>
            <a:chOff x="6858000" y="2209800"/>
            <a:chExt cx="1947721" cy="1620945"/>
          </a:xfrm>
        </p:grpSpPr>
        <p:grpSp>
          <p:nvGrpSpPr>
            <p:cNvPr id="26" name="Group 25"/>
            <p:cNvGrpSpPr/>
            <p:nvPr/>
          </p:nvGrpSpPr>
          <p:grpSpPr>
            <a:xfrm>
              <a:off x="6858000" y="2681716"/>
              <a:ext cx="762000" cy="1147442"/>
              <a:chOff x="6858000" y="2681716"/>
              <a:chExt cx="762000" cy="1147442"/>
            </a:xfrm>
          </p:grpSpPr>
          <p:sp>
            <p:nvSpPr>
              <p:cNvPr id="14" name="Trapezoid 13"/>
              <p:cNvSpPr/>
              <p:nvPr/>
            </p:nvSpPr>
            <p:spPr>
              <a:xfrm>
                <a:off x="6858000" y="2681716"/>
                <a:ext cx="762000" cy="975883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58000" y="3182827"/>
                <a:ext cx="6222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LSB </a:t>
                </a:r>
              </a:p>
              <a:p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043721" y="2681716"/>
              <a:ext cx="762000" cy="1149029"/>
              <a:chOff x="7847013" y="2681716"/>
              <a:chExt cx="762000" cy="1149030"/>
            </a:xfrm>
          </p:grpSpPr>
          <p:sp>
            <p:nvSpPr>
              <p:cNvPr id="15" name="Trapezoid 14"/>
              <p:cNvSpPr/>
              <p:nvPr/>
            </p:nvSpPr>
            <p:spPr>
              <a:xfrm>
                <a:off x="7847013" y="2681716"/>
                <a:ext cx="762000" cy="975883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945367" y="3184415"/>
                <a:ext cx="6184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USB</a:t>
                </a:r>
              </a:p>
              <a:p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041601" y="2209800"/>
              <a:ext cx="1607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r>
                <a:rPr lang="en-US" dirty="0" smtClean="0"/>
                <a:t>arrier removed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318" y="1523820"/>
            <a:ext cx="325031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Advantage of carrier suppression</a:t>
            </a:r>
          </a:p>
          <a:p>
            <a:endParaRPr lang="en-US" dirty="0" smtClean="0"/>
          </a:p>
          <a:p>
            <a:r>
              <a:rPr lang="en-US" dirty="0" smtClean="0"/>
              <a:t>	Transmitter power can be used more effectively  		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4259765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Filter is used to process signals from the balanced modulator</a:t>
            </a:r>
          </a:p>
          <a:p>
            <a:r>
              <a:rPr lang="en-US" dirty="0" smtClean="0">
                <a:solidFill>
                  <a:srgbClr val="00AD00"/>
                </a:solidFill>
              </a:rPr>
              <a:t>G7C01</a:t>
            </a:r>
            <a:endParaRPr lang="en-US" dirty="0">
              <a:solidFill>
                <a:srgbClr val="00AD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9055" y="1954562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Balanced modulator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56128" y="129187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G7C02</a:t>
            </a:r>
            <a:endParaRPr lang="en-US" dirty="0">
              <a:solidFill>
                <a:srgbClr val="00AD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2328" y="3227774"/>
            <a:ext cx="146814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5816" y="3570880"/>
            <a:ext cx="66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Filter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 </a:t>
            </a:r>
            <a:br>
              <a:rPr lang="en-US" dirty="0" smtClean="0"/>
            </a:br>
            <a:r>
              <a:rPr lang="en-US" dirty="0" smtClean="0"/>
              <a:t>Modulators</a:t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5486400"/>
            <a:ext cx="7589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35543" y="313679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 output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04800" y="2768958"/>
            <a:ext cx="6629400" cy="3642360"/>
            <a:chOff x="304800" y="2768958"/>
            <a:chExt cx="6629400" cy="3642360"/>
          </a:xfrm>
        </p:grpSpPr>
        <p:grpSp>
          <p:nvGrpSpPr>
            <p:cNvPr id="3" name="Group 2"/>
            <p:cNvGrpSpPr/>
            <p:nvPr/>
          </p:nvGrpSpPr>
          <p:grpSpPr>
            <a:xfrm>
              <a:off x="4876800" y="2768958"/>
              <a:ext cx="1001465" cy="1015283"/>
              <a:chOff x="5105400" y="4876800"/>
              <a:chExt cx="1371600" cy="1295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105400" y="4876800"/>
                <a:ext cx="1371600" cy="1295400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19"/>
              <p:cNvGrpSpPr/>
              <p:nvPr/>
            </p:nvGrpSpPr>
            <p:grpSpPr>
              <a:xfrm rot="516695">
                <a:off x="5241564" y="5107374"/>
                <a:ext cx="971588" cy="914400"/>
                <a:chOff x="1238212" y="4648200"/>
                <a:chExt cx="971588" cy="914400"/>
              </a:xfrm>
            </p:grpSpPr>
            <p:sp>
              <p:nvSpPr>
                <p:cNvPr id="6" name="Block Arc 5"/>
                <p:cNvSpPr/>
                <p:nvPr/>
              </p:nvSpPr>
              <p:spPr>
                <a:xfrm>
                  <a:off x="1238212" y="4953000"/>
                  <a:ext cx="533400" cy="609600"/>
                </a:xfrm>
                <a:prstGeom prst="blockArc">
                  <a:avLst>
                    <a:gd name="adj1" fmla="val 10800000"/>
                    <a:gd name="adj2" fmla="val 20485613"/>
                    <a:gd name="adj3" fmla="val 979"/>
                  </a:avLst>
                </a:prstGeom>
                <a:blipFill dpi="0" rotWithShape="1">
                  <a:blip r:embed="rId2">
                    <a:alphaModFix amt="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Block Arc 6"/>
                <p:cNvSpPr/>
                <p:nvPr/>
              </p:nvSpPr>
              <p:spPr>
                <a:xfrm rot="10800000">
                  <a:off x="1676400" y="4648200"/>
                  <a:ext cx="533400" cy="609600"/>
                </a:xfrm>
                <a:prstGeom prst="blockArc">
                  <a:avLst>
                    <a:gd name="adj1" fmla="val 10800000"/>
                    <a:gd name="adj2" fmla="val 20179556"/>
                    <a:gd name="adj3" fmla="val 1393"/>
                  </a:avLst>
                </a:prstGeom>
                <a:blipFill dpi="0" rotWithShape="1">
                  <a:blip r:embed="rId2">
                    <a:alphaModFix amt="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Rectangle 7"/>
            <p:cNvSpPr/>
            <p:nvPr/>
          </p:nvSpPr>
          <p:spPr>
            <a:xfrm>
              <a:off x="2345378" y="2819400"/>
              <a:ext cx="1447800" cy="914400"/>
            </a:xfrm>
            <a:prstGeom prst="rect">
              <a:avLst/>
            </a:prstGeom>
            <a:blipFill dpi="0" rotWithShape="1">
              <a:blip r:embed="rId2">
                <a:alphaModFix amt="90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Reactance modulator</a:t>
              </a:r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92352" y="4803648"/>
              <a:ext cx="1146048" cy="1292352"/>
              <a:chOff x="1292352" y="4803648"/>
              <a:chExt cx="1146048" cy="1292352"/>
            </a:xfrm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1219200" y="4876800"/>
                <a:ext cx="1292352" cy="1146048"/>
              </a:xfrm>
              <a:prstGeom prst="triangle">
                <a:avLst/>
              </a:prstGeom>
              <a:blipFill dpi="0" rotWithShape="1">
                <a:blip r:embed="rId2">
                  <a:alphaModFix amt="90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92352" y="5172670"/>
                <a:ext cx="6590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AF</a:t>
                </a:r>
              </a:p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AMP</a:t>
                </a:r>
              </a:p>
              <a:p>
                <a:endParaRPr lang="en-US" dirty="0"/>
              </a:p>
            </p:txBody>
          </p:sp>
        </p:grpSp>
        <p:cxnSp>
          <p:nvCxnSpPr>
            <p:cNvPr id="15" name="Straight Arrow Connector 14"/>
            <p:cNvCxnSpPr>
              <a:endCxn id="8" idx="2"/>
            </p:cNvCxnSpPr>
            <p:nvPr/>
          </p:nvCxnSpPr>
          <p:spPr>
            <a:xfrm rot="5400000" flipH="1" flipV="1">
              <a:off x="2192978" y="4610100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0"/>
            </p:cNvCxnSpPr>
            <p:nvPr/>
          </p:nvCxnSpPr>
          <p:spPr>
            <a:xfrm>
              <a:off x="2438400" y="5449824"/>
              <a:ext cx="63167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3"/>
              <a:endCxn id="4" idx="2"/>
            </p:cNvCxnSpPr>
            <p:nvPr/>
          </p:nvCxnSpPr>
          <p:spPr>
            <a:xfrm>
              <a:off x="3793178" y="3276600"/>
              <a:ext cx="10836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" idx="6"/>
            </p:cNvCxnSpPr>
            <p:nvPr/>
          </p:nvCxnSpPr>
          <p:spPr>
            <a:xfrm>
              <a:off x="5878265" y="3276600"/>
              <a:ext cx="105593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4800" y="5487988"/>
              <a:ext cx="7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Audio</a:t>
              </a:r>
            </a:p>
            <a:p>
              <a:r>
                <a:rPr lang="en-US" dirty="0" smtClean="0"/>
                <a:t>Input</a:t>
              </a:r>
            </a:p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755" y="358897"/>
            <a:ext cx="7313613" cy="8683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Modulators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768958"/>
            <a:ext cx="1001465" cy="1015283"/>
            <a:chOff x="5105400" y="4876800"/>
            <a:chExt cx="1371600" cy="1295400"/>
          </a:xfrm>
        </p:grpSpPr>
        <p:sp>
          <p:nvSpPr>
            <p:cNvPr id="4" name="Oval 3"/>
            <p:cNvSpPr/>
            <p:nvPr/>
          </p:nvSpPr>
          <p:spPr>
            <a:xfrm>
              <a:off x="5105400" y="4876800"/>
              <a:ext cx="1371600" cy="1295400"/>
            </a:xfrm>
            <a:prstGeom prst="ellipse">
              <a:avLst/>
            </a:prstGeom>
            <a:blipFill dpi="0" rotWithShape="1">
              <a:blip r:embed="rId2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9"/>
            <p:cNvGrpSpPr/>
            <p:nvPr/>
          </p:nvGrpSpPr>
          <p:grpSpPr>
            <a:xfrm rot="516695">
              <a:off x="5241564" y="5107374"/>
              <a:ext cx="971588" cy="914400"/>
              <a:chOff x="1238212" y="4648200"/>
              <a:chExt cx="971588" cy="914400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1238212" y="4953000"/>
                <a:ext cx="533400" cy="609600"/>
              </a:xfrm>
              <a:prstGeom prst="blockArc">
                <a:avLst>
                  <a:gd name="adj1" fmla="val 10800000"/>
                  <a:gd name="adj2" fmla="val 20485613"/>
                  <a:gd name="adj3" fmla="val 979"/>
                </a:avLst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Block Arc 6"/>
              <p:cNvSpPr/>
              <p:nvPr/>
            </p:nvSpPr>
            <p:spPr>
              <a:xfrm rot="10800000">
                <a:off x="1676400" y="4648200"/>
                <a:ext cx="533400" cy="609600"/>
              </a:xfrm>
              <a:prstGeom prst="blockArc">
                <a:avLst>
                  <a:gd name="adj1" fmla="val 10800000"/>
                  <a:gd name="adj2" fmla="val 20179556"/>
                  <a:gd name="adj3" fmla="val 1393"/>
                </a:avLst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2345378" y="2819400"/>
            <a:ext cx="1447800" cy="914400"/>
          </a:xfrm>
          <a:prstGeom prst="rect">
            <a:avLst/>
          </a:prstGeom>
          <a:blipFill dpi="0" rotWithShape="1">
            <a:blip r:embed="rId2">
              <a:alphaModFix amt="9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Reactance modulator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2352" y="4803648"/>
            <a:ext cx="1146048" cy="1292352"/>
            <a:chOff x="1292352" y="4803648"/>
            <a:chExt cx="1146048" cy="1292352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1219200" y="4876800"/>
              <a:ext cx="1292352" cy="1146048"/>
            </a:xfrm>
            <a:prstGeom prst="triangle">
              <a:avLst/>
            </a:prstGeom>
            <a:blipFill dpi="0" rotWithShape="1">
              <a:blip r:embed="rId2">
                <a:alphaModFix amt="90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2352" y="5172670"/>
              <a:ext cx="659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AF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AMP</a:t>
              </a:r>
            </a:p>
            <a:p>
              <a:endParaRPr lang="en-US" dirty="0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533400" y="5486400"/>
            <a:ext cx="7589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8" idx="2"/>
          </p:cNvCxnSpPr>
          <p:nvPr/>
        </p:nvCxnSpPr>
        <p:spPr>
          <a:xfrm rot="5400000" flipH="1" flipV="1">
            <a:off x="2192978" y="46101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</p:cNvCxnSpPr>
          <p:nvPr/>
        </p:nvCxnSpPr>
        <p:spPr>
          <a:xfrm>
            <a:off x="2438400" y="5449824"/>
            <a:ext cx="63167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72400" y="310988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M output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4" idx="6"/>
            <a:endCxn id="8" idx="1"/>
          </p:cNvCxnSpPr>
          <p:nvPr/>
        </p:nvCxnSpPr>
        <p:spPr>
          <a:xfrm>
            <a:off x="1534865" y="3276600"/>
            <a:ext cx="8105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3793178" y="3276600"/>
            <a:ext cx="20742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125" y="2286000"/>
            <a:ext cx="167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Frequency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5801" y="5487988"/>
            <a:ext cx="7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</a:t>
            </a:r>
          </a:p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276600" y="4064675"/>
            <a:ext cx="5257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Phase modulation is </a:t>
            </a:r>
            <a:r>
              <a:rPr lang="en-US" dirty="0"/>
              <a:t>produced by a reactance modulator connected to an RF power amplifier</a:t>
            </a:r>
            <a:r>
              <a:rPr lang="en-US" dirty="0" smtClean="0"/>
              <a:t>? </a:t>
            </a:r>
            <a:r>
              <a:rPr lang="en-US" sz="1400" dirty="0" smtClean="0">
                <a:solidFill>
                  <a:srgbClr val="00B050"/>
                </a:solidFill>
              </a:rPr>
              <a:t>G8A04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867400" y="2655332"/>
            <a:ext cx="1146048" cy="1292352"/>
            <a:chOff x="1292352" y="4803648"/>
            <a:chExt cx="1146048" cy="1292352"/>
          </a:xfrm>
        </p:grpSpPr>
        <p:sp>
          <p:nvSpPr>
            <p:cNvPr id="31" name="Isosceles Triangle 30"/>
            <p:cNvSpPr/>
            <p:nvPr/>
          </p:nvSpPr>
          <p:spPr>
            <a:xfrm rot="5400000">
              <a:off x="1219200" y="4876800"/>
              <a:ext cx="1292352" cy="1146048"/>
            </a:xfrm>
            <a:prstGeom prst="triangle">
              <a:avLst/>
            </a:prstGeom>
            <a:blipFill dpi="0" rotWithShape="1">
              <a:blip r:embed="rId2">
                <a:alphaModFix amt="90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92352" y="5172670"/>
              <a:ext cx="659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RF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AMP</a:t>
              </a:r>
            </a:p>
            <a:p>
              <a:endParaRPr lang="en-US" dirty="0"/>
            </a:p>
          </p:txBody>
        </p:sp>
      </p:grpSp>
      <p:cxnSp>
        <p:nvCxnSpPr>
          <p:cNvPr id="34" name="Straight Arrow Connector 33"/>
          <p:cNvCxnSpPr>
            <a:stCxn id="31" idx="0"/>
          </p:cNvCxnSpPr>
          <p:nvPr/>
        </p:nvCxnSpPr>
        <p:spPr>
          <a:xfrm>
            <a:off x="7013448" y="3301508"/>
            <a:ext cx="7589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Transmitter Structure (AM)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133600"/>
            <a:ext cx="7772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G7C02</a:t>
            </a:r>
            <a:r>
              <a:rPr lang="en-US" sz="1400" dirty="0" smtClean="0">
                <a:solidFill>
                  <a:srgbClr val="00B050"/>
                </a:solidFill>
              </a:rPr>
              <a:t>  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dirty="0"/>
              <a:t>Which circuit is used to combine signals from the carrier oscillator and speech amplifier and send the result to the filter in a typical single-sideband phone transmitter?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114800"/>
            <a:ext cx="739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G7C01</a:t>
            </a:r>
          </a:p>
          <a:p>
            <a:r>
              <a:rPr lang="en-US" dirty="0"/>
              <a:t>Which of the following is used to process signals from the balanced modulator and send them to the mixer in a single-sideband phone transmitter?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207" y="3417332"/>
            <a:ext cx="204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Balanced Modulator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410" y="5257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Filter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2" y="-23709"/>
            <a:ext cx="7313613" cy="868362"/>
          </a:xfrm>
        </p:spPr>
        <p:txBody>
          <a:bodyPr/>
          <a:lstStyle/>
          <a:p>
            <a:r>
              <a:rPr lang="en-US" dirty="0" smtClean="0"/>
              <a:t>Transmitter Structure (FM)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432" y="1219200"/>
            <a:ext cx="7357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less expensive and more practical to generate FM signals at low frequencies</a:t>
            </a:r>
          </a:p>
          <a:p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u="sng" dirty="0" smtClean="0"/>
              <a:t>multiply</a:t>
            </a:r>
            <a:r>
              <a:rPr lang="en-US" dirty="0" smtClean="0"/>
              <a:t> them to the desired frequencies.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734" y="2332161"/>
            <a:ext cx="4908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the deviation is multiplied with each harmonic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97493" y="3441933"/>
            <a:ext cx="726729" cy="688459"/>
            <a:chOff x="5105400" y="4876800"/>
            <a:chExt cx="1371600" cy="1295400"/>
          </a:xfrm>
        </p:grpSpPr>
        <p:sp>
          <p:nvSpPr>
            <p:cNvPr id="16" name="Oval 15"/>
            <p:cNvSpPr/>
            <p:nvPr/>
          </p:nvSpPr>
          <p:spPr>
            <a:xfrm>
              <a:off x="5105400" y="4876800"/>
              <a:ext cx="1371600" cy="1295400"/>
            </a:xfrm>
            <a:prstGeom prst="ellipse">
              <a:avLst/>
            </a:prstGeom>
            <a:blipFill dpi="0" rotWithShape="1">
              <a:blip r:embed="rId2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9"/>
            <p:cNvGrpSpPr/>
            <p:nvPr/>
          </p:nvGrpSpPr>
          <p:grpSpPr>
            <a:xfrm rot="516695">
              <a:off x="5241564" y="5107374"/>
              <a:ext cx="971588" cy="914400"/>
              <a:chOff x="1238212" y="4648200"/>
              <a:chExt cx="971588" cy="914400"/>
            </a:xfrm>
          </p:grpSpPr>
          <p:sp>
            <p:nvSpPr>
              <p:cNvPr id="18" name="Block Arc 17"/>
              <p:cNvSpPr/>
              <p:nvPr/>
            </p:nvSpPr>
            <p:spPr>
              <a:xfrm>
                <a:off x="1238212" y="4953000"/>
                <a:ext cx="533400" cy="609600"/>
              </a:xfrm>
              <a:prstGeom prst="blockArc">
                <a:avLst>
                  <a:gd name="adj1" fmla="val 10800000"/>
                  <a:gd name="adj2" fmla="val 20485613"/>
                  <a:gd name="adj3" fmla="val 979"/>
                </a:avLst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8"/>
              <p:cNvSpPr/>
              <p:nvPr/>
            </p:nvSpPr>
            <p:spPr>
              <a:xfrm rot="10800000">
                <a:off x="1676400" y="4648200"/>
                <a:ext cx="533400" cy="609600"/>
              </a:xfrm>
              <a:prstGeom prst="blockArc">
                <a:avLst>
                  <a:gd name="adj1" fmla="val 10800000"/>
                  <a:gd name="adj2" fmla="val 20179556"/>
                  <a:gd name="adj3" fmla="val 1393"/>
                </a:avLst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552880" y="3476138"/>
            <a:ext cx="1050620" cy="620050"/>
          </a:xfrm>
          <a:prstGeom prst="rect">
            <a:avLst/>
          </a:prstGeom>
          <a:blipFill dpi="0" rotWithShape="1">
            <a:blip r:embed="rId2">
              <a:alphaModFix amt="9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0"/>
          <p:cNvGrpSpPr/>
          <p:nvPr/>
        </p:nvGrpSpPr>
        <p:grpSpPr>
          <a:xfrm>
            <a:off x="788734" y="4821648"/>
            <a:ext cx="831648" cy="988896"/>
            <a:chOff x="1292352" y="4803648"/>
            <a:chExt cx="1146048" cy="1458344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219200" y="4876800"/>
              <a:ext cx="1292352" cy="1146048"/>
            </a:xfrm>
            <a:prstGeom prst="triangle">
              <a:avLst/>
            </a:prstGeom>
            <a:blipFill dpi="0" rotWithShape="1">
              <a:blip r:embed="rId2">
                <a:alphaModFix amt="90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92352" y="5172670"/>
              <a:ext cx="707980" cy="1089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AF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AMP</a:t>
              </a:r>
            </a:p>
            <a:p>
              <a:endParaRPr lang="en-US" dirty="0"/>
            </a:p>
          </p:txBody>
        </p:sp>
      </p:grpSp>
      <p:cxnSp>
        <p:nvCxnSpPr>
          <p:cNvPr id="9" name="Straight Arrow Connector 8"/>
          <p:cNvCxnSpPr>
            <a:endCxn id="7" idx="2"/>
          </p:cNvCxnSpPr>
          <p:nvPr/>
        </p:nvCxnSpPr>
        <p:spPr>
          <a:xfrm rot="5400000" flipH="1" flipV="1">
            <a:off x="1483975" y="4690366"/>
            <a:ext cx="1188430" cy="1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20383" y="5259816"/>
            <a:ext cx="458383" cy="1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01" y="5285695"/>
            <a:ext cx="547131" cy="626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</a:t>
            </a:r>
          </a:p>
          <a:p>
            <a:r>
              <a:rPr lang="en-US" dirty="0" smtClean="0"/>
              <a:t>Input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0383" y="3476138"/>
            <a:ext cx="94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Reactance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Modulator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2032" y="3504319"/>
            <a:ext cx="990599" cy="5636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Filter</a:t>
            </a:r>
            <a:endParaRPr lang="en-US" sz="1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7556340" y="3380980"/>
            <a:ext cx="681165" cy="810367"/>
            <a:chOff x="8077200" y="3907927"/>
            <a:chExt cx="681165" cy="810367"/>
          </a:xfrm>
        </p:grpSpPr>
        <p:sp>
          <p:nvSpPr>
            <p:cNvPr id="23" name="Isosceles Triangle 22"/>
            <p:cNvSpPr/>
            <p:nvPr/>
          </p:nvSpPr>
          <p:spPr>
            <a:xfrm rot="5400000">
              <a:off x="8012599" y="3972528"/>
              <a:ext cx="810367" cy="681165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77200" y="4176033"/>
              <a:ext cx="5137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AMP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Pentagon 33"/>
          <p:cNvSpPr/>
          <p:nvPr/>
        </p:nvSpPr>
        <p:spPr>
          <a:xfrm>
            <a:off x="4349432" y="3470263"/>
            <a:ext cx="1098953" cy="660129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Multiplier</a:t>
            </a:r>
            <a:endParaRPr lang="en-US" sz="1400" dirty="0"/>
          </a:p>
        </p:txBody>
      </p:sp>
      <p:cxnSp>
        <p:nvCxnSpPr>
          <p:cNvPr id="37" name="Straight Arrow Connector 36"/>
          <p:cNvCxnSpPr>
            <a:stCxn id="7" idx="3"/>
          </p:cNvCxnSpPr>
          <p:nvPr/>
        </p:nvCxnSpPr>
        <p:spPr>
          <a:xfrm>
            <a:off x="2603500" y="3786163"/>
            <a:ext cx="3939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4" idx="1"/>
          </p:cNvCxnSpPr>
          <p:nvPr/>
        </p:nvCxnSpPr>
        <p:spPr>
          <a:xfrm>
            <a:off x="3724222" y="3786163"/>
            <a:ext cx="625210" cy="14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3"/>
            <a:endCxn id="22" idx="1"/>
          </p:cNvCxnSpPr>
          <p:nvPr/>
        </p:nvCxnSpPr>
        <p:spPr>
          <a:xfrm flipV="1">
            <a:off x="5448385" y="3786164"/>
            <a:ext cx="653647" cy="14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3"/>
          </p:cNvCxnSpPr>
          <p:nvPr/>
        </p:nvCxnSpPr>
        <p:spPr>
          <a:xfrm>
            <a:off x="7092631" y="3786164"/>
            <a:ext cx="463709" cy="1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237505" y="3786164"/>
            <a:ext cx="302927" cy="14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853644" y="3099375"/>
            <a:ext cx="13735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50704" y="2024384"/>
            <a:ext cx="818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Antenna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2368232" y="429972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frequency deviation for a 12.21-MHz reactance-modulated oscillator in a 5-kHz deviation, 146.52-MHz FM-phone transmitter?</a:t>
            </a:r>
          </a:p>
          <a:p>
            <a:r>
              <a:rPr lang="de-DE" dirty="0"/>
              <a:t>A. 101.75 Hz</a:t>
            </a:r>
            <a:endParaRPr lang="en-US" dirty="0"/>
          </a:p>
          <a:p>
            <a:r>
              <a:rPr lang="de-DE" dirty="0"/>
              <a:t>B. 416.7 Hz</a:t>
            </a:r>
            <a:endParaRPr lang="en-US" dirty="0"/>
          </a:p>
          <a:p>
            <a:r>
              <a:rPr lang="de-DE" dirty="0"/>
              <a:t>C. 5 kHz</a:t>
            </a:r>
            <a:endParaRPr lang="en-US" dirty="0"/>
          </a:p>
          <a:p>
            <a:r>
              <a:rPr lang="de-DE" dirty="0"/>
              <a:t>D. 60 </a:t>
            </a:r>
            <a:r>
              <a:rPr lang="de-DE" dirty="0" smtClean="0"/>
              <a:t>kHz					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10418" y="5123064"/>
            <a:ext cx="45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2351" y="1985966"/>
            <a:ext cx="1625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146.52-MHz</a:t>
            </a:r>
          </a:p>
          <a:p>
            <a:r>
              <a:rPr lang="en-US" dirty="0" smtClean="0"/>
              <a:t> 5kHz deviation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40534" y="2970831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12.21-MHz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7742" y="3089894"/>
            <a:ext cx="6096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X 12</a:t>
            </a:r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394085" y="6160957"/>
            <a:ext cx="1784930" cy="523220"/>
            <a:chOff x="1394085" y="6160957"/>
            <a:chExt cx="1784930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1394085" y="6160957"/>
              <a:ext cx="1061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146.52 MHz</a:t>
              </a:r>
            </a:p>
            <a:p>
              <a:r>
                <a:rPr lang="en-US" sz="1400" dirty="0" smtClean="0"/>
                <a:t>12.21. MHz</a:t>
              </a:r>
              <a:endParaRPr lang="en-US" sz="14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502460" y="6420446"/>
              <a:ext cx="843143" cy="16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626927" y="62357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=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20904" y="6257594"/>
              <a:ext cx="358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12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181600" y="6160957"/>
            <a:ext cx="1664623" cy="523220"/>
            <a:chOff x="5181600" y="6160957"/>
            <a:chExt cx="1664623" cy="523220"/>
          </a:xfrm>
        </p:grpSpPr>
        <p:sp>
          <p:nvSpPr>
            <p:cNvPr id="36" name="TextBox 35"/>
            <p:cNvSpPr txBox="1"/>
            <p:nvPr/>
          </p:nvSpPr>
          <p:spPr>
            <a:xfrm>
              <a:off x="5181600" y="616095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 kHz</a:t>
              </a:r>
            </a:p>
            <a:p>
              <a:r>
                <a:rPr lang="en-US" sz="1400" dirty="0" smtClean="0"/>
                <a:t>   12</a:t>
              </a:r>
              <a:endParaRPr lang="en-US" sz="1400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5217038" y="6436660"/>
              <a:ext cx="57753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60825" y="6251994"/>
              <a:ext cx="985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/>
                <a:t>=  416.7 Hz</a:t>
              </a:r>
              <a:endParaRPr lang="en-US" sz="140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06023" y="4241399"/>
            <a:ext cx="8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G8B07</a:t>
            </a:r>
            <a:endParaRPr lang="en-US" dirty="0">
              <a:solidFill>
                <a:srgbClr val="00A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/>
      <p:bldP spid="54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Carson’s Rule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9718" y="1524000"/>
            <a:ext cx="60841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Bandwidth = 2x (peak deviation + highest modulating frequency)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133600"/>
            <a:ext cx="69081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G8B06</a:t>
            </a:r>
          </a:p>
          <a:p>
            <a:r>
              <a:rPr lang="en-US" dirty="0"/>
              <a:t>What is the total bandwidth of an FM-phone transmission having a 5 kHz</a:t>
            </a:r>
          </a:p>
          <a:p>
            <a:r>
              <a:rPr lang="en-US" dirty="0"/>
              <a:t>deviation and a 3 kHz modulating frequency?</a:t>
            </a:r>
          </a:p>
          <a:p>
            <a:r>
              <a:rPr lang="de-DE" dirty="0"/>
              <a:t>A. 3 kHz</a:t>
            </a:r>
            <a:endParaRPr lang="en-US" dirty="0"/>
          </a:p>
          <a:p>
            <a:r>
              <a:rPr lang="de-DE" dirty="0"/>
              <a:t>B. 5 kHz</a:t>
            </a:r>
            <a:endParaRPr lang="en-US" dirty="0"/>
          </a:p>
          <a:p>
            <a:r>
              <a:rPr lang="de-DE" dirty="0"/>
              <a:t>C. 8 kHz</a:t>
            </a:r>
            <a:endParaRPr lang="en-US" dirty="0"/>
          </a:p>
          <a:p>
            <a:r>
              <a:rPr lang="en-US" dirty="0"/>
              <a:t>D. 16 kHz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3810000"/>
            <a:ext cx="48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724400"/>
            <a:ext cx="729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 repeater use only available above 29.5 MHz (upper 10 meter band) </a:t>
            </a:r>
            <a:r>
              <a:rPr lang="en-US" dirty="0" smtClean="0">
                <a:solidFill>
                  <a:srgbClr val="00AD00"/>
                </a:solidFill>
              </a:rPr>
              <a:t>G1A15</a:t>
            </a:r>
            <a:endParaRPr lang="en-US" sz="1400" dirty="0">
              <a:solidFill>
                <a:srgbClr val="00AD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249880"/>
            <a:ext cx="2971800" cy="10943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5720834"/>
            <a:ext cx="431111" cy="152400"/>
          </a:xfrm>
          <a:prstGeom prst="rect">
            <a:avLst/>
          </a:prstGeom>
          <a:solidFill>
            <a:srgbClr val="4A0505">
              <a:alpha val="16863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Distortion on an SSB signal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59967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Over Modulation</a:t>
            </a:r>
            <a:endParaRPr lang="en-US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35996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Clipping (flat topping)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46606" y="3124200"/>
            <a:ext cx="3582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cause distorted sounding audio.</a:t>
            </a:r>
          </a:p>
          <a:p>
            <a:endParaRPr lang="en-US" dirty="0" smtClean="0"/>
          </a:p>
          <a:p>
            <a:r>
              <a:rPr lang="en-US" dirty="0" smtClean="0"/>
              <a:t>Both can create spurious signals.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4507468"/>
            <a:ext cx="39624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be controlled by reducing microphone gain</a:t>
            </a:r>
            <a:endParaRPr lang="en-US" sz="14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Speak farther away from the microphone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4507468"/>
            <a:ext cx="3733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Caused by driving the amplifier past the point of maximum output.  </a:t>
            </a:r>
            <a:r>
              <a:rPr lang="en-US" sz="1400" dirty="0" smtClean="0">
                <a:solidFill>
                  <a:srgbClr val="FF0000"/>
                </a:solidFill>
              </a:rPr>
              <a:t>G8A10</a:t>
            </a:r>
          </a:p>
          <a:p>
            <a:endParaRPr lang="en-US" dirty="0" smtClean="0"/>
          </a:p>
          <a:p>
            <a:r>
              <a:rPr lang="en-US" dirty="0" smtClean="0"/>
              <a:t>Reduce the amplifier drive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495"/>
            <a:ext cx="7313613" cy="868362"/>
          </a:xfrm>
        </p:spPr>
        <p:txBody>
          <a:bodyPr/>
          <a:lstStyle/>
          <a:p>
            <a:r>
              <a:rPr lang="en-US" dirty="0" smtClean="0"/>
              <a:t>Signal Quality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80977"/>
            <a:ext cx="4267200" cy="2458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7673" y="3406007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 Modulation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32173" y="3879495"/>
            <a:ext cx="4594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ALC, Automatic Level Control</a:t>
            </a:r>
          </a:p>
          <a:p>
            <a:r>
              <a:rPr lang="en-US" sz="1600" dirty="0" smtClean="0"/>
              <a:t>	Helps control over modulation</a:t>
            </a:r>
          </a:p>
          <a:p>
            <a:r>
              <a:rPr lang="en-US" sz="1600" dirty="0" smtClean="0"/>
              <a:t>	Reduces modulator power output on voice peaks</a:t>
            </a:r>
          </a:p>
          <a:p>
            <a:r>
              <a:rPr lang="en-US" sz="1600" dirty="0" smtClean="0"/>
              <a:t>	Adjust ALC to activate on voice peaks.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123425"/>
            <a:ext cx="552786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The ALC is set by the transmit audio or mic gain control.  </a:t>
            </a:r>
            <a:r>
              <a:rPr lang="en-US" sz="1600" dirty="0" smtClean="0">
                <a:solidFill>
                  <a:srgbClr val="00AD00"/>
                </a:solidFill>
              </a:rPr>
              <a:t>G2A12</a:t>
            </a:r>
            <a:endParaRPr lang="en-US" sz="1600" dirty="0">
              <a:solidFill>
                <a:srgbClr val="00AD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373" y="5118258"/>
            <a:ext cx="6979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</a:t>
            </a:r>
            <a:r>
              <a:rPr lang="en-US" sz="1600" dirty="0"/>
              <a:t>a transceiver’s ALC system is not set properly when transmitting AFSK signals with the radio using single sideband </a:t>
            </a:r>
            <a:r>
              <a:rPr lang="en-US" sz="1600" dirty="0" smtClean="0"/>
              <a:t>mode.  </a:t>
            </a:r>
            <a:r>
              <a:rPr lang="en-US" sz="1600" dirty="0" smtClean="0">
                <a:solidFill>
                  <a:srgbClr val="00AD00"/>
                </a:solidFill>
              </a:rPr>
              <a:t>G4A14</a:t>
            </a:r>
          </a:p>
          <a:p>
            <a:r>
              <a:rPr lang="en-US" sz="1600" dirty="0" smtClean="0"/>
              <a:t>It can </a:t>
            </a:r>
            <a:r>
              <a:rPr lang="en-US" sz="1600" dirty="0"/>
              <a:t>distorts the signal and can cause spurious </a:t>
            </a:r>
            <a:r>
              <a:rPr lang="en-US" sz="1600" dirty="0" smtClean="0"/>
              <a:t>emissions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Modulation Modes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792069"/>
            <a:ext cx="25298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AM</a:t>
            </a:r>
          </a:p>
          <a:p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/>
              <a:t>FM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800" dirty="0" smtClean="0"/>
              <a:t>PM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Processing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2114" y="1600200"/>
            <a:ext cx="68588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Increases </a:t>
            </a:r>
            <a:r>
              <a:rPr lang="en-US" u="sng" dirty="0" smtClean="0"/>
              <a:t>average </a:t>
            </a:r>
            <a:r>
              <a:rPr lang="en-US" dirty="0" smtClean="0"/>
              <a:t>power of the speech signal with out  distortion.  </a:t>
            </a:r>
            <a:r>
              <a:rPr lang="en-US" sz="1400" dirty="0" smtClean="0">
                <a:solidFill>
                  <a:srgbClr val="00B050"/>
                </a:solidFill>
              </a:rPr>
              <a:t>G4D02</a:t>
            </a:r>
          </a:p>
          <a:p>
            <a:endParaRPr lang="en-US" dirty="0" smtClean="0"/>
          </a:p>
          <a:p>
            <a:r>
              <a:rPr lang="en-US" dirty="0" smtClean="0"/>
              <a:t>Improves intelligibility of the speech signal.  </a:t>
            </a:r>
            <a:r>
              <a:rPr lang="en-US" sz="1400" dirty="0" smtClean="0">
                <a:solidFill>
                  <a:srgbClr val="00B050"/>
                </a:solidFill>
              </a:rPr>
              <a:t>G4D01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648" y="2734270"/>
            <a:ext cx="449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processing is accomplished by </a:t>
            </a:r>
            <a:r>
              <a:rPr lang="en-US" i="1" dirty="0" smtClean="0"/>
              <a:t>compression</a:t>
            </a:r>
            <a:endParaRPr lang="en-US" i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463175" y="3300730"/>
            <a:ext cx="8368096" cy="2777054"/>
            <a:chOff x="463175" y="3516868"/>
            <a:chExt cx="8368096" cy="2777054"/>
          </a:xfrm>
        </p:grpSpPr>
        <p:sp>
          <p:nvSpPr>
            <p:cNvPr id="7" name="TextBox 6"/>
            <p:cNvSpPr txBox="1"/>
            <p:nvPr/>
          </p:nvSpPr>
          <p:spPr>
            <a:xfrm>
              <a:off x="4191000" y="3516868"/>
              <a:ext cx="1846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Upper voice peaks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76600" y="3701534"/>
              <a:ext cx="457200" cy="2590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553200" y="3701534"/>
              <a:ext cx="457200" cy="22230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5923002"/>
              <a:ext cx="1788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Softer voice levels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86000" y="6292334"/>
              <a:ext cx="540497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1540133" y="5089267"/>
              <a:ext cx="240613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3175" y="3864957"/>
              <a:ext cx="18164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Voice audio levels</a:t>
              </a:r>
            </a:p>
            <a:p>
              <a:r>
                <a:rPr lang="en-US" dirty="0" smtClean="0"/>
                <a:t>dB</a:t>
              </a:r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279648" y="5923002"/>
              <a:ext cx="4579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286000" y="5498712"/>
              <a:ext cx="4579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322326" y="5105400"/>
              <a:ext cx="4579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22326" y="4648200"/>
              <a:ext cx="4579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86000" y="4234934"/>
              <a:ext cx="4579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44976" y="4511288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40 dB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4976" y="4947890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30 dB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7654" y="5363388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20 dB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87654" y="5799991"/>
              <a:ext cx="5427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10 dB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2" name="Curved Connector 31"/>
            <p:cNvCxnSpPr/>
            <p:nvPr/>
          </p:nvCxnSpPr>
          <p:spPr>
            <a:xfrm rot="5400000" flipH="1" flipV="1">
              <a:off x="6369328" y="6108462"/>
              <a:ext cx="367744" cy="1588"/>
            </a:xfrm>
            <a:prstGeom prst="curvedConnector3">
              <a:avLst>
                <a:gd name="adj1" fmla="val 55662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6668898" y="6184662"/>
              <a:ext cx="21534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6826925" y="6108859"/>
              <a:ext cx="3669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216013" y="5892324"/>
              <a:ext cx="1615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Compression  10 db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Drawbacks of Speech Processing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2971800"/>
            <a:ext cx="42216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Improper Adjustment of Compression levels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	Distorted Speech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	Splatter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	Excessive background pickup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1154" y="3192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G4D03</a:t>
            </a:r>
            <a:endParaRPr lang="en-US" dirty="0">
              <a:solidFill>
                <a:srgbClr val="00AD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8479" y="380279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Brush Script MT" charset="0"/>
                <a:ea typeface="Brush Script MT" charset="0"/>
                <a:cs typeface="Brush Script MT" charset="0"/>
              </a:rPr>
              <a:t>AOTA</a:t>
            </a:r>
            <a:endParaRPr lang="en-US">
              <a:solidFill>
                <a:srgbClr val="FF0000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Deviation FM &amp; 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1600"/>
            <a:ext cx="4191000" cy="3377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4191000" cy="33778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4953000"/>
            <a:ext cx="518272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G8A08</a:t>
            </a:r>
          </a:p>
          <a:p>
            <a:r>
              <a:rPr lang="en-US" dirty="0"/>
              <a:t>Which of the following is an effect of over-modulation?</a:t>
            </a:r>
          </a:p>
          <a:p>
            <a:r>
              <a:rPr lang="en-US" dirty="0"/>
              <a:t>A. Insufficient audio</a:t>
            </a:r>
          </a:p>
          <a:p>
            <a:r>
              <a:rPr lang="en-US" dirty="0"/>
              <a:t>B. Insufficient bandwidth</a:t>
            </a:r>
          </a:p>
          <a:p>
            <a:r>
              <a:rPr lang="en-US" dirty="0"/>
              <a:t>C. Frequency drift</a:t>
            </a:r>
          </a:p>
          <a:p>
            <a:r>
              <a:rPr lang="en-US" dirty="0"/>
              <a:t>D. Excessive bandwidth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953000"/>
            <a:ext cx="48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Modes</a:t>
            </a:r>
            <a:br>
              <a:rPr lang="en-US" dirty="0" smtClean="0"/>
            </a:br>
            <a:r>
              <a:rPr lang="en-US" dirty="0" smtClean="0"/>
              <a:t>PSK 31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2133600"/>
            <a:ext cx="5130800" cy="195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876800"/>
            <a:ext cx="4326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transmit audio low.</a:t>
            </a:r>
          </a:p>
          <a:p>
            <a:endParaRPr lang="en-US" dirty="0" smtClean="0"/>
          </a:p>
          <a:p>
            <a:r>
              <a:rPr lang="en-US" dirty="0" smtClean="0"/>
              <a:t>Adjust ALC level to not </a:t>
            </a:r>
            <a:r>
              <a:rPr lang="en-US" dirty="0" smtClean="0"/>
              <a:t>activate ALC meter.  </a:t>
            </a:r>
            <a:endParaRPr lang="en-US" sz="1400" dirty="0" smtClean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00600" y="4089400"/>
            <a:ext cx="2094163" cy="699532"/>
            <a:chOff x="4800600" y="4089400"/>
            <a:chExt cx="2094163" cy="699532"/>
          </a:xfrm>
        </p:grpSpPr>
        <p:sp>
          <p:nvSpPr>
            <p:cNvPr id="5" name="TextBox 4"/>
            <p:cNvSpPr txBox="1"/>
            <p:nvPr/>
          </p:nvSpPr>
          <p:spPr>
            <a:xfrm>
              <a:off x="4800600" y="4419600"/>
              <a:ext cx="2094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Excessive </a:t>
              </a:r>
              <a:r>
                <a:rPr lang="en-US" smtClean="0"/>
                <a:t>audio drive</a:t>
              </a:r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791200" y="4089400"/>
              <a:ext cx="0" cy="33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Amplifiers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37419"/>
            <a:ext cx="70026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Linear amplifier</a:t>
            </a:r>
          </a:p>
          <a:p>
            <a:r>
              <a:rPr lang="en-US" dirty="0" smtClean="0"/>
              <a:t>	An amplifier in which the output preserves the input waveform  </a:t>
            </a:r>
            <a:r>
              <a:rPr lang="en-US" sz="1400" dirty="0" smtClean="0">
                <a:solidFill>
                  <a:srgbClr val="00AD00"/>
                </a:solidFill>
              </a:rPr>
              <a:t>G7B10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19050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 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905000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 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93926" y="398573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 </a:t>
            </a:r>
            <a:r>
              <a:rPr lang="en-US" sz="2400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3985736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Class AB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56116" y="2341602"/>
            <a:ext cx="1636987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Most linear</a:t>
            </a:r>
          </a:p>
          <a:p>
            <a:r>
              <a:rPr lang="en-US" dirty="0" smtClean="0"/>
              <a:t>Low Distortion 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Low Gain</a:t>
            </a:r>
          </a:p>
          <a:p>
            <a:r>
              <a:rPr lang="en-US" dirty="0" smtClean="0"/>
              <a:t>Least efficient</a:t>
            </a:r>
          </a:p>
          <a:p>
            <a:r>
              <a:rPr lang="en-US" dirty="0" smtClean="0"/>
              <a:t>Always 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40793" y="2341602"/>
            <a:ext cx="40721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Linearity good</a:t>
            </a:r>
          </a:p>
          <a:p>
            <a:r>
              <a:rPr lang="en-US" dirty="0" smtClean="0"/>
              <a:t>Efficiency good</a:t>
            </a:r>
          </a:p>
          <a:p>
            <a:r>
              <a:rPr lang="en-US" dirty="0" smtClean="0"/>
              <a:t>Push Pull design</a:t>
            </a:r>
          </a:p>
          <a:p>
            <a:r>
              <a:rPr lang="en-US" dirty="0" smtClean="0"/>
              <a:t>	Each half operates for half of the cycle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355068"/>
            <a:ext cx="362387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Operates midway between A and B</a:t>
            </a:r>
          </a:p>
          <a:p>
            <a:r>
              <a:rPr lang="en-US" dirty="0" smtClean="0"/>
              <a:t>Operates more than 180 </a:t>
            </a:r>
            <a:r>
              <a:rPr lang="en-US" baseline="30000" dirty="0" err="1" smtClean="0"/>
              <a:t>o</a:t>
            </a:r>
            <a:r>
              <a:rPr lang="en-US" dirty="0" smtClean="0"/>
              <a:t> of the cycle</a:t>
            </a:r>
          </a:p>
          <a:p>
            <a:r>
              <a:rPr lang="en-US" dirty="0" smtClean="0"/>
              <a:t>Not as linear as class A</a:t>
            </a:r>
          </a:p>
          <a:p>
            <a:r>
              <a:rPr lang="en-US" dirty="0" smtClean="0"/>
              <a:t>More efficient than class A</a:t>
            </a:r>
          </a:p>
          <a:p>
            <a:r>
              <a:rPr lang="en-US" dirty="0" smtClean="0"/>
              <a:t>Used for SSB operation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0568" y="4355068"/>
            <a:ext cx="355424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Highest efficiency  </a:t>
            </a:r>
            <a:r>
              <a:rPr lang="en-US" dirty="0" smtClean="0">
                <a:solidFill>
                  <a:srgbClr val="00AD00"/>
                </a:solidFill>
              </a:rPr>
              <a:t>G7B02</a:t>
            </a:r>
            <a:endParaRPr lang="en-US" sz="1400" dirty="0" smtClean="0">
              <a:solidFill>
                <a:srgbClr val="00AD00"/>
              </a:solidFill>
            </a:endParaRPr>
          </a:p>
          <a:p>
            <a:r>
              <a:rPr lang="en-US" dirty="0" smtClean="0"/>
              <a:t>Poor linearity</a:t>
            </a:r>
          </a:p>
          <a:p>
            <a:r>
              <a:rPr lang="en-US" dirty="0" smtClean="0"/>
              <a:t>Only suitable for </a:t>
            </a:r>
            <a:r>
              <a:rPr lang="en-US" dirty="0" smtClean="0">
                <a:solidFill>
                  <a:srgbClr val="00AD00"/>
                </a:solidFill>
              </a:rPr>
              <a:t>FM</a:t>
            </a:r>
            <a:r>
              <a:rPr lang="en-US" dirty="0" smtClean="0"/>
              <a:t> or CW  </a:t>
            </a:r>
            <a:r>
              <a:rPr lang="en-US" dirty="0" smtClean="0">
                <a:solidFill>
                  <a:srgbClr val="00AD00"/>
                </a:solidFill>
              </a:rPr>
              <a:t>G7B11</a:t>
            </a:r>
            <a:endParaRPr lang="en-US" sz="1400" dirty="0">
              <a:solidFill>
                <a:srgbClr val="00AD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0605" y="5999202"/>
            <a:ext cx="4320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Efficiency = Output Power / DC Input Power</a:t>
            </a:r>
          </a:p>
          <a:p>
            <a:r>
              <a:rPr lang="en-US" dirty="0" smtClean="0"/>
              <a:t>	</a:t>
            </a:r>
            <a:r>
              <a:rPr lang="en-US" sz="1400" dirty="0" smtClean="0">
                <a:solidFill>
                  <a:srgbClr val="00B050"/>
                </a:solidFill>
              </a:rPr>
              <a:t>G7B08 </a:t>
            </a:r>
            <a:endParaRPr lang="en-US" sz="14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15200" y="69057"/>
            <a:ext cx="1697779" cy="1060704"/>
            <a:chOff x="7315200" y="69057"/>
            <a:chExt cx="1697779" cy="1060704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7680701" y="142209"/>
              <a:ext cx="1060704" cy="914400"/>
            </a:xfrm>
            <a:prstGeom prst="triangle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22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endCxn id="14" idx="3"/>
            </p:cNvCxnSpPr>
            <p:nvPr/>
          </p:nvCxnSpPr>
          <p:spPr>
            <a:xfrm flipV="1">
              <a:off x="7315200" y="599409"/>
              <a:ext cx="438653" cy="1019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0"/>
            </p:cNvCxnSpPr>
            <p:nvPr/>
          </p:nvCxnSpPr>
          <p:spPr>
            <a:xfrm>
              <a:off x="8668253" y="599409"/>
              <a:ext cx="34472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and Driving</a:t>
            </a:r>
            <a:br>
              <a:rPr lang="en-US" dirty="0" smtClean="0"/>
            </a:br>
            <a:r>
              <a:rPr lang="en-US" dirty="0" smtClean="0"/>
              <a:t>an Amplifier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7933738" cy="446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2921" y="4800600"/>
            <a:ext cx="768672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Peak the load</a:t>
            </a:r>
          </a:p>
          <a:p>
            <a:r>
              <a:rPr lang="en-US" dirty="0" smtClean="0"/>
              <a:t>	</a:t>
            </a:r>
            <a:r>
              <a:rPr lang="en-US" dirty="0"/>
              <a:t>Maximum power output without exceeding maximum allowable plate </a:t>
            </a:r>
            <a:r>
              <a:rPr lang="en-US" dirty="0" smtClean="0"/>
              <a:t>current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G4A08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921" y="5879068"/>
            <a:ext cx="425770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Never exceed maximum drive power  </a:t>
            </a:r>
            <a:r>
              <a:rPr lang="en-US" sz="1400" dirty="0" smtClean="0">
                <a:solidFill>
                  <a:srgbClr val="00B050"/>
                </a:solidFill>
              </a:rPr>
              <a:t>G4A07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0831" y="5879068"/>
            <a:ext cx="30123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Neutralize, limit self </a:t>
            </a:r>
            <a:r>
              <a:rPr lang="en-US" dirty="0" smtClean="0"/>
              <a:t>oscillation</a:t>
            </a:r>
          </a:p>
          <a:p>
            <a:r>
              <a:rPr lang="en-US" dirty="0" smtClean="0">
                <a:solidFill>
                  <a:srgbClr val="00AD00"/>
                </a:solidFill>
              </a:rPr>
              <a:t>G7B01</a:t>
            </a:r>
            <a:r>
              <a:rPr lang="en-US" dirty="0" smtClean="0">
                <a:solidFill>
                  <a:srgbClr val="00AD00"/>
                </a:solidFill>
              </a:rPr>
              <a:t>  </a:t>
            </a:r>
            <a:endParaRPr lang="en-US" sz="1400" dirty="0" smtClean="0">
              <a:solidFill>
                <a:srgbClr val="00AD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31" y="61649"/>
            <a:ext cx="6400800" cy="454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6985000" cy="698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519535"/>
            <a:ext cx="540108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“You can’t work ‘</a:t>
            </a:r>
            <a:r>
              <a:rPr lang="en-US" sz="2400" dirty="0" err="1" smtClean="0"/>
              <a:t>em</a:t>
            </a:r>
            <a:r>
              <a:rPr lang="en-US" sz="2400" dirty="0" smtClean="0"/>
              <a:t> if you can’t hear ‘</a:t>
            </a:r>
            <a:r>
              <a:rPr lang="en-US" sz="2400" dirty="0" err="1" smtClean="0"/>
              <a:t>em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5111" y="5715000"/>
            <a:ext cx="4046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AD00"/>
                </a:solidFill>
              </a:rPr>
              <a:t>G8B09</a:t>
            </a:r>
            <a:r>
              <a:rPr lang="en-US" sz="1600" dirty="0" smtClean="0"/>
              <a:t>  Match the receive bandwidth to the received signal for better signal to noise ratio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731"/>
            <a:ext cx="7313613" cy="868362"/>
          </a:xfrm>
        </p:spPr>
        <p:txBody>
          <a:bodyPr/>
          <a:lstStyle/>
          <a:p>
            <a:r>
              <a:rPr lang="en-US" dirty="0" smtClean="0"/>
              <a:t>Super Heterodyne Receiver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6675262" y="2875639"/>
            <a:ext cx="679704" cy="605615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4675515" y="2896571"/>
            <a:ext cx="679704" cy="605615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891401" y="2944026"/>
            <a:ext cx="771901" cy="523534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2" idx="3"/>
          </p:cNvCxnSpPr>
          <p:nvPr/>
        </p:nvCxnSpPr>
        <p:spPr>
          <a:xfrm flipV="1">
            <a:off x="764436" y="3205794"/>
            <a:ext cx="251148" cy="7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7" idx="0"/>
            <a:endCxn id="21" idx="4"/>
          </p:cNvCxnSpPr>
          <p:nvPr/>
        </p:nvCxnSpPr>
        <p:spPr>
          <a:xfrm flipH="1" flipV="1">
            <a:off x="2508887" y="3517504"/>
            <a:ext cx="180" cy="304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10230" y="2377143"/>
            <a:ext cx="875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Mixer 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8866" y="4535085"/>
            <a:ext cx="140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Local Oscillator</a:t>
            </a:r>
            <a:endParaRPr lang="en-US" sz="14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2162486" y="2866596"/>
            <a:ext cx="692981" cy="1606559"/>
            <a:chOff x="2160050" y="3236107"/>
            <a:chExt cx="692981" cy="1606559"/>
          </a:xfrm>
        </p:grpSpPr>
        <p:grpSp>
          <p:nvGrpSpPr>
            <p:cNvPr id="51" name="Group 50"/>
            <p:cNvGrpSpPr/>
            <p:nvPr/>
          </p:nvGrpSpPr>
          <p:grpSpPr>
            <a:xfrm>
              <a:off x="2160050" y="3236107"/>
              <a:ext cx="692981" cy="1606559"/>
              <a:chOff x="2160050" y="3236107"/>
              <a:chExt cx="692981" cy="1606559"/>
            </a:xfrm>
          </p:grpSpPr>
          <p:grpSp>
            <p:nvGrpSpPr>
              <p:cNvPr id="16" name="Group 20"/>
              <p:cNvGrpSpPr/>
              <p:nvPr/>
            </p:nvGrpSpPr>
            <p:grpSpPr>
              <a:xfrm>
                <a:off x="2160230" y="4191758"/>
                <a:ext cx="692801" cy="650908"/>
                <a:chOff x="5105756" y="4949882"/>
                <a:chExt cx="1371600" cy="12954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5105756" y="4949882"/>
                  <a:ext cx="1371600" cy="1295400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19"/>
                <p:cNvGrpSpPr/>
                <p:nvPr/>
              </p:nvGrpSpPr>
              <p:grpSpPr>
                <a:xfrm rot="516695">
                  <a:off x="5241864" y="5180446"/>
                  <a:ext cx="971589" cy="914400"/>
                  <a:chOff x="1249450" y="4720404"/>
                  <a:chExt cx="971589" cy="914400"/>
                </a:xfrm>
              </p:grpSpPr>
              <p:sp>
                <p:nvSpPr>
                  <p:cNvPr id="29" name="Block Arc 28"/>
                  <p:cNvSpPr/>
                  <p:nvPr/>
                </p:nvSpPr>
                <p:spPr>
                  <a:xfrm>
                    <a:off x="1249450" y="5025205"/>
                    <a:ext cx="533399" cy="609599"/>
                  </a:xfrm>
                  <a:prstGeom prst="blockArc">
                    <a:avLst>
                      <a:gd name="adj1" fmla="val 10800000"/>
                      <a:gd name="adj2" fmla="val 20485613"/>
                      <a:gd name="adj3" fmla="val 979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Block Arc 29"/>
                  <p:cNvSpPr/>
                  <p:nvPr/>
                </p:nvSpPr>
                <p:spPr>
                  <a:xfrm rot="10800000">
                    <a:off x="1687638" y="4720404"/>
                    <a:ext cx="533401" cy="609599"/>
                  </a:xfrm>
                  <a:prstGeom prst="blockArc">
                    <a:avLst>
                      <a:gd name="adj1" fmla="val 10800000"/>
                      <a:gd name="adj2" fmla="val 20179556"/>
                      <a:gd name="adj3" fmla="val 1393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" name="Oval 20"/>
              <p:cNvSpPr/>
              <p:nvPr/>
            </p:nvSpPr>
            <p:spPr>
              <a:xfrm>
                <a:off x="2160050" y="3236107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>
              <a:stCxn id="21" idx="7"/>
              <a:endCxn id="21" idx="3"/>
            </p:cNvCxnSpPr>
            <p:nvPr/>
          </p:nvCxnSpPr>
          <p:spPr>
            <a:xfrm rot="16200000" flipH="1" flipV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1"/>
            </p:cNvCxnSpPr>
            <p:nvPr/>
          </p:nvCxnSpPr>
          <p:spPr>
            <a:xfrm rot="16200000" flipH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21" idx="6"/>
          </p:cNvCxnSpPr>
          <p:nvPr/>
        </p:nvCxnSpPr>
        <p:spPr>
          <a:xfrm>
            <a:off x="2855287" y="3192050"/>
            <a:ext cx="500356" cy="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83836" y="2412294"/>
            <a:ext cx="56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Filter</a:t>
            </a:r>
            <a:endParaRPr lang="en-US" sz="14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3355643" y="2906449"/>
            <a:ext cx="914400" cy="571201"/>
            <a:chOff x="3353207" y="3275960"/>
            <a:chExt cx="914400" cy="571201"/>
          </a:xfrm>
        </p:grpSpPr>
        <p:sp>
          <p:nvSpPr>
            <p:cNvPr id="31" name="Rectangle 30"/>
            <p:cNvSpPr/>
            <p:nvPr/>
          </p:nvSpPr>
          <p:spPr>
            <a:xfrm>
              <a:off x="3353207" y="3275960"/>
              <a:ext cx="914400" cy="571201"/>
            </a:xfrm>
            <a:prstGeom prst="rect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22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 rot="2325974">
              <a:off x="3508259" y="3342773"/>
              <a:ext cx="644584" cy="437575"/>
              <a:chOff x="4267608" y="4731369"/>
              <a:chExt cx="1066393" cy="810404"/>
            </a:xfrm>
          </p:grpSpPr>
          <p:cxnSp>
            <p:nvCxnSpPr>
              <p:cNvPr id="36" name="Curved Connector 35"/>
              <p:cNvCxnSpPr/>
              <p:nvPr/>
            </p:nvCxnSpPr>
            <p:spPr>
              <a:xfrm rot="10800000" flipV="1">
                <a:off x="4267608" y="47313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/>
              <p:nvPr/>
            </p:nvCxnSpPr>
            <p:spPr>
              <a:xfrm rot="10800000" flipV="1">
                <a:off x="4420008" y="48837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/>
              <p:cNvCxnSpPr/>
              <p:nvPr/>
            </p:nvCxnSpPr>
            <p:spPr>
              <a:xfrm rot="10800000" flipV="1">
                <a:off x="4572408" y="50361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5701093" y="2866596"/>
            <a:ext cx="692801" cy="1569837"/>
            <a:chOff x="5943600" y="3236107"/>
            <a:chExt cx="692801" cy="1569837"/>
          </a:xfrm>
        </p:grpSpPr>
        <p:grpSp>
          <p:nvGrpSpPr>
            <p:cNvPr id="52" name="Group 51"/>
            <p:cNvGrpSpPr/>
            <p:nvPr/>
          </p:nvGrpSpPr>
          <p:grpSpPr>
            <a:xfrm>
              <a:off x="5943600" y="3236107"/>
              <a:ext cx="692801" cy="1569837"/>
              <a:chOff x="2160050" y="3236107"/>
              <a:chExt cx="692801" cy="1569837"/>
            </a:xfrm>
          </p:grpSpPr>
          <p:grpSp>
            <p:nvGrpSpPr>
              <p:cNvPr id="53" name="Group 20"/>
              <p:cNvGrpSpPr/>
              <p:nvPr/>
            </p:nvGrpSpPr>
            <p:grpSpPr>
              <a:xfrm>
                <a:off x="2160050" y="4155036"/>
                <a:ext cx="692801" cy="650908"/>
                <a:chOff x="5105400" y="4876800"/>
                <a:chExt cx="1371600" cy="1295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5105400" y="4876800"/>
                  <a:ext cx="1371600" cy="1295400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19"/>
                <p:cNvGrpSpPr/>
                <p:nvPr/>
              </p:nvGrpSpPr>
              <p:grpSpPr>
                <a:xfrm rot="516695">
                  <a:off x="5241564" y="5107374"/>
                  <a:ext cx="971588" cy="914400"/>
                  <a:chOff x="1238212" y="4648200"/>
                  <a:chExt cx="971588" cy="914400"/>
                </a:xfrm>
              </p:grpSpPr>
              <p:sp>
                <p:nvSpPr>
                  <p:cNvPr id="57" name="Block Arc 56"/>
                  <p:cNvSpPr/>
                  <p:nvPr/>
                </p:nvSpPr>
                <p:spPr>
                  <a:xfrm>
                    <a:off x="1238212" y="4953000"/>
                    <a:ext cx="533400" cy="609600"/>
                  </a:xfrm>
                  <a:prstGeom prst="blockArc">
                    <a:avLst>
                      <a:gd name="adj1" fmla="val 10800000"/>
                      <a:gd name="adj2" fmla="val 20485613"/>
                      <a:gd name="adj3" fmla="val 979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Block Arc 57"/>
                  <p:cNvSpPr/>
                  <p:nvPr/>
                </p:nvSpPr>
                <p:spPr>
                  <a:xfrm rot="10800000">
                    <a:off x="1676400" y="4648200"/>
                    <a:ext cx="533400" cy="609600"/>
                  </a:xfrm>
                  <a:prstGeom prst="blockArc">
                    <a:avLst>
                      <a:gd name="adj1" fmla="val 10800000"/>
                      <a:gd name="adj2" fmla="val 20179556"/>
                      <a:gd name="adj3" fmla="val 1393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4" name="Oval 53"/>
              <p:cNvSpPr/>
              <p:nvPr/>
            </p:nvSpPr>
            <p:spPr>
              <a:xfrm>
                <a:off x="2160050" y="3236107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/>
            <p:cNvCxnSpPr>
              <a:stCxn id="55" idx="0"/>
              <a:endCxn id="54" idx="4"/>
            </p:cNvCxnSpPr>
            <p:nvPr/>
          </p:nvCxnSpPr>
          <p:spPr>
            <a:xfrm rot="5400000" flipH="1" flipV="1">
              <a:off x="6155991" y="4021026"/>
              <a:ext cx="2680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4" idx="7"/>
              <a:endCxn id="54" idx="3"/>
            </p:cNvCxnSpPr>
            <p:nvPr/>
          </p:nvCxnSpPr>
          <p:spPr>
            <a:xfrm rot="16200000" flipH="1" flipV="1">
              <a:off x="6059870" y="3316618"/>
              <a:ext cx="460262" cy="4898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1"/>
              <a:endCxn id="54" idx="5"/>
            </p:cNvCxnSpPr>
            <p:nvPr/>
          </p:nvCxnSpPr>
          <p:spPr>
            <a:xfrm rot="16200000" flipH="1">
              <a:off x="6059869" y="3316619"/>
              <a:ext cx="460262" cy="4898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>
            <a:stCxn id="8" idx="0"/>
            <a:endCxn id="54" idx="2"/>
          </p:cNvCxnSpPr>
          <p:nvPr/>
        </p:nvCxnSpPr>
        <p:spPr>
          <a:xfrm flipV="1">
            <a:off x="5318175" y="3192050"/>
            <a:ext cx="382918" cy="7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1" idx="3"/>
            <a:endCxn id="8" idx="3"/>
          </p:cNvCxnSpPr>
          <p:nvPr/>
        </p:nvCxnSpPr>
        <p:spPr>
          <a:xfrm>
            <a:off x="4270043" y="3192050"/>
            <a:ext cx="442517" cy="7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4" idx="6"/>
            <a:endCxn id="4" idx="3"/>
          </p:cNvCxnSpPr>
          <p:nvPr/>
        </p:nvCxnSpPr>
        <p:spPr>
          <a:xfrm flipV="1">
            <a:off x="6393894" y="3178447"/>
            <a:ext cx="318413" cy="13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/>
          <p:cNvGrpSpPr/>
          <p:nvPr/>
        </p:nvGrpSpPr>
        <p:grpSpPr>
          <a:xfrm>
            <a:off x="612036" y="2069683"/>
            <a:ext cx="304800" cy="1130490"/>
            <a:chOff x="609600" y="2439194"/>
            <a:chExt cx="304800" cy="1130490"/>
          </a:xfrm>
        </p:grpSpPr>
        <p:cxnSp>
          <p:nvCxnSpPr>
            <p:cNvPr id="77" name="Straight Connector 76"/>
            <p:cNvCxnSpPr/>
            <p:nvPr/>
          </p:nvCxnSpPr>
          <p:spPr>
            <a:xfrm rot="5400000">
              <a:off x="196755" y="3003645"/>
              <a:ext cx="11304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84073" y="2516327"/>
              <a:ext cx="307460" cy="153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531673" y="2517121"/>
              <a:ext cx="307460" cy="1516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7875834" y="2905544"/>
            <a:ext cx="531813" cy="572106"/>
            <a:chOff x="7696200" y="3583725"/>
            <a:chExt cx="914400" cy="914400"/>
          </a:xfrm>
        </p:grpSpPr>
        <p:sp>
          <p:nvSpPr>
            <p:cNvPr id="82" name="Trapezoid 81"/>
            <p:cNvSpPr/>
            <p:nvPr/>
          </p:nvSpPr>
          <p:spPr>
            <a:xfrm rot="16200000">
              <a:off x="7886669" y="3774193"/>
              <a:ext cx="914400" cy="533463"/>
            </a:xfrm>
            <a:prstGeom prst="trapezoid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696200" y="3681737"/>
              <a:ext cx="380937" cy="706433"/>
            </a:xfrm>
            <a:prstGeom prst="rect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stCxn id="4" idx="0"/>
            <a:endCxn id="83" idx="1"/>
          </p:cNvCxnSpPr>
          <p:nvPr/>
        </p:nvCxnSpPr>
        <p:spPr>
          <a:xfrm>
            <a:off x="7317922" y="3178447"/>
            <a:ext cx="557912" cy="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15584" y="2396905"/>
            <a:ext cx="5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</a:t>
            </a:r>
          </a:p>
          <a:p>
            <a:r>
              <a:rPr lang="en-US" sz="1400" dirty="0" smtClean="0"/>
              <a:t>Amp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4771168" y="2343376"/>
            <a:ext cx="5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F</a:t>
            </a:r>
          </a:p>
          <a:p>
            <a:r>
              <a:rPr lang="en-US" sz="1400" dirty="0" smtClean="0"/>
              <a:t>Amp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5581198" y="2296438"/>
            <a:ext cx="79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Product </a:t>
            </a:r>
          </a:p>
          <a:p>
            <a:r>
              <a:rPr lang="en-US" sz="1400" dirty="0" smtClean="0"/>
              <a:t>Detector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390055" y="3873403"/>
            <a:ext cx="127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Beat Frequency</a:t>
            </a:r>
          </a:p>
          <a:p>
            <a:r>
              <a:rPr lang="en-US" sz="1400" dirty="0" smtClean="0"/>
              <a:t>Oscillator BFO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6712306" y="2343376"/>
            <a:ext cx="5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</a:t>
            </a:r>
          </a:p>
          <a:p>
            <a:r>
              <a:rPr lang="en-US" sz="1400" dirty="0" smtClean="0"/>
              <a:t>Amp</a:t>
            </a:r>
            <a:endParaRPr lang="en-US" sz="1400" dirty="0"/>
          </a:p>
        </p:txBody>
      </p:sp>
      <p:cxnSp>
        <p:nvCxnSpPr>
          <p:cNvPr id="93" name="Straight Arrow Connector 92"/>
          <p:cNvCxnSpPr>
            <a:stCxn id="12" idx="0"/>
            <a:endCxn id="21" idx="2"/>
          </p:cNvCxnSpPr>
          <p:nvPr/>
        </p:nvCxnSpPr>
        <p:spPr>
          <a:xfrm flipV="1">
            <a:off x="1539119" y="3192050"/>
            <a:ext cx="623367" cy="1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916836" y="2296438"/>
            <a:ext cx="2169403" cy="2764249"/>
            <a:chOff x="914400" y="2665949"/>
            <a:chExt cx="2169403" cy="2764249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702075" y="4046882"/>
              <a:ext cx="2761867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-465740" y="4046089"/>
              <a:ext cx="2761867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915988" y="5428610"/>
              <a:ext cx="2166226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15988" y="2665949"/>
              <a:ext cx="2167815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1539119" y="1761906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“Front End”</a:t>
            </a:r>
            <a:endParaRPr lang="en-US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880977" y="6341388"/>
            <a:ext cx="76631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mixer processes signals from the RF amp and LO and sends to the IF  </a:t>
            </a:r>
            <a:r>
              <a:rPr lang="en-US" sz="1400" dirty="0" smtClean="0">
                <a:solidFill>
                  <a:srgbClr val="00B050"/>
                </a:solidFill>
              </a:rPr>
              <a:t>G7C03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2559" y="1002089"/>
            <a:ext cx="43103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Product Detector is used to de-modulate SSB and CW.  </a:t>
            </a:r>
            <a:r>
              <a:rPr lang="en-US" sz="1400" dirty="0" smtClean="0">
                <a:solidFill>
                  <a:srgbClr val="00B050"/>
                </a:solidFill>
              </a:rPr>
              <a:t>G7C04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8" name="Curved Connector 107"/>
          <p:cNvCxnSpPr>
            <a:endCxn id="54" idx="7"/>
          </p:cNvCxnSpPr>
          <p:nvPr/>
        </p:nvCxnSpPr>
        <p:spPr>
          <a:xfrm rot="5400000">
            <a:off x="5902365" y="2151977"/>
            <a:ext cx="1200013" cy="41987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hape 109"/>
          <p:cNvCxnSpPr>
            <a:stCxn id="103" idx="1"/>
          </p:cNvCxnSpPr>
          <p:nvPr/>
        </p:nvCxnSpPr>
        <p:spPr>
          <a:xfrm rot="10800000" flipH="1">
            <a:off x="880976" y="3329166"/>
            <a:ext cx="1289795" cy="3196888"/>
          </a:xfrm>
          <a:prstGeom prst="curvedConnector4">
            <a:avLst>
              <a:gd name="adj1" fmla="val -17724"/>
              <a:gd name="adj2" fmla="val 52888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855468" y="4147701"/>
            <a:ext cx="4426499" cy="1293112"/>
            <a:chOff x="2855468" y="4147701"/>
            <a:chExt cx="4426499" cy="1293112"/>
          </a:xfrm>
        </p:grpSpPr>
        <p:grpSp>
          <p:nvGrpSpPr>
            <p:cNvPr id="5" name="Group 4"/>
            <p:cNvGrpSpPr/>
            <p:nvPr/>
          </p:nvGrpSpPr>
          <p:grpSpPr>
            <a:xfrm>
              <a:off x="3635079" y="4789905"/>
              <a:ext cx="692801" cy="650908"/>
              <a:chOff x="3632643" y="5159416"/>
              <a:chExt cx="692801" cy="650908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3632643" y="5159416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Block Arc 67"/>
              <p:cNvSpPr/>
              <p:nvPr/>
            </p:nvSpPr>
            <p:spPr>
              <a:xfrm rot="516695">
                <a:off x="3691173" y="5410990"/>
                <a:ext cx="269422" cy="306309"/>
              </a:xfrm>
              <a:prstGeom prst="blockArc">
                <a:avLst>
                  <a:gd name="adj1" fmla="val 10800000"/>
                  <a:gd name="adj2" fmla="val 20485613"/>
                  <a:gd name="adj3" fmla="val 979"/>
                </a:avLst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Block Arc 68"/>
              <p:cNvSpPr/>
              <p:nvPr/>
            </p:nvSpPr>
            <p:spPr>
              <a:xfrm rot="11316695">
                <a:off x="3932941" y="5292703"/>
                <a:ext cx="269423" cy="306309"/>
              </a:xfrm>
              <a:prstGeom prst="blockArc">
                <a:avLst>
                  <a:gd name="adj1" fmla="val 10800000"/>
                  <a:gd name="adj2" fmla="val 20179556"/>
                  <a:gd name="adj3" fmla="val 1393"/>
                </a:avLst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318976" y="4804590"/>
              <a:ext cx="2962991" cy="5847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Direct digital synthesizer  </a:t>
              </a:r>
              <a:r>
                <a:rPr lang="en-US" sz="1600" dirty="0" smtClean="0">
                  <a:solidFill>
                    <a:srgbClr val="00AD00"/>
                  </a:solidFill>
                </a:rPr>
                <a:t>G7C16</a:t>
              </a:r>
            </a:p>
            <a:p>
              <a:r>
                <a:rPr lang="en-US" sz="1600" dirty="0" smtClean="0"/>
                <a:t>Highly stable VFO in a transceiver</a:t>
              </a:r>
              <a:endParaRPr lang="en-US" sz="1600" dirty="0"/>
            </a:p>
          </p:txBody>
        </p:sp>
        <p:cxnSp>
          <p:nvCxnSpPr>
            <p:cNvPr id="9" name="Curved Connector 8"/>
            <p:cNvCxnSpPr>
              <a:endCxn id="27" idx="6"/>
            </p:cNvCxnSpPr>
            <p:nvPr/>
          </p:nvCxnSpPr>
          <p:spPr>
            <a:xfrm rot="10800000">
              <a:off x="2855468" y="4147701"/>
              <a:ext cx="1472413" cy="642204"/>
            </a:xfrm>
            <a:prstGeom prst="curvedConnector3">
              <a:avLst/>
            </a:prstGeom>
            <a:ln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4419601" y="5516380"/>
            <a:ext cx="449580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Variable frequency with the stability of a crystal </a:t>
            </a:r>
            <a:r>
              <a:rPr lang="en-US" sz="1600" dirty="0" smtClean="0"/>
              <a:t>oscillator</a:t>
            </a:r>
            <a:r>
              <a:rPr lang="en-US" dirty="0" smtClean="0"/>
              <a:t>. </a:t>
            </a:r>
            <a:r>
              <a:rPr lang="en-US" sz="1600" dirty="0" smtClean="0">
                <a:solidFill>
                  <a:srgbClr val="00AD00"/>
                </a:solidFill>
              </a:rPr>
              <a:t>G7C05</a:t>
            </a:r>
            <a:endParaRPr lang="en-US" sz="1600" dirty="0">
              <a:solidFill>
                <a:srgbClr val="00A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Heterodyne Receiver 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6975633" y="3258754"/>
            <a:ext cx="679704" cy="605615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5400000">
            <a:off x="4673079" y="3266082"/>
            <a:ext cx="679704" cy="605615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888965" y="3313537"/>
            <a:ext cx="771901" cy="523534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endCxn id="12" idx="3"/>
          </p:cNvCxnSpPr>
          <p:nvPr/>
        </p:nvCxnSpPr>
        <p:spPr>
          <a:xfrm flipV="1">
            <a:off x="762000" y="3575305"/>
            <a:ext cx="251148" cy="74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7" idx="0"/>
            <a:endCxn id="21" idx="4"/>
          </p:cNvCxnSpPr>
          <p:nvPr/>
        </p:nvCxnSpPr>
        <p:spPr>
          <a:xfrm rot="5400000" flipH="1" flipV="1">
            <a:off x="2372440" y="4021023"/>
            <a:ext cx="268021" cy="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07794" y="2746654"/>
            <a:ext cx="875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Mixer 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06430" y="4904596"/>
            <a:ext cx="1406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Local Oscillator</a:t>
            </a:r>
            <a:endParaRPr lang="en-US" sz="1400" dirty="0"/>
          </a:p>
        </p:txBody>
      </p:sp>
      <p:grpSp>
        <p:nvGrpSpPr>
          <p:cNvPr id="3" name="Group 103"/>
          <p:cNvGrpSpPr/>
          <p:nvPr/>
        </p:nvGrpSpPr>
        <p:grpSpPr>
          <a:xfrm>
            <a:off x="2160050" y="3236107"/>
            <a:ext cx="692801" cy="1569837"/>
            <a:chOff x="2160050" y="3236107"/>
            <a:chExt cx="692801" cy="1569837"/>
          </a:xfrm>
        </p:grpSpPr>
        <p:grpSp>
          <p:nvGrpSpPr>
            <p:cNvPr id="5" name="Group 50"/>
            <p:cNvGrpSpPr/>
            <p:nvPr/>
          </p:nvGrpSpPr>
          <p:grpSpPr>
            <a:xfrm>
              <a:off x="2160050" y="3236107"/>
              <a:ext cx="692801" cy="1569837"/>
              <a:chOff x="2160050" y="3236107"/>
              <a:chExt cx="692801" cy="1569837"/>
            </a:xfrm>
          </p:grpSpPr>
          <p:grpSp>
            <p:nvGrpSpPr>
              <p:cNvPr id="6" name="Group 20"/>
              <p:cNvGrpSpPr/>
              <p:nvPr/>
            </p:nvGrpSpPr>
            <p:grpSpPr>
              <a:xfrm>
                <a:off x="2160050" y="4155036"/>
                <a:ext cx="692801" cy="650908"/>
                <a:chOff x="5105400" y="4876800"/>
                <a:chExt cx="1371600" cy="12954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5105400" y="4876800"/>
                  <a:ext cx="1371600" cy="1295400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19"/>
                <p:cNvGrpSpPr/>
                <p:nvPr/>
              </p:nvGrpSpPr>
              <p:grpSpPr>
                <a:xfrm rot="516695">
                  <a:off x="5241564" y="5107374"/>
                  <a:ext cx="971588" cy="914400"/>
                  <a:chOff x="1238212" y="4648200"/>
                  <a:chExt cx="971588" cy="914400"/>
                </a:xfrm>
              </p:grpSpPr>
              <p:sp>
                <p:nvSpPr>
                  <p:cNvPr id="29" name="Block Arc 28"/>
                  <p:cNvSpPr/>
                  <p:nvPr/>
                </p:nvSpPr>
                <p:spPr>
                  <a:xfrm>
                    <a:off x="1238212" y="4953000"/>
                    <a:ext cx="533400" cy="609600"/>
                  </a:xfrm>
                  <a:prstGeom prst="blockArc">
                    <a:avLst>
                      <a:gd name="adj1" fmla="val 10800000"/>
                      <a:gd name="adj2" fmla="val 20485613"/>
                      <a:gd name="adj3" fmla="val 979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Block Arc 29"/>
                  <p:cNvSpPr/>
                  <p:nvPr/>
                </p:nvSpPr>
                <p:spPr>
                  <a:xfrm rot="10800000">
                    <a:off x="1676400" y="4648200"/>
                    <a:ext cx="533400" cy="609600"/>
                  </a:xfrm>
                  <a:prstGeom prst="blockArc">
                    <a:avLst>
                      <a:gd name="adj1" fmla="val 10800000"/>
                      <a:gd name="adj2" fmla="val 20179556"/>
                      <a:gd name="adj3" fmla="val 1393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" name="Oval 20"/>
              <p:cNvSpPr/>
              <p:nvPr/>
            </p:nvSpPr>
            <p:spPr>
              <a:xfrm>
                <a:off x="2160050" y="3236107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>
              <a:stCxn id="21" idx="7"/>
              <a:endCxn id="21" idx="3"/>
            </p:cNvCxnSpPr>
            <p:nvPr/>
          </p:nvCxnSpPr>
          <p:spPr>
            <a:xfrm rot="16200000" flipH="1" flipV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1"/>
            </p:cNvCxnSpPr>
            <p:nvPr/>
          </p:nvCxnSpPr>
          <p:spPr>
            <a:xfrm rot="16200000" flipH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>
            <a:stCxn id="21" idx="6"/>
          </p:cNvCxnSpPr>
          <p:nvPr/>
        </p:nvCxnSpPr>
        <p:spPr>
          <a:xfrm>
            <a:off x="2852851" y="3561561"/>
            <a:ext cx="500356" cy="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81400" y="2781805"/>
            <a:ext cx="56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Filter</a:t>
            </a:r>
            <a:endParaRPr lang="en-US" sz="1400" dirty="0"/>
          </a:p>
        </p:txBody>
      </p:sp>
      <p:grpSp>
        <p:nvGrpSpPr>
          <p:cNvPr id="9" name="Group 49"/>
          <p:cNvGrpSpPr/>
          <p:nvPr/>
        </p:nvGrpSpPr>
        <p:grpSpPr>
          <a:xfrm>
            <a:off x="3353207" y="3275960"/>
            <a:ext cx="914400" cy="571201"/>
            <a:chOff x="3353207" y="3275960"/>
            <a:chExt cx="914400" cy="571201"/>
          </a:xfrm>
        </p:grpSpPr>
        <p:sp>
          <p:nvSpPr>
            <p:cNvPr id="31" name="Rectangle 30"/>
            <p:cNvSpPr/>
            <p:nvPr/>
          </p:nvSpPr>
          <p:spPr>
            <a:xfrm>
              <a:off x="3353207" y="3275960"/>
              <a:ext cx="914400" cy="571201"/>
            </a:xfrm>
            <a:prstGeom prst="rect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22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48"/>
            <p:cNvGrpSpPr/>
            <p:nvPr/>
          </p:nvGrpSpPr>
          <p:grpSpPr>
            <a:xfrm rot="2325974">
              <a:off x="3508259" y="3342773"/>
              <a:ext cx="644584" cy="437575"/>
              <a:chOff x="4267608" y="4731369"/>
              <a:chExt cx="1066393" cy="810404"/>
            </a:xfrm>
          </p:grpSpPr>
          <p:cxnSp>
            <p:nvCxnSpPr>
              <p:cNvPr id="36" name="Curved Connector 35"/>
              <p:cNvCxnSpPr/>
              <p:nvPr/>
            </p:nvCxnSpPr>
            <p:spPr>
              <a:xfrm rot="10800000" flipV="1">
                <a:off x="4267608" y="47313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/>
              <p:nvPr/>
            </p:nvCxnSpPr>
            <p:spPr>
              <a:xfrm rot="10800000" flipV="1">
                <a:off x="4420008" y="48837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/>
              <p:cNvCxnSpPr/>
              <p:nvPr/>
            </p:nvCxnSpPr>
            <p:spPr>
              <a:xfrm rot="10800000" flipV="1">
                <a:off x="4572408" y="50361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64"/>
          <p:cNvGrpSpPr/>
          <p:nvPr/>
        </p:nvGrpSpPr>
        <p:grpSpPr>
          <a:xfrm>
            <a:off x="5698657" y="3236107"/>
            <a:ext cx="692801" cy="1569837"/>
            <a:chOff x="5943600" y="3236107"/>
            <a:chExt cx="692801" cy="1569837"/>
          </a:xfrm>
        </p:grpSpPr>
        <p:grpSp>
          <p:nvGrpSpPr>
            <p:cNvPr id="14" name="Group 51"/>
            <p:cNvGrpSpPr/>
            <p:nvPr/>
          </p:nvGrpSpPr>
          <p:grpSpPr>
            <a:xfrm>
              <a:off x="5943600" y="3236107"/>
              <a:ext cx="692801" cy="1569837"/>
              <a:chOff x="2160050" y="3236107"/>
              <a:chExt cx="692801" cy="1569837"/>
            </a:xfrm>
          </p:grpSpPr>
          <p:grpSp>
            <p:nvGrpSpPr>
              <p:cNvPr id="15" name="Group 20"/>
              <p:cNvGrpSpPr/>
              <p:nvPr/>
            </p:nvGrpSpPr>
            <p:grpSpPr>
              <a:xfrm>
                <a:off x="2160050" y="4155036"/>
                <a:ext cx="692801" cy="650908"/>
                <a:chOff x="5105400" y="4876800"/>
                <a:chExt cx="1371600" cy="1295400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5105400" y="4876800"/>
                  <a:ext cx="1371600" cy="1295400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" name="Group 19"/>
                <p:cNvGrpSpPr/>
                <p:nvPr/>
              </p:nvGrpSpPr>
              <p:grpSpPr>
                <a:xfrm rot="516695">
                  <a:off x="5241564" y="5107374"/>
                  <a:ext cx="971588" cy="914400"/>
                  <a:chOff x="1238212" y="4648200"/>
                  <a:chExt cx="971588" cy="914400"/>
                </a:xfrm>
              </p:grpSpPr>
              <p:sp>
                <p:nvSpPr>
                  <p:cNvPr id="57" name="Block Arc 56"/>
                  <p:cNvSpPr/>
                  <p:nvPr/>
                </p:nvSpPr>
                <p:spPr>
                  <a:xfrm>
                    <a:off x="1238212" y="4953000"/>
                    <a:ext cx="533400" cy="609600"/>
                  </a:xfrm>
                  <a:prstGeom prst="blockArc">
                    <a:avLst>
                      <a:gd name="adj1" fmla="val 10800000"/>
                      <a:gd name="adj2" fmla="val 20485613"/>
                      <a:gd name="adj3" fmla="val 979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Block Arc 57"/>
                  <p:cNvSpPr/>
                  <p:nvPr/>
                </p:nvSpPr>
                <p:spPr>
                  <a:xfrm rot="10800000">
                    <a:off x="1676400" y="4648200"/>
                    <a:ext cx="533400" cy="609600"/>
                  </a:xfrm>
                  <a:prstGeom prst="blockArc">
                    <a:avLst>
                      <a:gd name="adj1" fmla="val 10800000"/>
                      <a:gd name="adj2" fmla="val 20179556"/>
                      <a:gd name="adj3" fmla="val 1393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4" name="Oval 53"/>
              <p:cNvSpPr/>
              <p:nvPr/>
            </p:nvSpPr>
            <p:spPr>
              <a:xfrm>
                <a:off x="2160050" y="3236107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/>
            <p:cNvCxnSpPr>
              <a:stCxn id="55" idx="0"/>
              <a:endCxn id="54" idx="4"/>
            </p:cNvCxnSpPr>
            <p:nvPr/>
          </p:nvCxnSpPr>
          <p:spPr>
            <a:xfrm rot="5400000" flipH="1" flipV="1">
              <a:off x="6155991" y="4021026"/>
              <a:ext cx="2680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4" idx="7"/>
              <a:endCxn id="54" idx="3"/>
            </p:cNvCxnSpPr>
            <p:nvPr/>
          </p:nvCxnSpPr>
          <p:spPr>
            <a:xfrm rot="16200000" flipH="1" flipV="1">
              <a:off x="6059870" y="3316618"/>
              <a:ext cx="460262" cy="4898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4" idx="1"/>
              <a:endCxn id="54" idx="5"/>
            </p:cNvCxnSpPr>
            <p:nvPr/>
          </p:nvCxnSpPr>
          <p:spPr>
            <a:xfrm rot="16200000" flipH="1">
              <a:off x="6059869" y="3316619"/>
              <a:ext cx="460262" cy="4898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>
            <a:stCxn id="8" idx="0"/>
            <a:endCxn id="54" idx="2"/>
          </p:cNvCxnSpPr>
          <p:nvPr/>
        </p:nvCxnSpPr>
        <p:spPr>
          <a:xfrm flipV="1">
            <a:off x="5315739" y="3561561"/>
            <a:ext cx="382918" cy="7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1" idx="3"/>
            <a:endCxn id="8" idx="3"/>
          </p:cNvCxnSpPr>
          <p:nvPr/>
        </p:nvCxnSpPr>
        <p:spPr>
          <a:xfrm>
            <a:off x="4267607" y="3561561"/>
            <a:ext cx="442517" cy="7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4" idx="6"/>
            <a:endCxn id="4" idx="3"/>
          </p:cNvCxnSpPr>
          <p:nvPr/>
        </p:nvCxnSpPr>
        <p:spPr>
          <a:xfrm>
            <a:off x="6391458" y="3561561"/>
            <a:ext cx="62122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04"/>
          <p:cNvGrpSpPr/>
          <p:nvPr/>
        </p:nvGrpSpPr>
        <p:grpSpPr>
          <a:xfrm>
            <a:off x="609600" y="2439194"/>
            <a:ext cx="304800" cy="1130490"/>
            <a:chOff x="609600" y="2439194"/>
            <a:chExt cx="304800" cy="1130490"/>
          </a:xfrm>
        </p:grpSpPr>
        <p:cxnSp>
          <p:nvCxnSpPr>
            <p:cNvPr id="77" name="Straight Connector 76"/>
            <p:cNvCxnSpPr/>
            <p:nvPr/>
          </p:nvCxnSpPr>
          <p:spPr>
            <a:xfrm rot="5400000">
              <a:off x="196755" y="3003645"/>
              <a:ext cx="113049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84073" y="2516327"/>
              <a:ext cx="307460" cy="1531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531673" y="2517121"/>
              <a:ext cx="307460" cy="1516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3"/>
          <p:cNvGrpSpPr/>
          <p:nvPr/>
        </p:nvGrpSpPr>
        <p:grpSpPr>
          <a:xfrm>
            <a:off x="8176205" y="3288659"/>
            <a:ext cx="531813" cy="572106"/>
            <a:chOff x="7696200" y="3583725"/>
            <a:chExt cx="914400" cy="914400"/>
          </a:xfrm>
        </p:grpSpPr>
        <p:sp>
          <p:nvSpPr>
            <p:cNvPr id="82" name="Trapezoid 81"/>
            <p:cNvSpPr/>
            <p:nvPr/>
          </p:nvSpPr>
          <p:spPr>
            <a:xfrm rot="16200000">
              <a:off x="7886669" y="3774193"/>
              <a:ext cx="914400" cy="533463"/>
            </a:xfrm>
            <a:prstGeom prst="trapezoid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696200" y="3681737"/>
              <a:ext cx="380937" cy="706433"/>
            </a:xfrm>
            <a:prstGeom prst="rect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1905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6" name="Straight Arrow Connector 85"/>
          <p:cNvCxnSpPr>
            <a:stCxn id="4" idx="0"/>
            <a:endCxn id="83" idx="1"/>
          </p:cNvCxnSpPr>
          <p:nvPr/>
        </p:nvCxnSpPr>
        <p:spPr>
          <a:xfrm>
            <a:off x="7618293" y="3561562"/>
            <a:ext cx="557912" cy="94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013148" y="2766416"/>
            <a:ext cx="5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</a:t>
            </a:r>
          </a:p>
          <a:p>
            <a:r>
              <a:rPr lang="en-US" sz="1400" dirty="0" smtClean="0"/>
              <a:t>Amp</a:t>
            </a:r>
            <a:endParaRPr lang="en-US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4768732" y="2712887"/>
            <a:ext cx="5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  <a:r>
              <a:rPr lang="en-US" sz="1400" dirty="0" smtClean="0"/>
              <a:t>F</a:t>
            </a:r>
          </a:p>
          <a:p>
            <a:r>
              <a:rPr lang="en-US" sz="1400" dirty="0" smtClean="0"/>
              <a:t>Amp</a:t>
            </a:r>
            <a:endParaRPr lang="en-US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5578762" y="2665949"/>
            <a:ext cx="79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Product </a:t>
            </a:r>
          </a:p>
          <a:p>
            <a:r>
              <a:rPr lang="en-US" sz="1400" dirty="0" smtClean="0"/>
              <a:t>Detector</a:t>
            </a:r>
            <a:endParaRPr lang="en-US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5438431" y="4904596"/>
            <a:ext cx="1271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Beat Frequency</a:t>
            </a:r>
          </a:p>
          <a:p>
            <a:r>
              <a:rPr lang="en-US" sz="1400" dirty="0" smtClean="0"/>
              <a:t>Oscillator BFO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7012677" y="2726491"/>
            <a:ext cx="54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AF</a:t>
            </a:r>
          </a:p>
          <a:p>
            <a:r>
              <a:rPr lang="en-US" sz="1400" dirty="0" smtClean="0"/>
              <a:t>Amp</a:t>
            </a:r>
            <a:endParaRPr lang="en-US" sz="1400" dirty="0"/>
          </a:p>
        </p:txBody>
      </p:sp>
      <p:cxnSp>
        <p:nvCxnSpPr>
          <p:cNvPr id="93" name="Straight Arrow Connector 92"/>
          <p:cNvCxnSpPr>
            <a:stCxn id="12" idx="0"/>
            <a:endCxn id="21" idx="2"/>
          </p:cNvCxnSpPr>
          <p:nvPr/>
        </p:nvCxnSpPr>
        <p:spPr>
          <a:xfrm flipV="1">
            <a:off x="1536683" y="3561561"/>
            <a:ext cx="623367" cy="1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100"/>
          <p:cNvGrpSpPr/>
          <p:nvPr/>
        </p:nvGrpSpPr>
        <p:grpSpPr>
          <a:xfrm>
            <a:off x="914400" y="2665949"/>
            <a:ext cx="2169403" cy="2764249"/>
            <a:chOff x="914400" y="2665949"/>
            <a:chExt cx="2169403" cy="2764249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1702075" y="4046882"/>
              <a:ext cx="2761867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-465740" y="4046089"/>
              <a:ext cx="2761867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915988" y="5428610"/>
              <a:ext cx="2166226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15988" y="2665949"/>
              <a:ext cx="2167815" cy="1588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1536683" y="2131417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“Front End”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710123" y="2881392"/>
            <a:ext cx="708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Limiter</a:t>
            </a:r>
            <a:endParaRPr lang="en-US" sz="1400" dirty="0"/>
          </a:p>
        </p:txBody>
      </p:sp>
      <p:grpSp>
        <p:nvGrpSpPr>
          <p:cNvPr id="78" name="Group 77"/>
          <p:cNvGrpSpPr/>
          <p:nvPr/>
        </p:nvGrpSpPr>
        <p:grpSpPr>
          <a:xfrm>
            <a:off x="5315739" y="3189169"/>
            <a:ext cx="1667594" cy="1363386"/>
            <a:chOff x="5315739" y="3168107"/>
            <a:chExt cx="1667594" cy="1363386"/>
          </a:xfrm>
        </p:grpSpPr>
        <p:sp>
          <p:nvSpPr>
            <p:cNvPr id="67" name="TextBox 66"/>
            <p:cNvSpPr txBox="1"/>
            <p:nvPr/>
          </p:nvSpPr>
          <p:spPr>
            <a:xfrm>
              <a:off x="5315739" y="4008273"/>
              <a:ext cx="16675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Discriminator or</a:t>
              </a:r>
            </a:p>
            <a:p>
              <a:r>
                <a:rPr lang="en-US" sz="1400" dirty="0" err="1" smtClean="0"/>
                <a:t>Quadrature</a:t>
              </a:r>
              <a:r>
                <a:rPr lang="en-US" sz="1400" dirty="0" smtClean="0"/>
                <a:t> Detector</a:t>
              </a:r>
              <a:endParaRPr lang="en-US" sz="1400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698656" y="3168107"/>
              <a:ext cx="1011215" cy="689787"/>
              <a:chOff x="4304524" y="4731369"/>
              <a:chExt cx="1011215" cy="689787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4304524" y="4731369"/>
                <a:ext cx="1011215" cy="689786"/>
              </a:xfrm>
              <a:prstGeom prst="rect">
                <a:avLst/>
              </a:prstGeom>
              <a:blipFill dpi="0" rotWithShape="1">
                <a:blip r:embed="rId2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22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0"/>
              </p:cNvCxnSpPr>
              <p:nvPr/>
            </p:nvCxnSpPr>
            <p:spPr>
              <a:xfrm rot="16200000" flipH="1" flipV="1">
                <a:off x="4212435" y="4823458"/>
                <a:ext cx="689786" cy="5056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9" idx="0"/>
              </p:cNvCxnSpPr>
              <p:nvPr/>
            </p:nvCxnSpPr>
            <p:spPr>
              <a:xfrm rot="16200000" flipH="1">
                <a:off x="4718042" y="4823459"/>
                <a:ext cx="689786" cy="50560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4" name="Straight Arrow Connector 83"/>
          <p:cNvCxnSpPr>
            <a:stCxn id="69" idx="3"/>
            <a:endCxn id="4" idx="3"/>
          </p:cNvCxnSpPr>
          <p:nvPr/>
        </p:nvCxnSpPr>
        <p:spPr>
          <a:xfrm>
            <a:off x="6709871" y="3534062"/>
            <a:ext cx="302807" cy="27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606753" y="1372494"/>
            <a:ext cx="43103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Discriminator is used to de-modulate FM.  </a:t>
            </a:r>
            <a:r>
              <a:rPr lang="en-US" sz="1400" dirty="0" smtClean="0">
                <a:solidFill>
                  <a:srgbClr val="00B050"/>
                </a:solidFill>
              </a:rPr>
              <a:t>G7C08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99" name="Curved Connector 98"/>
          <p:cNvCxnSpPr/>
          <p:nvPr/>
        </p:nvCxnSpPr>
        <p:spPr>
          <a:xfrm rot="5400000">
            <a:off x="6001386" y="2408897"/>
            <a:ext cx="1200013" cy="41987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xit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66" grpId="0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Shift Keying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8174" y="2133600"/>
            <a:ext cx="7427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FSK. Frequency shift Keying. </a:t>
            </a:r>
            <a:r>
              <a:rPr lang="en-US" dirty="0">
                <a:solidFill>
                  <a:srgbClr val="00AD00"/>
                </a:solidFill>
              </a:rPr>
              <a:t>G8A01</a:t>
            </a:r>
          </a:p>
          <a:p>
            <a:r>
              <a:rPr lang="en-US" dirty="0">
                <a:solidFill>
                  <a:srgbClr val="00AD00"/>
                </a:solidFill>
              </a:rPr>
              <a:t>	</a:t>
            </a:r>
            <a:r>
              <a:rPr lang="en-US" dirty="0"/>
              <a:t>Can be identified as </a:t>
            </a:r>
            <a:r>
              <a:rPr lang="en-US" u="sng" dirty="0">
                <a:solidFill>
                  <a:srgbClr val="00AD00"/>
                </a:solidFill>
              </a:rPr>
              <a:t>Mark </a:t>
            </a:r>
            <a:r>
              <a:rPr lang="en-US" u="sng" dirty="0"/>
              <a:t>and</a:t>
            </a:r>
            <a:r>
              <a:rPr lang="en-US" u="sng" dirty="0">
                <a:solidFill>
                  <a:srgbClr val="00AD00"/>
                </a:solidFill>
              </a:rPr>
              <a:t> Space </a:t>
            </a:r>
            <a:r>
              <a:rPr lang="en-US" dirty="0">
                <a:solidFill>
                  <a:srgbClr val="00AD00"/>
                </a:solidFill>
              </a:rPr>
              <a:t>G8C11</a:t>
            </a:r>
          </a:p>
          <a:p>
            <a:endParaRPr lang="en-US" dirty="0">
              <a:solidFill>
                <a:srgbClr val="00AD00"/>
              </a:solidFill>
            </a:endParaRPr>
          </a:p>
          <a:p>
            <a:r>
              <a:rPr lang="en-US" dirty="0"/>
              <a:t>AFSK Audio Frequency shift keying	</a:t>
            </a:r>
          </a:p>
          <a:p>
            <a:r>
              <a:rPr lang="en-US" dirty="0"/>
              <a:t>	Usually LSB for RTTY. </a:t>
            </a:r>
            <a:r>
              <a:rPr lang="en-US" dirty="0">
                <a:solidFill>
                  <a:srgbClr val="00AD00"/>
                </a:solidFill>
              </a:rPr>
              <a:t>G2E01</a:t>
            </a:r>
          </a:p>
          <a:p>
            <a:endParaRPr lang="en-US" dirty="0">
              <a:solidFill>
                <a:srgbClr val="00AD00"/>
              </a:solidFill>
            </a:endParaRPr>
          </a:p>
          <a:p>
            <a:r>
              <a:rPr lang="en-US" dirty="0"/>
              <a:t>If RF is being picked up by an audio cable carrying AFSK data signals between a computer and a </a:t>
            </a:r>
            <a:r>
              <a:rPr lang="en-US" dirty="0" smtClean="0"/>
              <a:t>transceiver. </a:t>
            </a:r>
            <a:r>
              <a:rPr lang="en-US" dirty="0" smtClean="0">
                <a:solidFill>
                  <a:srgbClr val="00AD00"/>
                </a:solidFill>
              </a:rPr>
              <a:t>G4A15</a:t>
            </a:r>
          </a:p>
          <a:p>
            <a:endParaRPr lang="en-US" dirty="0"/>
          </a:p>
          <a:p>
            <a:r>
              <a:rPr lang="en-US" dirty="0"/>
              <a:t>A. The VOX circuit does not un-key the transmitter</a:t>
            </a:r>
          </a:p>
          <a:p>
            <a:r>
              <a:rPr lang="en-US" dirty="0"/>
              <a:t>B. The transmitter signal is distorted</a:t>
            </a:r>
          </a:p>
          <a:p>
            <a:r>
              <a:rPr lang="en-US" dirty="0"/>
              <a:t>C. Frequent connection timeouts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50292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JazzText" charset="0"/>
              <a:ea typeface="JazzText" charset="0"/>
              <a:cs typeface="Jazz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0808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G7C07</a:t>
            </a:r>
          </a:p>
          <a:p>
            <a:r>
              <a:rPr lang="en-US" dirty="0"/>
              <a:t>What is the simplest combination of stages that implement a </a:t>
            </a:r>
            <a:r>
              <a:rPr lang="en-US" dirty="0" smtClean="0"/>
              <a:t>super-heterodyne </a:t>
            </a:r>
            <a:r>
              <a:rPr lang="en-US" dirty="0"/>
              <a:t>receiver?</a:t>
            </a:r>
          </a:p>
          <a:p>
            <a:r>
              <a:rPr lang="en-US" dirty="0"/>
              <a:t>A. RF amplifier, detector, audio amplifier</a:t>
            </a:r>
          </a:p>
          <a:p>
            <a:r>
              <a:rPr lang="en-US" dirty="0"/>
              <a:t>B. RF amplifier, mixer, IF discriminator</a:t>
            </a:r>
          </a:p>
          <a:p>
            <a:r>
              <a:rPr lang="en-US" dirty="0"/>
              <a:t>C. HF oscillator, mixer, detector</a:t>
            </a:r>
          </a:p>
          <a:p>
            <a:r>
              <a:rPr lang="en-US" dirty="0"/>
              <a:t>D. HF oscillator, pre-</a:t>
            </a:r>
            <a:r>
              <a:rPr lang="en-US" dirty="0" err="1"/>
              <a:t>scaler</a:t>
            </a:r>
            <a:r>
              <a:rPr lang="en-US" dirty="0"/>
              <a:t>, audio amplifier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371600"/>
            <a:ext cx="477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(C)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47800" y="3351588"/>
            <a:ext cx="4892141" cy="2898300"/>
            <a:chOff x="1447800" y="3351588"/>
            <a:chExt cx="4892141" cy="2898300"/>
          </a:xfrm>
        </p:grpSpPr>
        <p:cxnSp>
          <p:nvCxnSpPr>
            <p:cNvPr id="38" name="Straight Arrow Connector 37"/>
            <p:cNvCxnSpPr>
              <a:stCxn id="11" idx="0"/>
              <a:endCxn id="10" idx="4"/>
            </p:cNvCxnSpPr>
            <p:nvPr/>
          </p:nvCxnSpPr>
          <p:spPr>
            <a:xfrm rot="5400000" flipH="1" flipV="1">
              <a:off x="2518230" y="4939955"/>
              <a:ext cx="2680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/>
            <p:cNvGrpSpPr/>
            <p:nvPr/>
          </p:nvGrpSpPr>
          <p:grpSpPr>
            <a:xfrm>
              <a:off x="1447800" y="3351588"/>
              <a:ext cx="4892141" cy="2898300"/>
              <a:chOff x="1447800" y="3351588"/>
              <a:chExt cx="4892141" cy="28983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05839" y="4155036"/>
                <a:ext cx="692801" cy="1569837"/>
                <a:chOff x="2160050" y="3236107"/>
                <a:chExt cx="692801" cy="1569837"/>
              </a:xfrm>
            </p:grpSpPr>
            <p:grpSp>
              <p:nvGrpSpPr>
                <p:cNvPr id="6" name="Group 50"/>
                <p:cNvGrpSpPr/>
                <p:nvPr/>
              </p:nvGrpSpPr>
              <p:grpSpPr>
                <a:xfrm>
                  <a:off x="2160050" y="3236107"/>
                  <a:ext cx="692801" cy="1569837"/>
                  <a:chOff x="2160050" y="3236107"/>
                  <a:chExt cx="692801" cy="1569837"/>
                </a:xfrm>
              </p:grpSpPr>
              <p:grpSp>
                <p:nvGrpSpPr>
                  <p:cNvPr id="9" name="Group 20"/>
                  <p:cNvGrpSpPr/>
                  <p:nvPr/>
                </p:nvGrpSpPr>
                <p:grpSpPr>
                  <a:xfrm>
                    <a:off x="2160050" y="4155036"/>
                    <a:ext cx="692801" cy="650908"/>
                    <a:chOff x="5105400" y="4876800"/>
                    <a:chExt cx="1371600" cy="1295400"/>
                  </a:xfrm>
                </p:grpSpPr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5105400" y="4876800"/>
                      <a:ext cx="1371600" cy="1295400"/>
                    </a:xfrm>
                    <a:prstGeom prst="ellipse">
                      <a:avLst/>
                    </a:prstGeom>
                    <a:blipFill dpi="0" rotWithShape="1">
                      <a:blip r:embed="rId2">
                        <a:alphaModFix amt="3000"/>
                        <a:duotone>
                          <a:schemeClr val="accent1">
                            <a:shade val="30000"/>
                            <a:satMod val="150000"/>
                          </a:schemeClr>
                          <a:schemeClr val="accent1">
                            <a:alpha val="10000"/>
                            <a:satMod val="120000"/>
                          </a:schemeClr>
                        </a:duotone>
                      </a:blip>
                      <a:srcRect/>
                      <a:stretch>
                        <a:fillRect/>
                      </a:stretch>
                    </a:blipFill>
                    <a:ln w="28575" cap="flat" cmpd="sng" algn="ctr">
                      <a:solidFill>
                        <a:schemeClr val="accent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" name="Group 19"/>
                    <p:cNvGrpSpPr/>
                    <p:nvPr/>
                  </p:nvGrpSpPr>
                  <p:grpSpPr>
                    <a:xfrm rot="516695">
                      <a:off x="5241564" y="5107374"/>
                      <a:ext cx="971588" cy="914400"/>
                      <a:chOff x="1238212" y="4648200"/>
                      <a:chExt cx="971588" cy="914400"/>
                    </a:xfrm>
                  </p:grpSpPr>
                  <p:sp>
                    <p:nvSpPr>
                      <p:cNvPr id="13" name="Block Arc 12"/>
                      <p:cNvSpPr/>
                      <p:nvPr/>
                    </p:nvSpPr>
                    <p:spPr>
                      <a:xfrm>
                        <a:off x="1238212" y="4953000"/>
                        <a:ext cx="533400" cy="609600"/>
                      </a:xfrm>
                      <a:prstGeom prst="blockArc">
                        <a:avLst>
                          <a:gd name="adj1" fmla="val 10800000"/>
                          <a:gd name="adj2" fmla="val 20485613"/>
                          <a:gd name="adj3" fmla="val 979"/>
                        </a:avLst>
                      </a:prstGeom>
                      <a:blipFill dpi="0" rotWithShape="1">
                        <a:blip r:embed="rId2">
                          <a:alphaModFix amt="0"/>
                          <a:duotone>
                            <a:schemeClr val="accent1">
                              <a:shade val="30000"/>
                              <a:satMod val="150000"/>
                            </a:schemeClr>
                            <a:schemeClr val="accent1">
                              <a:alpha val="10000"/>
                              <a:satMod val="120000"/>
                            </a:schemeClr>
                          </a:duotone>
                        </a:blip>
                        <a:srcRect/>
                        <a:stretch>
                          <a:fillRect/>
                        </a:stretch>
                      </a:blipFill>
                      <a:ln w="12700" cap="flat" cmpd="sng" algn="ctr"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" name="Block Arc 13"/>
                      <p:cNvSpPr/>
                      <p:nvPr/>
                    </p:nvSpPr>
                    <p:spPr>
                      <a:xfrm rot="10800000">
                        <a:off x="1676400" y="4648200"/>
                        <a:ext cx="533400" cy="609600"/>
                      </a:xfrm>
                      <a:prstGeom prst="blockArc">
                        <a:avLst>
                          <a:gd name="adj1" fmla="val 10800000"/>
                          <a:gd name="adj2" fmla="val 20179556"/>
                          <a:gd name="adj3" fmla="val 1393"/>
                        </a:avLst>
                      </a:prstGeom>
                      <a:blipFill dpi="0" rotWithShape="1">
                        <a:blip r:embed="rId2">
                          <a:alphaModFix amt="0"/>
                          <a:duotone>
                            <a:schemeClr val="accent1">
                              <a:shade val="30000"/>
                              <a:satMod val="150000"/>
                            </a:schemeClr>
                            <a:schemeClr val="accent1">
                              <a:alpha val="10000"/>
                              <a:satMod val="120000"/>
                            </a:schemeClr>
                          </a:duotone>
                        </a:blip>
                        <a:srcRect/>
                        <a:stretch>
                          <a:fillRect/>
                        </a:stretch>
                      </a:blipFill>
                      <a:ln w="12700" cap="flat" cmpd="sng" algn="ctr">
                        <a:solidFill>
                          <a:schemeClr val="accent1">
                            <a:shade val="95000"/>
                            <a:satMod val="10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" name="Oval 9"/>
                  <p:cNvSpPr/>
                  <p:nvPr/>
                </p:nvSpPr>
                <p:spPr>
                  <a:xfrm>
                    <a:off x="2160050" y="3236107"/>
                    <a:ext cx="692801" cy="650908"/>
                  </a:xfrm>
                  <a:prstGeom prst="ellipse">
                    <a:avLst/>
                  </a:prstGeom>
                  <a:blipFill dpi="0" rotWithShape="1">
                    <a:blip r:embed="rId2">
                      <a:alphaModFix amt="300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28575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7" name="Straight Connector 6"/>
                <p:cNvCxnSpPr>
                  <a:stCxn id="10" idx="7"/>
                  <a:endCxn id="10" idx="3"/>
                </p:cNvCxnSpPr>
                <p:nvPr/>
              </p:nvCxnSpPr>
              <p:spPr>
                <a:xfrm rot="16200000" flipH="1" flipV="1">
                  <a:off x="2276320" y="3316619"/>
                  <a:ext cx="460261" cy="4898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>
                  <a:stCxn id="10" idx="1"/>
                </p:cNvCxnSpPr>
                <p:nvPr/>
              </p:nvCxnSpPr>
              <p:spPr>
                <a:xfrm rot="16200000" flipH="1">
                  <a:off x="2276320" y="3316619"/>
                  <a:ext cx="460261" cy="4898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657600" y="4156624"/>
                <a:ext cx="692801" cy="650908"/>
                <a:chOff x="3657600" y="4232861"/>
                <a:chExt cx="692801" cy="650908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3657600" y="4232861"/>
                  <a:ext cx="692801" cy="650908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>
                  <a:stCxn id="20" idx="7"/>
                  <a:endCxn id="20" idx="3"/>
                </p:cNvCxnSpPr>
                <p:nvPr/>
              </p:nvCxnSpPr>
              <p:spPr>
                <a:xfrm rot="16200000" flipH="1" flipV="1">
                  <a:off x="3773870" y="4313373"/>
                  <a:ext cx="460261" cy="4898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20" idx="1"/>
                </p:cNvCxnSpPr>
                <p:nvPr/>
              </p:nvCxnSpPr>
              <p:spPr>
                <a:xfrm rot="16200000" flipH="1">
                  <a:off x="3773870" y="4313373"/>
                  <a:ext cx="460261" cy="48988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Arrow Connector 27"/>
              <p:cNvCxnSpPr>
                <a:endCxn id="10" idx="2"/>
              </p:cNvCxnSpPr>
              <p:nvPr/>
            </p:nvCxnSpPr>
            <p:spPr>
              <a:xfrm>
                <a:off x="1600200" y="4480490"/>
                <a:ext cx="705639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>
              <a:xfrm>
                <a:off x="1447800" y="3351588"/>
                <a:ext cx="304800" cy="1130490"/>
                <a:chOff x="609600" y="2439194"/>
                <a:chExt cx="304800" cy="1130490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196755" y="3003645"/>
                  <a:ext cx="113049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 flipH="1" flipV="1">
                  <a:off x="684073" y="2516327"/>
                  <a:ext cx="307460" cy="1531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16200000" flipV="1">
                  <a:off x="531673" y="2517121"/>
                  <a:ext cx="307460" cy="15160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>
                <a:stCxn id="10" idx="6"/>
                <a:endCxn id="20" idx="2"/>
              </p:cNvCxnSpPr>
              <p:nvPr/>
            </p:nvCxnSpPr>
            <p:spPr>
              <a:xfrm>
                <a:off x="2998640" y="4480490"/>
                <a:ext cx="65896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078555" y="5942111"/>
                <a:ext cx="11533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HF Oscillator</a:t>
                </a:r>
                <a:endParaRPr lang="en-US" sz="14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99936" y="3808511"/>
                <a:ext cx="59870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Mixer</a:t>
                </a:r>
                <a:endParaRPr lang="en-US" sz="14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57600" y="3808511"/>
                <a:ext cx="7976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Detector</a:t>
                </a:r>
                <a:endParaRPr lang="en-US" sz="1400" dirty="0"/>
              </a:p>
            </p:txBody>
          </p:sp>
          <p:cxnSp>
            <p:nvCxnSpPr>
              <p:cNvPr id="43" name="Straight Arrow Connector 42"/>
              <p:cNvCxnSpPr>
                <a:stCxn id="20" idx="6"/>
              </p:cNvCxnSpPr>
              <p:nvPr/>
            </p:nvCxnSpPr>
            <p:spPr>
              <a:xfrm flipV="1">
                <a:off x="4350401" y="4480490"/>
                <a:ext cx="1059799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699659" y="4328189"/>
                <a:ext cx="640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Audio</a:t>
                </a:r>
                <a:endParaRPr lang="en-US" sz="14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1" y="678146"/>
            <a:ext cx="7313613" cy="868362"/>
          </a:xfrm>
        </p:spPr>
        <p:txBody>
          <a:bodyPr/>
          <a:lstStyle/>
          <a:p>
            <a:r>
              <a:rPr lang="en-US" dirty="0" smtClean="0"/>
              <a:t>Image Response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rot="5400000">
            <a:off x="888965" y="3313537"/>
            <a:ext cx="771901" cy="523534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3"/>
          <p:cNvGrpSpPr/>
          <p:nvPr/>
        </p:nvGrpSpPr>
        <p:grpSpPr>
          <a:xfrm>
            <a:off x="2160050" y="3236107"/>
            <a:ext cx="692801" cy="1569837"/>
            <a:chOff x="2160050" y="3236107"/>
            <a:chExt cx="692801" cy="1569837"/>
          </a:xfrm>
        </p:grpSpPr>
        <p:grpSp>
          <p:nvGrpSpPr>
            <p:cNvPr id="5" name="Group 50"/>
            <p:cNvGrpSpPr/>
            <p:nvPr/>
          </p:nvGrpSpPr>
          <p:grpSpPr>
            <a:xfrm>
              <a:off x="2160050" y="3236107"/>
              <a:ext cx="692801" cy="1569837"/>
              <a:chOff x="2160050" y="3236107"/>
              <a:chExt cx="692801" cy="1569837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60050" y="4155036"/>
                <a:ext cx="692801" cy="650908"/>
                <a:chOff x="5105400" y="4876800"/>
                <a:chExt cx="1371600" cy="12954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5105400" y="4876800"/>
                  <a:ext cx="1371600" cy="1295400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9"/>
                <p:cNvGrpSpPr/>
                <p:nvPr/>
              </p:nvGrpSpPr>
              <p:grpSpPr>
                <a:xfrm rot="516695">
                  <a:off x="5241564" y="5107374"/>
                  <a:ext cx="971588" cy="914400"/>
                  <a:chOff x="1238212" y="4648200"/>
                  <a:chExt cx="971588" cy="914400"/>
                </a:xfrm>
              </p:grpSpPr>
              <p:sp>
                <p:nvSpPr>
                  <p:cNvPr id="12" name="Block Arc 11"/>
                  <p:cNvSpPr/>
                  <p:nvPr/>
                </p:nvSpPr>
                <p:spPr>
                  <a:xfrm>
                    <a:off x="1238212" y="4953000"/>
                    <a:ext cx="533400" cy="609600"/>
                  </a:xfrm>
                  <a:prstGeom prst="blockArc">
                    <a:avLst>
                      <a:gd name="adj1" fmla="val 10800000"/>
                      <a:gd name="adj2" fmla="val 20485613"/>
                      <a:gd name="adj3" fmla="val 979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Block Arc 12"/>
                  <p:cNvSpPr/>
                  <p:nvPr/>
                </p:nvSpPr>
                <p:spPr>
                  <a:xfrm rot="10800000">
                    <a:off x="1676400" y="4648200"/>
                    <a:ext cx="533400" cy="609600"/>
                  </a:xfrm>
                  <a:prstGeom prst="blockArc">
                    <a:avLst>
                      <a:gd name="adj1" fmla="val 10800000"/>
                      <a:gd name="adj2" fmla="val 20179556"/>
                      <a:gd name="adj3" fmla="val 1393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" name="Oval 8"/>
              <p:cNvSpPr/>
              <p:nvPr/>
            </p:nvSpPr>
            <p:spPr>
              <a:xfrm>
                <a:off x="2160050" y="3236107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>
              <a:stCxn id="9" idx="7"/>
              <a:endCxn id="9" idx="3"/>
            </p:cNvCxnSpPr>
            <p:nvPr/>
          </p:nvCxnSpPr>
          <p:spPr>
            <a:xfrm rot="16200000" flipH="1" flipV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9" idx="1"/>
            </p:cNvCxnSpPr>
            <p:nvPr/>
          </p:nvCxnSpPr>
          <p:spPr>
            <a:xfrm rot="16200000" flipH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9"/>
          <p:cNvGrpSpPr/>
          <p:nvPr/>
        </p:nvGrpSpPr>
        <p:grpSpPr>
          <a:xfrm>
            <a:off x="4495800" y="3289704"/>
            <a:ext cx="914400" cy="571201"/>
            <a:chOff x="3353207" y="3275960"/>
            <a:chExt cx="914400" cy="571201"/>
          </a:xfrm>
        </p:grpSpPr>
        <p:sp>
          <p:nvSpPr>
            <p:cNvPr id="15" name="Rectangle 14"/>
            <p:cNvSpPr/>
            <p:nvPr/>
          </p:nvSpPr>
          <p:spPr>
            <a:xfrm>
              <a:off x="3353207" y="3275960"/>
              <a:ext cx="914400" cy="571201"/>
            </a:xfrm>
            <a:prstGeom prst="rect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22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8"/>
            <p:cNvGrpSpPr/>
            <p:nvPr/>
          </p:nvGrpSpPr>
          <p:grpSpPr>
            <a:xfrm rot="2325974">
              <a:off x="3508264" y="3342779"/>
              <a:ext cx="644586" cy="437575"/>
              <a:chOff x="4267608" y="4731369"/>
              <a:chExt cx="1066393" cy="810404"/>
            </a:xfrm>
          </p:grpSpPr>
          <p:cxnSp>
            <p:nvCxnSpPr>
              <p:cNvPr id="17" name="Curved Connector 16"/>
              <p:cNvCxnSpPr/>
              <p:nvPr/>
            </p:nvCxnSpPr>
            <p:spPr>
              <a:xfrm rot="10800000" flipV="1">
                <a:off x="4267608" y="47313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0800000" flipV="1">
                <a:off x="4420008" y="48837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/>
              <p:nvPr/>
            </p:nvCxnSpPr>
            <p:spPr>
              <a:xfrm rot="10800000" flipV="1">
                <a:off x="4572408" y="50361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Arrow Connector 19"/>
          <p:cNvCxnSpPr>
            <a:stCxn id="3" idx="0"/>
            <a:endCxn id="9" idx="2"/>
          </p:cNvCxnSpPr>
          <p:nvPr/>
        </p:nvCxnSpPr>
        <p:spPr>
          <a:xfrm flipV="1">
            <a:off x="1536683" y="3561561"/>
            <a:ext cx="623367" cy="1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77000" y="3376895"/>
            <a:ext cx="126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455 kHz  IF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74396" y="50408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13.800 MHz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2286000"/>
            <a:ext cx="12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14.255MHz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2655332"/>
            <a:ext cx="131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13.345 MHz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0" idx="0"/>
            <a:endCxn id="9" idx="4"/>
          </p:cNvCxnSpPr>
          <p:nvPr/>
        </p:nvCxnSpPr>
        <p:spPr>
          <a:xfrm rot="5400000" flipH="1" flipV="1">
            <a:off x="2372441" y="4021026"/>
            <a:ext cx="2680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1"/>
          </p:cNvCxnSpPr>
          <p:nvPr/>
        </p:nvCxnSpPr>
        <p:spPr>
          <a:xfrm>
            <a:off x="2852851" y="3561561"/>
            <a:ext cx="1642949" cy="1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</p:cNvCxnSpPr>
          <p:nvPr/>
        </p:nvCxnSpPr>
        <p:spPr>
          <a:xfrm>
            <a:off x="5410200" y="3575305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" idx="3"/>
          </p:cNvCxnSpPr>
          <p:nvPr/>
        </p:nvCxnSpPr>
        <p:spPr>
          <a:xfrm rot="10800000" flipV="1">
            <a:off x="304801" y="3575305"/>
            <a:ext cx="70834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-226345" y="3045746"/>
            <a:ext cx="10622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04007" y="2515393"/>
            <a:ext cx="227804" cy="209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123250" y="2544544"/>
            <a:ext cx="209909" cy="151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09444" y="2540637"/>
            <a:ext cx="39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13.345 MHz signal is called an Image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95800" y="4717702"/>
            <a:ext cx="392621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Image rejection accomplished by specific filtering in the receivers front end.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7282" y="98713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G8B02</a:t>
            </a:r>
            <a:endParaRPr lang="en-US" dirty="0">
              <a:solidFill>
                <a:srgbClr val="00AD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145" y="5787736"/>
            <a:ext cx="200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14.255 </a:t>
            </a:r>
            <a:r>
              <a:rPr lang="mr-IN" dirty="0" smtClean="0"/>
              <a:t>–</a:t>
            </a:r>
            <a:r>
              <a:rPr lang="en-US" dirty="0" smtClean="0"/>
              <a:t> 13.8 = 455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2857" y="6254897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13.8 </a:t>
            </a:r>
            <a:r>
              <a:rPr lang="mr-IN" dirty="0" smtClean="0"/>
              <a:t>–</a:t>
            </a:r>
            <a:r>
              <a:rPr lang="en-US" dirty="0" smtClean="0"/>
              <a:t> 13.345 = 455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48" grpId="0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380" y="186399"/>
            <a:ext cx="7313613" cy="868362"/>
          </a:xfrm>
        </p:spPr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524000"/>
            <a:ext cx="2286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9600"/>
            <a:ext cx="2577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AD00"/>
                </a:solidFill>
              </a:rPr>
              <a:t>G7C13</a:t>
            </a:r>
            <a:r>
              <a:rPr lang="en-US" sz="1600" dirty="0" smtClean="0"/>
              <a:t>. </a:t>
            </a:r>
            <a:r>
              <a:rPr lang="en-US" sz="1600" dirty="0"/>
              <a:t> </a:t>
            </a:r>
            <a:r>
              <a:rPr lang="en-US" sz="1600" dirty="0" smtClean="0"/>
              <a:t>Maximum </a:t>
            </a:r>
            <a:r>
              <a:rPr lang="en-US" sz="1600" dirty="0"/>
              <a:t>ability to reject signals outside its passband</a:t>
            </a:r>
          </a:p>
          <a:p>
            <a:r>
              <a:rPr lang="en-US" sz="1600" dirty="0" smtClean="0"/>
              <a:t>Ultimate rejection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79685" y="2256020"/>
            <a:ext cx="2339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AD00"/>
                </a:solidFill>
              </a:rPr>
              <a:t>G7C14</a:t>
            </a:r>
            <a:r>
              <a:rPr lang="en-US" sz="1600" dirty="0" smtClean="0"/>
              <a:t>  The </a:t>
            </a:r>
            <a:r>
              <a:rPr lang="en-US" sz="1600" dirty="0"/>
              <a:t>bandwidth of a band-pass filter is measured </a:t>
            </a:r>
            <a:r>
              <a:rPr lang="en-US" sz="1600" dirty="0" smtClean="0"/>
              <a:t>between upper and lower half power point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94675" y="4429593"/>
            <a:ext cx="2324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AD00"/>
                </a:solidFill>
              </a:rPr>
              <a:t>G7C15</a:t>
            </a:r>
            <a:r>
              <a:rPr lang="en-US" sz="1600" dirty="0" smtClean="0"/>
              <a:t> </a:t>
            </a:r>
            <a:r>
              <a:rPr lang="en-US" sz="1600" u="sng" dirty="0"/>
              <a:t>Insertion </a:t>
            </a:r>
            <a:r>
              <a:rPr lang="en-US" sz="1600" u="sng" dirty="0" smtClean="0"/>
              <a:t>loss</a:t>
            </a:r>
            <a:r>
              <a:rPr lang="en-US" sz="1600" dirty="0" smtClean="0"/>
              <a:t> is</a:t>
            </a:r>
            <a:r>
              <a:rPr lang="en-US" sz="1600" dirty="0"/>
              <a:t>  a filter’s attenuation inside its </a:t>
            </a:r>
            <a:r>
              <a:rPr lang="en-US" sz="1600" dirty="0" smtClean="0"/>
              <a:t>passband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95226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AD00"/>
                </a:solidFill>
              </a:rPr>
              <a:t>G7C12</a:t>
            </a:r>
            <a:r>
              <a:rPr lang="en-US" sz="1600" dirty="0" smtClean="0"/>
              <a:t>  Cutoff frequency is the </a:t>
            </a:r>
            <a:r>
              <a:rPr lang="en-US" sz="1600" dirty="0"/>
              <a:t>filter’s output power is less than half the input </a:t>
            </a:r>
            <a:r>
              <a:rPr lang="en-US" sz="1600" dirty="0" smtClean="0"/>
              <a:t>power</a:t>
            </a:r>
            <a:endParaRPr lang="en-US" sz="1600" dirty="0"/>
          </a:p>
        </p:txBody>
      </p:sp>
      <p:cxnSp>
        <p:nvCxnSpPr>
          <p:cNvPr id="11" name="Curved Connector 10"/>
          <p:cNvCxnSpPr/>
          <p:nvPr/>
        </p:nvCxnSpPr>
        <p:spPr>
          <a:xfrm rot="10800000" flipV="1">
            <a:off x="4800600" y="3124200"/>
            <a:ext cx="1143000" cy="3048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941" y="5181600"/>
            <a:ext cx="2391900" cy="1430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24034" y="5498440"/>
            <a:ext cx="3519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r>
              <a:rPr lang="en-US" sz="1600" dirty="0" smtClean="0">
                <a:solidFill>
                  <a:srgbClr val="00AD00"/>
                </a:solidFill>
              </a:rPr>
              <a:t>G7C06</a:t>
            </a:r>
            <a:r>
              <a:rPr lang="en-US" sz="1600" dirty="0" smtClean="0"/>
              <a:t> impedance </a:t>
            </a:r>
            <a:r>
              <a:rPr lang="en-US" sz="1600" dirty="0"/>
              <a:t>of a low-pass filter as compared to the impedance of the transmission line into which it is </a:t>
            </a:r>
            <a:r>
              <a:rPr lang="en-US" sz="1600" dirty="0" smtClean="0"/>
              <a:t>inserted should be about the same.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0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/>
              <a:t>Removing received interference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4" y="1582964"/>
            <a:ext cx="3523291" cy="3281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434" y="1371601"/>
            <a:ext cx="2430920" cy="3962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0986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Notch Filter</a:t>
            </a:r>
          </a:p>
          <a:p>
            <a:r>
              <a:rPr lang="en-US" dirty="0" smtClean="0"/>
              <a:t>Used to </a:t>
            </a:r>
            <a:r>
              <a:rPr lang="en-US" dirty="0"/>
              <a:t>reduce interference from carriers in the receiver passband</a:t>
            </a:r>
            <a:r>
              <a:rPr lang="en-US" dirty="0" smtClean="0"/>
              <a:t>   </a:t>
            </a:r>
            <a:r>
              <a:rPr lang="en-US" sz="1100" dirty="0" smtClean="0">
                <a:solidFill>
                  <a:srgbClr val="00B050"/>
                </a:solidFill>
              </a:rPr>
              <a:t>G4A01</a:t>
            </a:r>
            <a:endParaRPr lang="en-US" sz="11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IF shift filter</a:t>
            </a:r>
          </a:p>
          <a:p>
            <a:r>
              <a:rPr lang="en-US" dirty="0" smtClean="0"/>
              <a:t>Used to </a:t>
            </a:r>
            <a:r>
              <a:rPr lang="en-US" dirty="0"/>
              <a:t>avoid interference from stations very close to the receive frequency</a:t>
            </a:r>
            <a:r>
              <a:rPr lang="en-US" dirty="0" smtClean="0"/>
              <a:t>  </a:t>
            </a:r>
            <a:r>
              <a:rPr lang="en-US" sz="1400" dirty="0" smtClean="0">
                <a:solidFill>
                  <a:srgbClr val="00B050"/>
                </a:solidFill>
              </a:rPr>
              <a:t>G4A11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324600" y="1981200"/>
            <a:ext cx="914400" cy="1588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2594" y="13393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Interfering signal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133600" y="914400"/>
            <a:ext cx="0" cy="2514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914400"/>
            <a:ext cx="0" cy="2514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" y="914400"/>
            <a:ext cx="0" cy="2514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0" y="914400"/>
            <a:ext cx="0" cy="25146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Bracket 14"/>
          <p:cNvSpPr/>
          <p:nvPr/>
        </p:nvSpPr>
        <p:spPr>
          <a:xfrm rot="5400000">
            <a:off x="1257297" y="-121501"/>
            <a:ext cx="76203" cy="1676400"/>
          </a:xfrm>
          <a:prstGeom prst="leftBracke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3303" y="607002"/>
            <a:ext cx="101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Passband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Reduction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4321" y="2098623"/>
            <a:ext cx="4680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blanker:  </a:t>
            </a:r>
            <a:r>
              <a:rPr lang="en-US" dirty="0"/>
              <a:t> </a:t>
            </a:r>
            <a:r>
              <a:rPr lang="en-US" dirty="0" smtClean="0"/>
              <a:t>Reduces </a:t>
            </a:r>
            <a:r>
              <a:rPr lang="en-US" dirty="0"/>
              <a:t>receiver gain during a noise </a:t>
            </a:r>
            <a:r>
              <a:rPr lang="en-US" dirty="0" smtClean="0"/>
              <a:t>pulse.  </a:t>
            </a:r>
            <a:r>
              <a:rPr lang="en-US" dirty="0" smtClean="0">
                <a:solidFill>
                  <a:srgbClr val="00AD00"/>
                </a:solidFill>
              </a:rPr>
              <a:t>G4A16</a:t>
            </a:r>
            <a:endParaRPr lang="en-US" dirty="0">
              <a:solidFill>
                <a:srgbClr val="00AD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70351"/>
            <a:ext cx="2907165" cy="349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729" y="3852472"/>
            <a:ext cx="400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 much noise reduction can cause signal distortion. </a:t>
            </a:r>
            <a:r>
              <a:rPr lang="en-US" dirty="0" smtClean="0">
                <a:solidFill>
                  <a:srgbClr val="00AD00"/>
                </a:solidFill>
              </a:rPr>
              <a:t>G4A17</a:t>
            </a:r>
            <a:endParaRPr lang="en-US" dirty="0">
              <a:solidFill>
                <a:srgbClr val="00A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/>
              <a:t>Removing received interference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678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Sideband  for CW</a:t>
            </a:r>
          </a:p>
          <a:p>
            <a:r>
              <a:rPr lang="en-US" dirty="0"/>
              <a:t>It may be possible to reduce or eliminate interference from other signals</a:t>
            </a:r>
            <a:r>
              <a:rPr lang="en-US" dirty="0" smtClean="0"/>
              <a:t>    </a:t>
            </a:r>
            <a:r>
              <a:rPr lang="en-US" sz="1500" dirty="0" smtClean="0">
                <a:solidFill>
                  <a:srgbClr val="00B050"/>
                </a:solidFill>
              </a:rPr>
              <a:t>G4A02</a:t>
            </a:r>
            <a:endParaRPr lang="en-US" sz="15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953397" y="3352403"/>
            <a:ext cx="3656806" cy="1588"/>
          </a:xfrm>
          <a:prstGeom prst="line">
            <a:avLst/>
          </a:prstGeom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2594" y="1339334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Interfering signal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04299"/>
            <a:ext cx="2578099" cy="1639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304299"/>
            <a:ext cx="2108200" cy="2563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Signal Processing</a:t>
            </a:r>
            <a:br>
              <a:rPr lang="en-US" dirty="0" smtClean="0"/>
            </a:br>
            <a:r>
              <a:rPr lang="en-US" dirty="0" smtClean="0"/>
              <a:t>DSP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24600" y="1877228"/>
            <a:ext cx="1524000" cy="992189"/>
            <a:chOff x="4343400" y="3200400"/>
            <a:chExt cx="1524000" cy="992189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3848894" y="3694906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343400" y="3201989"/>
              <a:ext cx="1066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343400" y="4191000"/>
              <a:ext cx="10668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5372497" y="3238104"/>
              <a:ext cx="532606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5409009" y="3734198"/>
              <a:ext cx="459582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0800000">
            <a:off x="1371600" y="1872462"/>
            <a:ext cx="1524000" cy="992189"/>
            <a:chOff x="4343400" y="3200400"/>
            <a:chExt cx="1524000" cy="992189"/>
          </a:xfrm>
        </p:grpSpPr>
        <p:cxnSp>
          <p:nvCxnSpPr>
            <p:cNvPr id="13" name="Straight Connector 12"/>
            <p:cNvCxnSpPr/>
            <p:nvPr/>
          </p:nvCxnSpPr>
          <p:spPr>
            <a:xfrm rot="5400000">
              <a:off x="3848894" y="3694906"/>
              <a:ext cx="9906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43400" y="3201989"/>
              <a:ext cx="1066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4191000"/>
              <a:ext cx="1066800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372497" y="3238104"/>
              <a:ext cx="532606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409009" y="3734198"/>
              <a:ext cx="459582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3962400" y="1872461"/>
            <a:ext cx="1676400" cy="990601"/>
          </a:xfrm>
          <a:prstGeom prst="rect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2225169"/>
            <a:ext cx="5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DSP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2225169"/>
            <a:ext cx="673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98690" y="2225169"/>
            <a:ext cx="65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DAC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48600" y="2409835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82000" y="2226757"/>
            <a:ext cx="76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14400" y="2332044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1630" y="176509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mixer or</a:t>
            </a:r>
          </a:p>
          <a:p>
            <a:r>
              <a:rPr lang="en-US" dirty="0" smtClean="0"/>
              <a:t>IF amp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95600" y="2409835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638800" y="2409835"/>
            <a:ext cx="68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05200" y="4724400"/>
            <a:ext cx="424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Notch filtering</a:t>
            </a:r>
          </a:p>
          <a:p>
            <a:r>
              <a:rPr lang="en-US" dirty="0" smtClean="0"/>
              <a:t>	Can provide automatic notching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58980" y="2909969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filtering, </a:t>
            </a:r>
          </a:p>
          <a:p>
            <a:r>
              <a:rPr lang="en-US" dirty="0" smtClean="0"/>
              <a:t>	Wide range</a:t>
            </a:r>
          </a:p>
          <a:p>
            <a:r>
              <a:rPr lang="en-US" dirty="0" smtClean="0"/>
              <a:t>	Many choices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05921" y="3786959"/>
            <a:ext cx="164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Noise reduction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7221" y="4255795"/>
            <a:ext cx="647715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 A wide range of filter bandwidths and shapes can be </a:t>
            </a:r>
            <a:r>
              <a:rPr lang="en-US" dirty="0" smtClean="0"/>
              <a:t>created  </a:t>
            </a:r>
            <a:r>
              <a:rPr lang="en-US" dirty="0" smtClean="0">
                <a:solidFill>
                  <a:srgbClr val="00B050"/>
                </a:solidFill>
              </a:rPr>
              <a:t>G4C12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930" y="88788"/>
            <a:ext cx="7313613" cy="868362"/>
          </a:xfrm>
        </p:spPr>
        <p:txBody>
          <a:bodyPr/>
          <a:lstStyle/>
          <a:p>
            <a:r>
              <a:rPr lang="en-US" dirty="0" smtClean="0"/>
              <a:t>Receiver Gain.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>
          <a:xfrm rot="5400000">
            <a:off x="983743" y="1673101"/>
            <a:ext cx="771901" cy="523534"/>
          </a:xfrm>
          <a:prstGeom prst="triangle">
            <a:avLst/>
          </a:prstGeom>
          <a:blipFill dpi="0" rotWithShape="1">
            <a:blip r:embed="rId2">
              <a:alphaModFix amt="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22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03"/>
          <p:cNvGrpSpPr/>
          <p:nvPr/>
        </p:nvGrpSpPr>
        <p:grpSpPr>
          <a:xfrm>
            <a:off x="2254828" y="1595671"/>
            <a:ext cx="692801" cy="1569837"/>
            <a:chOff x="2160050" y="3236107"/>
            <a:chExt cx="692801" cy="1569837"/>
          </a:xfrm>
        </p:grpSpPr>
        <p:grpSp>
          <p:nvGrpSpPr>
            <p:cNvPr id="5" name="Group 50"/>
            <p:cNvGrpSpPr/>
            <p:nvPr/>
          </p:nvGrpSpPr>
          <p:grpSpPr>
            <a:xfrm>
              <a:off x="2160050" y="3236107"/>
              <a:ext cx="692801" cy="1569837"/>
              <a:chOff x="2160050" y="3236107"/>
              <a:chExt cx="692801" cy="1569837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2160050" y="4155036"/>
                <a:ext cx="692801" cy="650908"/>
                <a:chOff x="5105400" y="4876800"/>
                <a:chExt cx="1371600" cy="12954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5105400" y="4876800"/>
                  <a:ext cx="1371600" cy="1295400"/>
                </a:xfrm>
                <a:prstGeom prst="ellipse">
                  <a:avLst/>
                </a:prstGeom>
                <a:blipFill dpi="0" rotWithShape="1">
                  <a:blip r:embed="rId2">
                    <a:alphaModFix amt="300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2857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19"/>
                <p:cNvGrpSpPr/>
                <p:nvPr/>
              </p:nvGrpSpPr>
              <p:grpSpPr>
                <a:xfrm rot="516695">
                  <a:off x="5241564" y="5107374"/>
                  <a:ext cx="971588" cy="914400"/>
                  <a:chOff x="1238212" y="4648200"/>
                  <a:chExt cx="971588" cy="914400"/>
                </a:xfrm>
              </p:grpSpPr>
              <p:sp>
                <p:nvSpPr>
                  <p:cNvPr id="12" name="Block Arc 11"/>
                  <p:cNvSpPr/>
                  <p:nvPr/>
                </p:nvSpPr>
                <p:spPr>
                  <a:xfrm>
                    <a:off x="1238212" y="4953000"/>
                    <a:ext cx="533400" cy="609600"/>
                  </a:xfrm>
                  <a:prstGeom prst="blockArc">
                    <a:avLst>
                      <a:gd name="adj1" fmla="val 10800000"/>
                      <a:gd name="adj2" fmla="val 20485613"/>
                      <a:gd name="adj3" fmla="val 979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Block Arc 12"/>
                  <p:cNvSpPr/>
                  <p:nvPr/>
                </p:nvSpPr>
                <p:spPr>
                  <a:xfrm rot="10800000">
                    <a:off x="1676400" y="4648200"/>
                    <a:ext cx="533400" cy="609600"/>
                  </a:xfrm>
                  <a:prstGeom prst="blockArc">
                    <a:avLst>
                      <a:gd name="adj1" fmla="val 10800000"/>
                      <a:gd name="adj2" fmla="val 20179556"/>
                      <a:gd name="adj3" fmla="val 1393"/>
                    </a:avLst>
                  </a:prstGeom>
                  <a:blipFill dpi="0" rotWithShape="1">
                    <a:blip r:embed="rId2">
                      <a:alphaModFix amt="0"/>
                      <a:duotone>
                        <a:schemeClr val="accent1">
                          <a:shade val="30000"/>
                          <a:satMod val="150000"/>
                        </a:schemeClr>
                        <a:schemeClr val="accent1">
                          <a:alpha val="10000"/>
                          <a:satMod val="120000"/>
                        </a:schemeClr>
                      </a:duotone>
                    </a:blip>
                    <a:srcRect/>
                    <a:stretch>
                      <a:fillRect/>
                    </a:stretch>
                  </a:blipFill>
                  <a:ln w="12700" cap="flat" cmpd="sng" algn="ctr">
                    <a:solidFill>
                      <a:schemeClr val="accent1">
                        <a:shade val="95000"/>
                        <a:satMod val="10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9" name="Oval 8"/>
              <p:cNvSpPr/>
              <p:nvPr/>
            </p:nvSpPr>
            <p:spPr>
              <a:xfrm>
                <a:off x="2160050" y="3236107"/>
                <a:ext cx="692801" cy="650908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>
              <a:stCxn id="9" idx="7"/>
              <a:endCxn id="9" idx="3"/>
            </p:cNvCxnSpPr>
            <p:nvPr/>
          </p:nvCxnSpPr>
          <p:spPr>
            <a:xfrm rot="16200000" flipH="1" flipV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9" idx="1"/>
            </p:cNvCxnSpPr>
            <p:nvPr/>
          </p:nvCxnSpPr>
          <p:spPr>
            <a:xfrm rot="16200000" flipH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49"/>
          <p:cNvGrpSpPr/>
          <p:nvPr/>
        </p:nvGrpSpPr>
        <p:grpSpPr>
          <a:xfrm>
            <a:off x="4590578" y="1649268"/>
            <a:ext cx="914400" cy="571201"/>
            <a:chOff x="3353207" y="3275960"/>
            <a:chExt cx="914400" cy="571201"/>
          </a:xfrm>
        </p:grpSpPr>
        <p:sp>
          <p:nvSpPr>
            <p:cNvPr id="15" name="Rectangle 14"/>
            <p:cNvSpPr/>
            <p:nvPr/>
          </p:nvSpPr>
          <p:spPr>
            <a:xfrm>
              <a:off x="3353207" y="3275960"/>
              <a:ext cx="914400" cy="571201"/>
            </a:xfrm>
            <a:prstGeom prst="rect">
              <a:avLst/>
            </a:prstGeom>
            <a:blipFill dpi="0" rotWithShape="1">
              <a:blip r:embed="rId2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22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48"/>
            <p:cNvGrpSpPr/>
            <p:nvPr/>
          </p:nvGrpSpPr>
          <p:grpSpPr>
            <a:xfrm rot="2325974">
              <a:off x="3508262" y="3342779"/>
              <a:ext cx="644586" cy="437575"/>
              <a:chOff x="4267608" y="4731369"/>
              <a:chExt cx="1066393" cy="810404"/>
            </a:xfrm>
          </p:grpSpPr>
          <p:cxnSp>
            <p:nvCxnSpPr>
              <p:cNvPr id="17" name="Curved Connector 16"/>
              <p:cNvCxnSpPr/>
              <p:nvPr/>
            </p:nvCxnSpPr>
            <p:spPr>
              <a:xfrm rot="10800000" flipV="1">
                <a:off x="4267608" y="47313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urved Connector 17"/>
              <p:cNvCxnSpPr/>
              <p:nvPr/>
            </p:nvCxnSpPr>
            <p:spPr>
              <a:xfrm rot="10800000" flipV="1">
                <a:off x="4420008" y="48837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/>
              <p:nvPr/>
            </p:nvCxnSpPr>
            <p:spPr>
              <a:xfrm rot="10800000" flipV="1">
                <a:off x="4572408" y="5036169"/>
                <a:ext cx="761593" cy="505604"/>
              </a:xfrm>
              <a:prstGeom prst="curved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Arrow Connector 19"/>
          <p:cNvCxnSpPr>
            <a:stCxn id="3" idx="0"/>
          </p:cNvCxnSpPr>
          <p:nvPr/>
        </p:nvCxnSpPr>
        <p:spPr>
          <a:xfrm flipV="1">
            <a:off x="1631461" y="1921125"/>
            <a:ext cx="623367" cy="1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47629" y="1921125"/>
            <a:ext cx="1642949" cy="137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04978" y="1934869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3"/>
          </p:cNvCxnSpPr>
          <p:nvPr/>
        </p:nvCxnSpPr>
        <p:spPr>
          <a:xfrm rot="10800000" flipV="1">
            <a:off x="399579" y="1934869"/>
            <a:ext cx="70834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131567" y="1405310"/>
            <a:ext cx="10622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8785" y="874957"/>
            <a:ext cx="227804" cy="2099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V="1">
            <a:off x="218028" y="904108"/>
            <a:ext cx="209909" cy="1516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467219" y="2380590"/>
            <a:ext cx="2680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1120" y="3541164"/>
            <a:ext cx="31274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Manual gain control or </a:t>
            </a:r>
          </a:p>
          <a:p>
            <a:r>
              <a:rPr lang="en-US" dirty="0" smtClean="0"/>
              <a:t>Automatic Gain Control (AGC)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3" idx="5"/>
          </p:cNvCxnSpPr>
          <p:nvPr/>
        </p:nvCxnSpPr>
        <p:spPr>
          <a:xfrm rot="5400000" flipH="1" flipV="1">
            <a:off x="663034" y="2834504"/>
            <a:ext cx="14133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13978" y="900200"/>
            <a:ext cx="8827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S-Meter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" idx="0"/>
          </p:cNvCxnSpPr>
          <p:nvPr/>
        </p:nvCxnSpPr>
        <p:spPr>
          <a:xfrm flipV="1">
            <a:off x="1631461" y="1269532"/>
            <a:ext cx="1588" cy="665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34747" y="808569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S-Meter reads received signal strength 0 – 9 and + dB over</a:t>
            </a:r>
          </a:p>
          <a:p>
            <a:r>
              <a:rPr lang="en-US" dirty="0" smtClean="0"/>
              <a:t>1 S-unit usually = to 6dB  </a:t>
            </a:r>
            <a:r>
              <a:rPr lang="en-US" sz="1400" dirty="0" smtClean="0">
                <a:solidFill>
                  <a:srgbClr val="00B050"/>
                </a:solidFill>
              </a:rPr>
              <a:t>G4D04</a:t>
            </a:r>
            <a:r>
              <a:rPr lang="en-US" sz="1400" dirty="0" smtClean="0">
                <a:solidFill>
                  <a:srgbClr val="FF0000"/>
                </a:solidFill>
              </a:rPr>
              <a:t>   </a:t>
            </a:r>
            <a:r>
              <a:rPr lang="en-US" sz="1400" dirty="0" smtClean="0">
                <a:solidFill>
                  <a:srgbClr val="00B050"/>
                </a:solidFill>
              </a:rPr>
              <a:t>G4D07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409" y="2392200"/>
            <a:ext cx="3986134" cy="280607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82981" y="4274944"/>
            <a:ext cx="1904989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Receiver S-Meter is found on most receivers </a:t>
            </a:r>
            <a:r>
              <a:rPr lang="en-US" sz="1400" dirty="0" smtClean="0">
                <a:solidFill>
                  <a:srgbClr val="00B050"/>
                </a:solidFill>
              </a:rPr>
              <a:t>G4D06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1120" y="4478226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dB over = 100 times stronger</a:t>
            </a:r>
          </a:p>
          <a:p>
            <a:r>
              <a:rPr lang="en-US" dirty="0"/>
              <a:t>t</a:t>
            </a:r>
            <a:r>
              <a:rPr lang="en-US" dirty="0" smtClean="0"/>
              <a:t>han S9  </a:t>
            </a:r>
            <a:r>
              <a:rPr lang="en-US" sz="1600" dirty="0" smtClean="0">
                <a:solidFill>
                  <a:srgbClr val="00B050"/>
                </a:solidFill>
              </a:rPr>
              <a:t>G4D05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785" y="5415288"/>
            <a:ext cx="678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received signal from S8 to S9 is an increase of approx. 4 times. </a:t>
            </a:r>
            <a:r>
              <a:rPr lang="en-US" dirty="0" smtClean="0">
                <a:solidFill>
                  <a:srgbClr val="00B050"/>
                </a:solidFill>
              </a:rPr>
              <a:t>G4D07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radios</a:t>
            </a:r>
            <a:br>
              <a:rPr lang="en-US" dirty="0" smtClean="0"/>
            </a:br>
            <a:r>
              <a:rPr lang="en-US" dirty="0" smtClean="0"/>
              <a:t>SDR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3448594" cy="1828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8849" y="2739201"/>
            <a:ext cx="6400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A radio in which most major signal processing functions are performed by software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AD00"/>
                </a:solidFill>
              </a:rPr>
              <a:t>G7C11</a:t>
            </a:r>
            <a:endParaRPr lang="en-US" dirty="0">
              <a:solidFill>
                <a:srgbClr val="00AD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2971800" cy="1245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03" y="5718468"/>
            <a:ext cx="23911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Quadrature Modulation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I Q Modulation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88849" y="4389243"/>
            <a:ext cx="992451" cy="914400"/>
            <a:chOff x="3237574" y="5029200"/>
            <a:chExt cx="992451" cy="914400"/>
          </a:xfrm>
        </p:grpSpPr>
        <p:sp>
          <p:nvSpPr>
            <p:cNvPr id="8" name="Rectangle 7"/>
            <p:cNvSpPr/>
            <p:nvPr/>
          </p:nvSpPr>
          <p:spPr>
            <a:xfrm>
              <a:off x="3276600" y="5029200"/>
              <a:ext cx="914400" cy="914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7574" y="5117068"/>
              <a:ext cx="9924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+90º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phase shift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network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3651418" y="3649160"/>
            <a:ext cx="692801" cy="650908"/>
          </a:xfrm>
          <a:prstGeom prst="ellipse">
            <a:avLst/>
          </a:prstGeom>
          <a:blipFill dpi="0" rotWithShape="1">
            <a:blip r:embed="rId4">
              <a:alphaModFix amt="3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12737" y="5400668"/>
            <a:ext cx="692801" cy="650908"/>
            <a:chOff x="2305839" y="5073965"/>
            <a:chExt cx="692801" cy="650908"/>
          </a:xfrm>
        </p:grpSpPr>
        <p:sp>
          <p:nvSpPr>
            <p:cNvPr id="12" name="Oval 11"/>
            <p:cNvSpPr/>
            <p:nvPr/>
          </p:nvSpPr>
          <p:spPr>
            <a:xfrm>
              <a:off x="2305839" y="5073965"/>
              <a:ext cx="692801" cy="650908"/>
            </a:xfrm>
            <a:prstGeom prst="ellipse">
              <a:avLst/>
            </a:prstGeom>
            <a:blipFill dpi="0" rotWithShape="1">
              <a:blip r:embed="rId4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Block Arc 12"/>
            <p:cNvSpPr/>
            <p:nvPr/>
          </p:nvSpPr>
          <p:spPr>
            <a:xfrm rot="516695">
              <a:off x="2364397" y="5325544"/>
              <a:ext cx="269422" cy="306309"/>
            </a:xfrm>
            <a:prstGeom prst="blockArc">
              <a:avLst>
                <a:gd name="adj1" fmla="val 10800000"/>
                <a:gd name="adj2" fmla="val 20485613"/>
                <a:gd name="adj3" fmla="val 979"/>
              </a:avLst>
            </a:prstGeom>
            <a:blipFill dpi="0" rotWithShape="1">
              <a:blip r:embed="rId4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/>
          </p:nvSpPr>
          <p:spPr>
            <a:xfrm rot="11316695">
              <a:off x="2606165" y="5207257"/>
              <a:ext cx="269422" cy="306309"/>
            </a:xfrm>
            <a:prstGeom prst="blockArc">
              <a:avLst>
                <a:gd name="adj1" fmla="val 10800000"/>
                <a:gd name="adj2" fmla="val 20179556"/>
                <a:gd name="adj3" fmla="val 1393"/>
              </a:avLst>
            </a:prstGeom>
            <a:blipFill dpi="0" rotWithShape="1">
              <a:blip r:embed="rId4">
                <a:alphaModFix amt="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127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8109" y="5933136"/>
            <a:ext cx="387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</a:t>
            </a:r>
            <a:endParaRPr lang="en-US" sz="1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38673" y="5858714"/>
            <a:ext cx="692801" cy="650908"/>
            <a:chOff x="2160050" y="3236107"/>
            <a:chExt cx="692801" cy="650908"/>
          </a:xfrm>
        </p:grpSpPr>
        <p:sp>
          <p:nvSpPr>
            <p:cNvPr id="17" name="Oval 16"/>
            <p:cNvSpPr/>
            <p:nvPr/>
          </p:nvSpPr>
          <p:spPr>
            <a:xfrm>
              <a:off x="2160050" y="3236107"/>
              <a:ext cx="692801" cy="650908"/>
            </a:xfrm>
            <a:prstGeom prst="ellipse">
              <a:avLst/>
            </a:prstGeom>
            <a:blipFill dpi="0" rotWithShape="1">
              <a:blip r:embed="rId4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6200000" flipH="1" flipV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938672" y="3652727"/>
            <a:ext cx="692801" cy="650908"/>
            <a:chOff x="2160050" y="3236107"/>
            <a:chExt cx="692801" cy="650908"/>
          </a:xfrm>
        </p:grpSpPr>
        <p:sp>
          <p:nvSpPr>
            <p:cNvPr id="22" name="Oval 21"/>
            <p:cNvSpPr/>
            <p:nvPr/>
          </p:nvSpPr>
          <p:spPr>
            <a:xfrm>
              <a:off x="2160050" y="3236107"/>
              <a:ext cx="692801" cy="650908"/>
            </a:xfrm>
            <a:prstGeom prst="ellipse">
              <a:avLst/>
            </a:prstGeom>
            <a:blipFill dpi="0" rotWithShape="1">
              <a:blip r:embed="rId4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 flipV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276320" y="3316619"/>
              <a:ext cx="460261" cy="4898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823028" y="37922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+</a:t>
            </a:r>
            <a:endParaRPr lang="en-US" sz="2400"/>
          </a:p>
        </p:txBody>
      </p:sp>
      <p:cxnSp>
        <p:nvCxnSpPr>
          <p:cNvPr id="27" name="Straight Arrow Connector 26"/>
          <p:cNvCxnSpPr>
            <a:endCxn id="22" idx="2"/>
          </p:cNvCxnSpPr>
          <p:nvPr/>
        </p:nvCxnSpPr>
        <p:spPr>
          <a:xfrm>
            <a:off x="1214594" y="3978181"/>
            <a:ext cx="724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53036" y="6289873"/>
            <a:ext cx="724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0349" y="381606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71907" y="6091848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</a:t>
            </a:r>
            <a:endParaRPr lang="en-US"/>
          </a:p>
        </p:txBody>
      </p:sp>
      <p:cxnSp>
        <p:nvCxnSpPr>
          <p:cNvPr id="32" name="Straight Arrow Connector 31"/>
          <p:cNvCxnSpPr>
            <a:stCxn id="8" idx="2"/>
            <a:endCxn id="17" idx="0"/>
          </p:cNvCxnSpPr>
          <p:nvPr/>
        </p:nvCxnSpPr>
        <p:spPr>
          <a:xfrm flipH="1">
            <a:off x="2285074" y="5303643"/>
            <a:ext cx="1" cy="5550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1" idx="4"/>
          </p:cNvCxnSpPr>
          <p:nvPr/>
        </p:nvCxnSpPr>
        <p:spPr>
          <a:xfrm flipV="1">
            <a:off x="3997819" y="4300068"/>
            <a:ext cx="0" cy="1910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7" idx="6"/>
          </p:cNvCxnSpPr>
          <p:nvPr/>
        </p:nvCxnSpPr>
        <p:spPr>
          <a:xfrm flipH="1" flipV="1">
            <a:off x="2631474" y="6184168"/>
            <a:ext cx="1383682" cy="259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6"/>
          </p:cNvCxnSpPr>
          <p:nvPr/>
        </p:nvCxnSpPr>
        <p:spPr>
          <a:xfrm>
            <a:off x="4344219" y="3974614"/>
            <a:ext cx="6276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6"/>
          </p:cNvCxnSpPr>
          <p:nvPr/>
        </p:nvCxnSpPr>
        <p:spPr>
          <a:xfrm>
            <a:off x="1405538" y="5726122"/>
            <a:ext cx="8795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6"/>
            <a:endCxn id="11" idx="2"/>
          </p:cNvCxnSpPr>
          <p:nvPr/>
        </p:nvCxnSpPr>
        <p:spPr>
          <a:xfrm flipV="1">
            <a:off x="2631473" y="3974614"/>
            <a:ext cx="1019945" cy="35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2" idx="4"/>
            <a:endCxn id="22" idx="4"/>
          </p:cNvCxnSpPr>
          <p:nvPr/>
        </p:nvCxnSpPr>
        <p:spPr>
          <a:xfrm>
            <a:off x="2285073" y="43036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2" idx="4"/>
            <a:endCxn id="8" idx="0"/>
          </p:cNvCxnSpPr>
          <p:nvPr/>
        </p:nvCxnSpPr>
        <p:spPr>
          <a:xfrm>
            <a:off x="2285073" y="4303635"/>
            <a:ext cx="2" cy="85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100016" y="379220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RF out</a:t>
            </a: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015156" y="4300068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Combiner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5937314" y="3795764"/>
            <a:ext cx="29189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 types of modulation </a:t>
            </a:r>
            <a:r>
              <a:rPr lang="en-US" sz="1400" dirty="0" smtClean="0">
                <a:solidFill>
                  <a:srgbClr val="00AD00"/>
                </a:solidFill>
              </a:rPr>
              <a:t>G7C10</a:t>
            </a:r>
            <a:endParaRPr lang="en-US" sz="1400" dirty="0">
              <a:solidFill>
                <a:srgbClr val="00AD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15841" y="4825315"/>
            <a:ext cx="301781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90º difference between I and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 Overload.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11868"/>
            <a:ext cx="56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Front end of a receiver can be overloaded by a strong signal.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514600"/>
            <a:ext cx="35126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This overloading can cause:</a:t>
            </a:r>
          </a:p>
          <a:p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Signal distortion in all signals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Non-linearity of received signal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4267200"/>
            <a:ext cx="599770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20808"/>
                </a:solidFill>
              </a:rPr>
              <a:t>T</a:t>
            </a:r>
            <a:r>
              <a:rPr lang="en-US" sz="2400" dirty="0" smtClean="0">
                <a:solidFill>
                  <a:srgbClr val="720808"/>
                </a:solidFill>
              </a:rPr>
              <a:t>o correct the problem the operator should use:</a:t>
            </a:r>
          </a:p>
          <a:p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The built in attenuator circuit  </a:t>
            </a:r>
            <a:r>
              <a:rPr lang="en-US" sz="1400" dirty="0" smtClean="0">
                <a:solidFill>
                  <a:srgbClr val="00B050"/>
                </a:solidFill>
              </a:rPr>
              <a:t>G4A13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RF Gain control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Front end filtering to eliminate the strong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54" y="124465"/>
            <a:ext cx="7313613" cy="868362"/>
          </a:xfrm>
        </p:spPr>
        <p:txBody>
          <a:bodyPr/>
          <a:lstStyle/>
          <a:p>
            <a:r>
              <a:rPr lang="en-US" dirty="0" smtClean="0"/>
              <a:t>Amplitude Modulation AM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07" y="1371600"/>
            <a:ext cx="2866457" cy="310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4" y="1213451"/>
            <a:ext cx="2578099" cy="16396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4900407"/>
            <a:ext cx="524398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AD00"/>
                </a:solidFill>
              </a:rPr>
              <a:t>G8A05</a:t>
            </a:r>
            <a:r>
              <a:rPr lang="en-US" dirty="0" smtClean="0">
                <a:solidFill>
                  <a:srgbClr val="00AD00"/>
                </a:solidFill>
              </a:rPr>
              <a:t> </a:t>
            </a:r>
            <a:r>
              <a:rPr lang="en-US" dirty="0"/>
              <a:t>V</a:t>
            </a:r>
            <a:r>
              <a:rPr lang="en-US" dirty="0" smtClean="0"/>
              <a:t>aries </a:t>
            </a:r>
            <a:r>
              <a:rPr lang="en-US" dirty="0"/>
              <a:t>the instantaneous power level of the RF signal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7344" y="3276600"/>
            <a:ext cx="3846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Modulation </a:t>
            </a:r>
            <a:r>
              <a:rPr lang="en-US" dirty="0"/>
              <a:t>envelope of an AM </a:t>
            </a:r>
            <a:r>
              <a:rPr lang="en-US" dirty="0" smtClean="0"/>
              <a:t>signal?</a:t>
            </a:r>
            <a:endParaRPr lang="en-US" dirty="0"/>
          </a:p>
          <a:p>
            <a:r>
              <a:rPr lang="en-US" dirty="0"/>
              <a:t>The waveform created by connecting the peak values of the modulated signal</a:t>
            </a:r>
          </a:p>
          <a:p>
            <a:r>
              <a:rPr lang="en-US" dirty="0" smtClean="0">
                <a:solidFill>
                  <a:srgbClr val="00AD00"/>
                </a:solidFill>
              </a:rPr>
              <a:t>G8A11</a:t>
            </a:r>
            <a:endParaRPr lang="en-US" dirty="0">
              <a:solidFill>
                <a:srgbClr val="00AD00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4331860" y="3505200"/>
            <a:ext cx="1687940" cy="22860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Installation</a:t>
            </a:r>
            <a:br>
              <a:rPr lang="en-US" dirty="0" smtClean="0"/>
            </a:b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9731" y="2057400"/>
            <a:ext cx="7528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20808"/>
                </a:solidFill>
              </a:rPr>
              <a:t>Mobile Installation: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	Use heavy gauge wire connected with a fuse directly to the battery. </a:t>
            </a:r>
            <a:r>
              <a:rPr lang="en-US" sz="1400" dirty="0" smtClean="0">
                <a:solidFill>
                  <a:srgbClr val="00B050"/>
                </a:solidFill>
              </a:rPr>
              <a:t>G4E03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    	On most vehicles, the aux power socket or light socket is not designed for 	high current.   </a:t>
            </a:r>
            <a:r>
              <a:rPr lang="en-US" sz="1400" dirty="0" smtClean="0">
                <a:solidFill>
                  <a:srgbClr val="00B050"/>
                </a:solidFill>
              </a:rPr>
              <a:t>G4E04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  	The mobile antenna system is the limiting factor for effectiveness in the 75 	meter phone band.  </a:t>
            </a:r>
            <a:r>
              <a:rPr lang="en-US" sz="1400" dirty="0" smtClean="0">
                <a:solidFill>
                  <a:srgbClr val="00B050"/>
                </a:solidFill>
              </a:rPr>
              <a:t>G4E05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	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42723"/>
            <a:ext cx="31462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20808"/>
                </a:solidFill>
              </a:rPr>
              <a:t>Mobile interference:  </a:t>
            </a:r>
            <a:r>
              <a:rPr lang="en-US" sz="1600" dirty="0">
                <a:solidFill>
                  <a:srgbClr val="00AD00"/>
                </a:solidFill>
              </a:rPr>
              <a:t>G4E07</a:t>
            </a:r>
          </a:p>
          <a:p>
            <a:endParaRPr lang="en-US" dirty="0" smtClean="0">
              <a:solidFill>
                <a:srgbClr val="720808"/>
              </a:solidFill>
            </a:endParaRPr>
          </a:p>
          <a:p>
            <a:r>
              <a:rPr lang="en-US" dirty="0" smtClean="0"/>
              <a:t>A</a:t>
            </a:r>
            <a:r>
              <a:rPr lang="en-US" dirty="0"/>
              <a:t>. The battery charging system</a:t>
            </a:r>
          </a:p>
          <a:p>
            <a:r>
              <a:rPr lang="en-US" dirty="0"/>
              <a:t>B. The fuel delivery system</a:t>
            </a:r>
          </a:p>
          <a:p>
            <a:r>
              <a:rPr lang="en-US" dirty="0"/>
              <a:t>C. The vehicle control computer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9554" y="47144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rush Script MT" charset="0"/>
                <a:ea typeface="Brush Script MT" charset="0"/>
                <a:cs typeface="Brush Script MT" charset="0"/>
              </a:rPr>
              <a:t>AOTA</a:t>
            </a:r>
            <a:endParaRPr lang="en-US" dirty="0">
              <a:solidFill>
                <a:srgbClr val="FF0000"/>
              </a:solidFill>
              <a:latin typeface="Brush Script MT" charset="0"/>
              <a:ea typeface="Brush Script MT" charset="0"/>
              <a:cs typeface="Brush Script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Installation</a:t>
            </a:r>
            <a:br>
              <a:rPr lang="en-US" dirty="0" smtClean="0"/>
            </a:b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362200"/>
            <a:ext cx="6477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Station Grounding.</a:t>
            </a:r>
          </a:p>
          <a:p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To RF, long ground wires act like antennas.</a:t>
            </a:r>
          </a:p>
          <a:p>
            <a:r>
              <a:rPr lang="en-US" dirty="0" smtClean="0"/>
              <a:t>		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Ground all equipment to a common bus.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Keep all connections, straps, and wires short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Connect ground bus to a ground rod.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Ground wires a a quarter wave multiple to the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 smtClean="0"/>
              <a:t>		operating frequency offer a high impedance to RF.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Can cause high RF voltages on equipment housing.  </a:t>
            </a:r>
            <a:r>
              <a:rPr lang="en-US" dirty="0" smtClean="0">
                <a:solidFill>
                  <a:srgbClr val="00B050"/>
                </a:solidFill>
              </a:rPr>
              <a:t>G4C06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Installation</a:t>
            </a:r>
            <a:br>
              <a:rPr lang="en-US" dirty="0" smtClean="0"/>
            </a:b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069068"/>
            <a:ext cx="25766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Station Grounding.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124200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Ground Loops</a:t>
            </a:r>
          </a:p>
          <a:p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Caused by a continues grounding system acting like an inductor and picking up stray magnetic energy. </a:t>
            </a:r>
          </a:p>
          <a:p>
            <a:endParaRPr lang="en-US" dirty="0" smtClean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§"/>
            </a:pPr>
            <a:r>
              <a:rPr lang="en-US" dirty="0" smtClean="0"/>
              <a:t>	Results in a hum or buzz on the station’s signal.  </a:t>
            </a:r>
            <a:r>
              <a:rPr lang="en-US" sz="1400" dirty="0" smtClean="0">
                <a:solidFill>
                  <a:srgbClr val="00B050"/>
                </a:solidFill>
              </a:rPr>
              <a:t>G4C10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562600"/>
            <a:ext cx="49949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Connect all grounding wires to a single point.  </a:t>
            </a:r>
            <a:r>
              <a:rPr lang="en-US" sz="1400" dirty="0" smtClean="0">
                <a:solidFill>
                  <a:srgbClr val="00B050"/>
                </a:solidFill>
              </a:rPr>
              <a:t>G4C09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Side Band SSB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813" y="3505200"/>
            <a:ext cx="2108200" cy="256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348" y="2583464"/>
            <a:ext cx="543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SSB is the narrowest phone emissions bandwidth. </a:t>
            </a:r>
            <a:r>
              <a:rPr lang="en-US" dirty="0" smtClean="0">
                <a:solidFill>
                  <a:srgbClr val="00AD00"/>
                </a:solidFill>
              </a:rPr>
              <a:t>G8A07</a:t>
            </a:r>
            <a:endParaRPr lang="en-US" dirty="0">
              <a:solidFill>
                <a:srgbClr val="00AD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578" y="1721928"/>
            <a:ext cx="647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Most </a:t>
            </a:r>
            <a:r>
              <a:rPr lang="en-US" dirty="0"/>
              <a:t>commonly used </a:t>
            </a:r>
            <a:r>
              <a:rPr lang="en-US" dirty="0" smtClean="0"/>
              <a:t>voice mode on </a:t>
            </a:r>
            <a:r>
              <a:rPr lang="en-US" dirty="0"/>
              <a:t>the HF amateur </a:t>
            </a:r>
            <a:r>
              <a:rPr lang="en-US" dirty="0" smtClean="0"/>
              <a:t>bands. </a:t>
            </a:r>
            <a:r>
              <a:rPr lang="en-US" dirty="0" smtClean="0">
                <a:solidFill>
                  <a:srgbClr val="00AD00"/>
                </a:solidFill>
              </a:rPr>
              <a:t>G2A05</a:t>
            </a:r>
            <a:endParaRPr lang="en-US" dirty="0">
              <a:solidFill>
                <a:srgbClr val="00AD00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187" y="4325320"/>
            <a:ext cx="5795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Advantage; </a:t>
            </a:r>
            <a:r>
              <a:rPr lang="en-US" dirty="0"/>
              <a:t> Less bandwidth used and greater power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AD00"/>
                </a:solidFill>
              </a:rPr>
              <a:t>G2A06</a:t>
            </a:r>
            <a:endParaRPr lang="en-US" dirty="0">
              <a:solidFill>
                <a:srgbClr val="00AD00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322926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Only one sideband is transmitted; the other sideband and carrier are </a:t>
            </a:r>
            <a:r>
              <a:rPr lang="en-US" dirty="0" smtClean="0"/>
              <a:t>suppressed </a:t>
            </a:r>
            <a:r>
              <a:rPr lang="en-US" dirty="0" smtClean="0">
                <a:solidFill>
                  <a:srgbClr val="00AD00"/>
                </a:solidFill>
              </a:rPr>
              <a:t>G2A07</a:t>
            </a:r>
            <a:endParaRPr lang="en-US" dirty="0">
              <a:solidFill>
                <a:srgbClr val="00AD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1066800"/>
          </a:xfrm>
        </p:spPr>
        <p:txBody>
          <a:bodyPr/>
          <a:lstStyle/>
          <a:p>
            <a:r>
              <a:rPr lang="en-US" sz="4000" dirty="0" smtClean="0"/>
              <a:t>Angle </a:t>
            </a:r>
            <a:r>
              <a:rPr lang="en-US" sz="4000" smtClean="0"/>
              <a:t>Modulated </a:t>
            </a:r>
            <a:r>
              <a:rPr lang="en-US" sz="4000" smtClean="0"/>
              <a:t>Modes:  FM, PM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371600"/>
            <a:ext cx="2108200" cy="2635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388" y="4267200"/>
            <a:ext cx="2777812" cy="2190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397934"/>
            <a:ext cx="40386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G8A02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Phase Modulation (PM) is the process </a:t>
            </a:r>
            <a:r>
              <a:rPr lang="en-US" dirty="0"/>
              <a:t>that changes the phase angle of an RF wave to convey information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468114"/>
            <a:ext cx="40386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AD00"/>
                </a:solidFill>
              </a:rPr>
              <a:t>G8A03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Frequency </a:t>
            </a:r>
            <a:r>
              <a:rPr lang="en-US" dirty="0"/>
              <a:t>Modulation  ( FM)</a:t>
            </a:r>
          </a:p>
          <a:p>
            <a:r>
              <a:rPr lang="en-US" dirty="0" smtClean="0"/>
              <a:t> is the process which changes the instantaneous frequency of an RF wave?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2207" y="5257800"/>
            <a:ext cx="43018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PM is </a:t>
            </a:r>
            <a:r>
              <a:rPr lang="en-US" dirty="0"/>
              <a:t>produced by a reactance modulator connected to a transmitter RF amplifier </a:t>
            </a:r>
            <a:r>
              <a:rPr lang="en-US" dirty="0" smtClean="0"/>
              <a:t>stage </a:t>
            </a:r>
            <a:r>
              <a:rPr lang="en-US" dirty="0" smtClean="0">
                <a:solidFill>
                  <a:srgbClr val="00AD00"/>
                </a:solidFill>
              </a:rPr>
              <a:t>G8A04</a:t>
            </a:r>
            <a:endParaRPr lang="en-US" dirty="0">
              <a:solidFill>
                <a:srgbClr val="00A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1"/>
          <p:cNvGrpSpPr/>
          <p:nvPr/>
        </p:nvGrpSpPr>
        <p:grpSpPr>
          <a:xfrm>
            <a:off x="224105" y="5453197"/>
            <a:ext cx="1247364" cy="1216152"/>
            <a:chOff x="5909340" y="5260848"/>
            <a:chExt cx="1247364" cy="1216152"/>
          </a:xfrm>
        </p:grpSpPr>
        <p:sp>
          <p:nvSpPr>
            <p:cNvPr id="20" name="Cube 19"/>
            <p:cNvSpPr/>
            <p:nvPr/>
          </p:nvSpPr>
          <p:spPr>
            <a:xfrm>
              <a:off x="5940552" y="5260848"/>
              <a:ext cx="1216152" cy="121615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09340" y="5752302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Demodulator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8"/>
          <p:cNvGrpSpPr/>
          <p:nvPr/>
        </p:nvGrpSpPr>
        <p:grpSpPr>
          <a:xfrm>
            <a:off x="5465214" y="2324933"/>
            <a:ext cx="990600" cy="989076"/>
            <a:chOff x="7291531" y="6054161"/>
            <a:chExt cx="990600" cy="989076"/>
          </a:xfrm>
        </p:grpSpPr>
        <p:sp>
          <p:nvSpPr>
            <p:cNvPr id="7" name="Cube 6"/>
            <p:cNvSpPr/>
            <p:nvPr/>
          </p:nvSpPr>
          <p:spPr>
            <a:xfrm>
              <a:off x="7291531" y="6054161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1073" y="6400729"/>
              <a:ext cx="851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Detector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399383" y="4379356"/>
            <a:ext cx="1216153" cy="1216152"/>
            <a:chOff x="2666999" y="4803577"/>
            <a:chExt cx="1216153" cy="1216152"/>
          </a:xfrm>
        </p:grpSpPr>
        <p:sp>
          <p:nvSpPr>
            <p:cNvPr id="24" name="Cube 23"/>
            <p:cNvSpPr/>
            <p:nvPr/>
          </p:nvSpPr>
          <p:spPr>
            <a:xfrm>
              <a:off x="2667000" y="4803577"/>
              <a:ext cx="1216152" cy="121615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6999" y="5410200"/>
              <a:ext cx="966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Modulator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265584" y="3512383"/>
            <a:ext cx="1066800" cy="1065276"/>
            <a:chOff x="3657600" y="4646676"/>
            <a:chExt cx="1066800" cy="1065276"/>
          </a:xfrm>
        </p:grpSpPr>
        <p:sp>
          <p:nvSpPr>
            <p:cNvPr id="23" name="Cube 22"/>
            <p:cNvSpPr/>
            <p:nvPr/>
          </p:nvSpPr>
          <p:spPr>
            <a:xfrm>
              <a:off x="3657600" y="4646676"/>
              <a:ext cx="1066800" cy="10652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7600" y="5102423"/>
              <a:ext cx="642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Filters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>
            <a:off x="265584" y="2728158"/>
            <a:ext cx="990600" cy="989076"/>
            <a:chOff x="266700" y="2025650"/>
            <a:chExt cx="990600" cy="989076"/>
          </a:xfrm>
        </p:grpSpPr>
        <p:sp>
          <p:nvSpPr>
            <p:cNvPr id="4" name="Cube 3"/>
            <p:cNvSpPr/>
            <p:nvPr/>
          </p:nvSpPr>
          <p:spPr>
            <a:xfrm>
              <a:off x="266700" y="2025650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" y="2502098"/>
              <a:ext cx="9053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Multiplier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37092" y="228600"/>
            <a:ext cx="6604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96D07"/>
                </a:solidFill>
              </a:rPr>
              <a:t>Our Basic Building Blocks</a:t>
            </a:r>
            <a:endParaRPr lang="en-US" sz="4800" dirty="0">
              <a:solidFill>
                <a:srgbClr val="C96D0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2284692" cy="1797050"/>
          </a:xfrm>
          <a:prstGeom prst="rect">
            <a:avLst/>
          </a:prstGeom>
        </p:spPr>
      </p:pic>
      <p:grpSp>
        <p:nvGrpSpPr>
          <p:cNvPr id="19" name="Group 13"/>
          <p:cNvGrpSpPr/>
          <p:nvPr/>
        </p:nvGrpSpPr>
        <p:grpSpPr>
          <a:xfrm>
            <a:off x="624936" y="1943933"/>
            <a:ext cx="990600" cy="989076"/>
            <a:chOff x="371969" y="3391662"/>
            <a:chExt cx="990600" cy="989076"/>
          </a:xfrm>
        </p:grpSpPr>
        <p:sp>
          <p:nvSpPr>
            <p:cNvPr id="5" name="Cube 4"/>
            <p:cNvSpPr/>
            <p:nvPr/>
          </p:nvSpPr>
          <p:spPr>
            <a:xfrm>
              <a:off x="371969" y="3391662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71969" y="3886200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prstClr val="white"/>
                  </a:solidFill>
                </a:rPr>
                <a:t>Oscillator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46747" y="2438471"/>
            <a:ext cx="3555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Produces a steady signal at a single frequency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447800" y="3050717"/>
            <a:ext cx="3641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Increases frequency by a whole number multiple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G8B04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6271" y="1681693"/>
            <a:ext cx="1797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Combines two signals</a:t>
            </a:r>
          </a:p>
          <a:p>
            <a:r>
              <a:rPr lang="en-US" sz="1400" b="1" u="sng" dirty="0" smtClean="0"/>
              <a:t>Heterodyning  </a:t>
            </a:r>
            <a:r>
              <a:rPr lang="en-US" sz="1400" dirty="0" smtClean="0">
                <a:solidFill>
                  <a:srgbClr val="00B050"/>
                </a:solidFill>
              </a:rPr>
              <a:t>G8B03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5536" y="5901832"/>
            <a:ext cx="3262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Removes information from modulated RF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1383680" y="3814241"/>
            <a:ext cx="2890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Removes or blocks unwanted signals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1758141" y="4797587"/>
            <a:ext cx="2643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Puts information on the RF signal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5" name="Group 35"/>
          <p:cNvGrpSpPr/>
          <p:nvPr/>
        </p:nvGrpSpPr>
        <p:grpSpPr>
          <a:xfrm>
            <a:off x="4890666" y="3262934"/>
            <a:ext cx="1069848" cy="1102614"/>
            <a:chOff x="5940552" y="1875932"/>
            <a:chExt cx="1069848" cy="1102614"/>
          </a:xfrm>
        </p:grpSpPr>
        <p:sp>
          <p:nvSpPr>
            <p:cNvPr id="22" name="Cube 21"/>
            <p:cNvSpPr/>
            <p:nvPr/>
          </p:nvSpPr>
          <p:spPr>
            <a:xfrm>
              <a:off x="5940552" y="1875932"/>
              <a:ext cx="1069848" cy="1102614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940552" y="2268565"/>
              <a:ext cx="8515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Product </a:t>
              </a:r>
            </a:p>
            <a:p>
              <a:r>
                <a:rPr lang="en-US" sz="1400" dirty="0" smtClean="0">
                  <a:solidFill>
                    <a:srgbClr val="FFFFFF"/>
                  </a:solidFill>
                </a:rPr>
                <a:t>Detector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60514" y="3717234"/>
            <a:ext cx="1582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Detects CW &amp; SSB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7" name="Group 38"/>
          <p:cNvGrpSpPr/>
          <p:nvPr/>
        </p:nvGrpSpPr>
        <p:grpSpPr>
          <a:xfrm>
            <a:off x="4490903" y="4377903"/>
            <a:ext cx="1423625" cy="1216152"/>
            <a:chOff x="6729774" y="2751978"/>
            <a:chExt cx="1423625" cy="1216152"/>
          </a:xfrm>
        </p:grpSpPr>
        <p:sp>
          <p:nvSpPr>
            <p:cNvPr id="21" name="Cube 20"/>
            <p:cNvSpPr/>
            <p:nvPr/>
          </p:nvSpPr>
          <p:spPr>
            <a:xfrm>
              <a:off x="6729774" y="2751978"/>
              <a:ext cx="1423625" cy="1216152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29775" y="3168914"/>
              <a:ext cx="1236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Frequency</a:t>
              </a:r>
            </a:p>
            <a:p>
              <a:r>
                <a:rPr lang="en-US" sz="1400" dirty="0" smtClean="0"/>
                <a:t> </a:t>
              </a:r>
              <a:r>
                <a:rPr lang="en-US" sz="1400" dirty="0" smtClean="0">
                  <a:solidFill>
                    <a:srgbClr val="FFFFFF"/>
                  </a:solidFill>
                </a:rPr>
                <a:t>Discriminator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5960514" y="4724369"/>
            <a:ext cx="299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Removes information from FM signals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6922" y="2530175"/>
            <a:ext cx="205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Converts modulated RF</a:t>
            </a:r>
          </a:p>
          <a:p>
            <a:r>
              <a:rPr lang="en-US" sz="1400" dirty="0" smtClean="0"/>
              <a:t>directly into data or voice</a:t>
            </a:r>
            <a:endParaRPr lang="en-US" sz="1400" dirty="0"/>
          </a:p>
        </p:txBody>
      </p:sp>
      <p:grpSp>
        <p:nvGrpSpPr>
          <p:cNvPr id="42" name="Group 18"/>
          <p:cNvGrpSpPr/>
          <p:nvPr/>
        </p:nvGrpSpPr>
        <p:grpSpPr>
          <a:xfrm>
            <a:off x="5246881" y="1494932"/>
            <a:ext cx="990600" cy="989076"/>
            <a:chOff x="7291531" y="6054161"/>
            <a:chExt cx="990600" cy="989076"/>
          </a:xfrm>
        </p:grpSpPr>
        <p:sp>
          <p:nvSpPr>
            <p:cNvPr id="44" name="Cube 43"/>
            <p:cNvSpPr/>
            <p:nvPr/>
          </p:nvSpPr>
          <p:spPr>
            <a:xfrm>
              <a:off x="7291531" y="6054161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361073" y="6400729"/>
              <a:ext cx="8515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Mixer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6" name="Cube 45"/>
          <p:cNvSpPr/>
          <p:nvPr/>
        </p:nvSpPr>
        <p:spPr>
          <a:xfrm>
            <a:off x="5021329" y="5453197"/>
            <a:ext cx="1364942" cy="12161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31649" y="5944651"/>
            <a:ext cx="2612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Increases the amplitude of a signal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3" grpId="0"/>
      <p:bldP spid="33" grpId="1"/>
      <p:bldP spid="34" grpId="0"/>
      <p:bldP spid="37" grpId="0"/>
      <p:bldP spid="40" grpId="0"/>
      <p:bldP spid="43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52400" y="1447800"/>
            <a:ext cx="2209800" cy="1981200"/>
            <a:chOff x="371969" y="3391662"/>
            <a:chExt cx="990600" cy="989076"/>
          </a:xfrm>
        </p:grpSpPr>
        <p:sp>
          <p:nvSpPr>
            <p:cNvPr id="3" name="Cube 2"/>
            <p:cNvSpPr/>
            <p:nvPr/>
          </p:nvSpPr>
          <p:spPr>
            <a:xfrm>
              <a:off x="371969" y="3391662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71969" y="3886200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prstClr val="white"/>
                  </a:solidFill>
                </a:rPr>
                <a:t>Oscillator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5400000">
            <a:off x="5410200" y="2819400"/>
            <a:ext cx="1060704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67300" y="4267200"/>
            <a:ext cx="1143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>
            <a:off x="6397752" y="3276600"/>
            <a:ext cx="12222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210300" y="4648200"/>
            <a:ext cx="72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6248400" y="3963989"/>
            <a:ext cx="137160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3"/>
          </p:cNvCxnSpPr>
          <p:nvPr/>
        </p:nvCxnSpPr>
        <p:spPr>
          <a:xfrm flipV="1">
            <a:off x="4648200" y="3276600"/>
            <a:ext cx="835152" cy="2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62400" y="3962400"/>
            <a:ext cx="137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994" y="4648200"/>
            <a:ext cx="4183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10299" y="2746248"/>
            <a:ext cx="1060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01000" y="3115580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54864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Feedback circuit</a:t>
            </a:r>
          </a:p>
          <a:p>
            <a:r>
              <a:rPr lang="en-US" dirty="0"/>
              <a:t>w</a:t>
            </a:r>
            <a:r>
              <a:rPr lang="en-US" dirty="0" smtClean="0"/>
              <a:t>ith a filter</a:t>
            </a:r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Oscillator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02450" y="5861446"/>
            <a:ext cx="69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G7B07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413" y="3681087"/>
            <a:ext cx="3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LC Oscillator, The LC value of the tank circuit determines the frequency.  </a:t>
            </a:r>
            <a:r>
              <a:rPr lang="en-US" sz="1400" dirty="0" smtClean="0">
                <a:solidFill>
                  <a:srgbClr val="00B050"/>
                </a:solidFill>
              </a:rPr>
              <a:t>G7B09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327418"/>
            <a:ext cx="1879600" cy="18796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933406" y="503238"/>
            <a:ext cx="1170735" cy="1146949"/>
            <a:chOff x="5105400" y="4876800"/>
            <a:chExt cx="1371600" cy="1295400"/>
          </a:xfrm>
        </p:grpSpPr>
        <p:sp>
          <p:nvSpPr>
            <p:cNvPr id="27" name="Oval 26"/>
            <p:cNvSpPr/>
            <p:nvPr/>
          </p:nvSpPr>
          <p:spPr>
            <a:xfrm>
              <a:off x="5105400" y="4876800"/>
              <a:ext cx="1371600" cy="1295400"/>
            </a:xfrm>
            <a:prstGeom prst="ellipse">
              <a:avLst/>
            </a:prstGeom>
            <a:blipFill dpi="0" rotWithShape="1">
              <a:blip r:embed="rId3">
                <a:alphaModFix amt="3000"/>
                <a:duotone>
                  <a:schemeClr val="accent1">
                    <a:shade val="30000"/>
                    <a:satMod val="150000"/>
                  </a:schemeClr>
                  <a:schemeClr val="accent1">
                    <a:alpha val="10000"/>
                    <a:satMod val="120000"/>
                  </a:schemeClr>
                </a:duotone>
              </a:blip>
              <a:srcRect/>
              <a:stretch>
                <a:fillRect/>
              </a:stretch>
            </a:blipFill>
            <a:ln w="2857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19"/>
            <p:cNvGrpSpPr/>
            <p:nvPr/>
          </p:nvGrpSpPr>
          <p:grpSpPr>
            <a:xfrm rot="516695">
              <a:off x="5241564" y="5107374"/>
              <a:ext cx="971588" cy="914400"/>
              <a:chOff x="1238212" y="4648200"/>
              <a:chExt cx="971588" cy="914400"/>
            </a:xfrm>
          </p:grpSpPr>
          <p:sp>
            <p:nvSpPr>
              <p:cNvPr id="29" name="Block Arc 28"/>
              <p:cNvSpPr/>
              <p:nvPr/>
            </p:nvSpPr>
            <p:spPr>
              <a:xfrm>
                <a:off x="1238212" y="4953000"/>
                <a:ext cx="533400" cy="609600"/>
              </a:xfrm>
              <a:prstGeom prst="blockArc">
                <a:avLst>
                  <a:gd name="adj1" fmla="val 10800000"/>
                  <a:gd name="adj2" fmla="val 20485613"/>
                  <a:gd name="adj3" fmla="val 979"/>
                </a:avLst>
              </a:prstGeom>
              <a:blipFill dpi="0" rotWithShape="1">
                <a:blip r:embed="rId3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Block Arc 29"/>
              <p:cNvSpPr/>
              <p:nvPr/>
            </p:nvSpPr>
            <p:spPr>
              <a:xfrm rot="10800000">
                <a:off x="1676400" y="4648200"/>
                <a:ext cx="533400" cy="609600"/>
              </a:xfrm>
              <a:prstGeom prst="blockArc">
                <a:avLst>
                  <a:gd name="adj1" fmla="val 10800000"/>
                  <a:gd name="adj2" fmla="val 20179556"/>
                  <a:gd name="adj3" fmla="val 1393"/>
                </a:avLst>
              </a:prstGeom>
              <a:blipFill dpi="0" rotWithShape="1">
                <a:blip r:embed="rId3">
                  <a:alphaModFix amt="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Mixer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457200" y="1371601"/>
            <a:ext cx="1981200" cy="1524000"/>
            <a:chOff x="1752600" y="3962400"/>
            <a:chExt cx="990600" cy="989076"/>
          </a:xfrm>
        </p:grpSpPr>
        <p:sp>
          <p:nvSpPr>
            <p:cNvPr id="4" name="Cube 3"/>
            <p:cNvSpPr/>
            <p:nvPr/>
          </p:nvSpPr>
          <p:spPr>
            <a:xfrm>
              <a:off x="1752600" y="3962400"/>
              <a:ext cx="990600" cy="989076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29233" y="4419600"/>
              <a:ext cx="447223" cy="299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FFFF"/>
                  </a:solidFill>
                </a:rPr>
                <a:t>Mixer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28669" y="1972068"/>
            <a:ext cx="3657600" cy="4200132"/>
            <a:chOff x="3810000" y="2537734"/>
            <a:chExt cx="3657600" cy="4200132"/>
          </a:xfrm>
        </p:grpSpPr>
        <p:grpSp>
          <p:nvGrpSpPr>
            <p:cNvPr id="21" name="Group 20"/>
            <p:cNvGrpSpPr/>
            <p:nvPr/>
          </p:nvGrpSpPr>
          <p:grpSpPr>
            <a:xfrm>
              <a:off x="5105400" y="4876800"/>
              <a:ext cx="1371600" cy="1295400"/>
              <a:chOff x="5105400" y="4876800"/>
              <a:chExt cx="1371600" cy="12954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105400" y="4876800"/>
                <a:ext cx="1371600" cy="1295400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 rot="516695">
                <a:off x="5241564" y="5107374"/>
                <a:ext cx="971588" cy="914400"/>
                <a:chOff x="1238212" y="4648200"/>
                <a:chExt cx="971588" cy="914400"/>
              </a:xfrm>
            </p:grpSpPr>
            <p:sp>
              <p:nvSpPr>
                <p:cNvPr id="18" name="Block Arc 17"/>
                <p:cNvSpPr/>
                <p:nvPr/>
              </p:nvSpPr>
              <p:spPr>
                <a:xfrm>
                  <a:off x="1238212" y="4953000"/>
                  <a:ext cx="533400" cy="609600"/>
                </a:xfrm>
                <a:prstGeom prst="blockArc">
                  <a:avLst>
                    <a:gd name="adj1" fmla="val 10800000"/>
                    <a:gd name="adj2" fmla="val 20485613"/>
                    <a:gd name="adj3" fmla="val 979"/>
                  </a:avLst>
                </a:prstGeom>
                <a:blipFill dpi="0" rotWithShape="1">
                  <a:blip r:embed="rId2">
                    <a:alphaModFix amt="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18"/>
                <p:cNvSpPr/>
                <p:nvPr/>
              </p:nvSpPr>
              <p:spPr>
                <a:xfrm rot="10800000">
                  <a:off x="1676400" y="4648200"/>
                  <a:ext cx="533400" cy="609600"/>
                </a:xfrm>
                <a:prstGeom prst="blockArc">
                  <a:avLst>
                    <a:gd name="adj1" fmla="val 10800000"/>
                    <a:gd name="adj2" fmla="val 20179556"/>
                    <a:gd name="adj3" fmla="val 1393"/>
                  </a:avLst>
                </a:prstGeom>
                <a:blipFill dpi="0" rotWithShape="1">
                  <a:blip r:embed="rId2">
                    <a:alphaModFix amt="0"/>
                    <a:duotone>
                      <a:schemeClr val="accent1">
                        <a:shade val="30000"/>
                        <a:satMod val="150000"/>
                      </a:schemeClr>
                      <a:schemeClr val="accent1">
                        <a:alpha val="10000"/>
                        <a:satMod val="120000"/>
                      </a:schemeClr>
                    </a:duotone>
                  </a:blip>
                  <a:srcRect/>
                  <a:stretch>
                    <a:fillRect/>
                  </a:stretch>
                </a:blipFill>
                <a:ln w="127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27" name="Straight Arrow Connector 26"/>
            <p:cNvCxnSpPr>
              <a:stCxn id="11" idx="0"/>
              <a:endCxn id="6" idx="4"/>
            </p:cNvCxnSpPr>
            <p:nvPr/>
          </p:nvCxnSpPr>
          <p:spPr>
            <a:xfrm rot="5400000" flipH="1" flipV="1">
              <a:off x="5524500" y="46101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32334" y="2537734"/>
              <a:ext cx="717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Mixer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99924" y="6368534"/>
              <a:ext cx="1076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Oscillator</a:t>
              </a:r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3810000" y="3048000"/>
              <a:ext cx="3657600" cy="1295400"/>
              <a:chOff x="3810000" y="3048000"/>
              <a:chExt cx="3657600" cy="1295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105400" y="3048000"/>
                <a:ext cx="1371600" cy="1295400"/>
              </a:xfrm>
              <a:prstGeom prst="ellipse">
                <a:avLst/>
              </a:prstGeom>
              <a:blipFill dpi="0" rotWithShape="1">
                <a:blip r:embed="rId2">
                  <a:alphaModFix amt="3000"/>
                  <a:duotone>
                    <a:schemeClr val="accent1">
                      <a:shade val="30000"/>
                      <a:satMod val="150000"/>
                    </a:schemeClr>
                    <a:schemeClr val="accent1">
                      <a:alpha val="10000"/>
                      <a:satMod val="120000"/>
                    </a:schemeClr>
                  </a:duotone>
                </a:blip>
                <a:srcRect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>
                <a:stCxn id="6" idx="7"/>
                <a:endCxn id="6" idx="3"/>
              </p:cNvCxnSpPr>
              <p:nvPr/>
            </p:nvCxnSpPr>
            <p:spPr>
              <a:xfrm rot="16200000" flipH="1" flipV="1">
                <a:off x="5333207" y="3210766"/>
                <a:ext cx="915986" cy="9698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6" idx="1"/>
              </p:cNvCxnSpPr>
              <p:nvPr/>
            </p:nvCxnSpPr>
            <p:spPr>
              <a:xfrm rot="16200000" flipH="1">
                <a:off x="5333207" y="3210766"/>
                <a:ext cx="915986" cy="96986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6" idx="2"/>
              </p:cNvCxnSpPr>
              <p:nvPr/>
            </p:nvCxnSpPr>
            <p:spPr>
              <a:xfrm flipV="1">
                <a:off x="3810000" y="3695700"/>
                <a:ext cx="1295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810000" y="3237706"/>
                <a:ext cx="3295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cxnSp>
            <p:nvCxnSpPr>
              <p:cNvPr id="32" name="Straight Arrow Connector 31"/>
              <p:cNvCxnSpPr>
                <a:stCxn id="6" idx="6"/>
              </p:cNvCxnSpPr>
              <p:nvPr/>
            </p:nvCxnSpPr>
            <p:spPr>
              <a:xfrm>
                <a:off x="6477000" y="3695700"/>
                <a:ext cx="990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/>
          <p:cNvSpPr txBox="1"/>
          <p:nvPr/>
        </p:nvSpPr>
        <p:spPr>
          <a:xfrm>
            <a:off x="5832584" y="4344194"/>
            <a:ext cx="32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91069" y="3034144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  </a:t>
            </a:r>
            <a:r>
              <a:rPr lang="en-US" u="sng" dirty="0"/>
              <a:t>+</a:t>
            </a:r>
            <a:r>
              <a:rPr lang="en-US" baseline="-25000" dirty="0" smtClean="0"/>
              <a:t> 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8976" y="4343400"/>
            <a:ext cx="40522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Mixing also known as heterodyning  </a:t>
            </a:r>
            <a:r>
              <a:rPr lang="en-US" sz="1400" dirty="0" smtClean="0">
                <a:solidFill>
                  <a:srgbClr val="00B050"/>
                </a:solidFill>
              </a:rPr>
              <a:t>G8B03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12830" y="5418665"/>
            <a:ext cx="49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857" y="5222331"/>
            <a:ext cx="400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G8B01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 Local </a:t>
            </a:r>
            <a:r>
              <a:rPr lang="en-US" dirty="0" smtClean="0"/>
              <a:t>oscillator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varied or tuned to convert signals of different frequencies to an intermediate frequency (IF)?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5015" y="931839"/>
            <a:ext cx="17664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sum and the difference of the LO and input RF freq. will be found at the output of the mixer. </a:t>
            </a:r>
            <a:r>
              <a:rPr lang="en-US" dirty="0" smtClean="0">
                <a:solidFill>
                  <a:srgbClr val="00AD00"/>
                </a:solidFill>
              </a:rPr>
              <a:t>G8B11</a:t>
            </a:r>
            <a:endParaRPr lang="en-US" dirty="0">
              <a:solidFill>
                <a:srgbClr val="00A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22845</TotalTime>
  <Words>1542</Words>
  <Application>Microsoft Macintosh PowerPoint</Application>
  <PresentationFormat>On-screen Show (4:3)</PresentationFormat>
  <Paragraphs>470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Brush Script MT</vt:lpstr>
      <vt:lpstr>Calibri</vt:lpstr>
      <vt:lpstr>Cambria</vt:lpstr>
      <vt:lpstr>Goudy Old Style</vt:lpstr>
      <vt:lpstr>Impact</vt:lpstr>
      <vt:lpstr>JazzText</vt:lpstr>
      <vt:lpstr>Rockwell</vt:lpstr>
      <vt:lpstr>Wingdings</vt:lpstr>
      <vt:lpstr>Arial</vt:lpstr>
      <vt:lpstr>Inkwell</vt:lpstr>
      <vt:lpstr>Week 4</vt:lpstr>
      <vt:lpstr>Modulation Modes</vt:lpstr>
      <vt:lpstr>Frequency Shift Keying</vt:lpstr>
      <vt:lpstr>Amplitude Modulation AM</vt:lpstr>
      <vt:lpstr>Single Side Band SSB</vt:lpstr>
      <vt:lpstr>Angle Modulated Modes:  FM, PM</vt:lpstr>
      <vt:lpstr>PowerPoint Presentation</vt:lpstr>
      <vt:lpstr>Oscillator</vt:lpstr>
      <vt:lpstr>Mixer</vt:lpstr>
      <vt:lpstr>Multiplier</vt:lpstr>
      <vt:lpstr>Modulators</vt:lpstr>
      <vt:lpstr>Balanced Modulator To produce SSB</vt:lpstr>
      <vt:lpstr>FM  Modulators </vt:lpstr>
      <vt:lpstr> Phase Modulators </vt:lpstr>
      <vt:lpstr>Transmitter Structure (AM)</vt:lpstr>
      <vt:lpstr>Transmitter Structure (FM)</vt:lpstr>
      <vt:lpstr>Carson’s Rule</vt:lpstr>
      <vt:lpstr>Distortion on an SSB signal</vt:lpstr>
      <vt:lpstr>Signal Quality</vt:lpstr>
      <vt:lpstr>Speech Processing</vt:lpstr>
      <vt:lpstr>Drawbacks of Speech Processing</vt:lpstr>
      <vt:lpstr>Over Deviation FM &amp; PM</vt:lpstr>
      <vt:lpstr>Digital Modes PSK 31</vt:lpstr>
      <vt:lpstr>Amplifiers</vt:lpstr>
      <vt:lpstr>Tuning and Driving an Amplifier</vt:lpstr>
      <vt:lpstr>PowerPoint Presentation</vt:lpstr>
      <vt:lpstr>Receiver Structure</vt:lpstr>
      <vt:lpstr>Super Heterodyne Receiver </vt:lpstr>
      <vt:lpstr>Super Heterodyne Receiver </vt:lpstr>
      <vt:lpstr>KISS</vt:lpstr>
      <vt:lpstr>Image Response</vt:lpstr>
      <vt:lpstr>Filters</vt:lpstr>
      <vt:lpstr>Removing received interference</vt:lpstr>
      <vt:lpstr>Noise Reduction</vt:lpstr>
      <vt:lpstr>Removing received interference</vt:lpstr>
      <vt:lpstr>Digital Signal Processing DSP</vt:lpstr>
      <vt:lpstr>Receiver Gain.</vt:lpstr>
      <vt:lpstr>Software-Defined radios SDR</vt:lpstr>
      <vt:lpstr>Front End Overload.</vt:lpstr>
      <vt:lpstr>Station Installation HF</vt:lpstr>
      <vt:lpstr>Station Installation HF</vt:lpstr>
      <vt:lpstr>Station Installation HF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John Foster</dc:creator>
  <cp:lastModifiedBy>John Foster</cp:lastModifiedBy>
  <cp:revision>87</cp:revision>
  <dcterms:created xsi:type="dcterms:W3CDTF">2017-06-11T21:58:24Z</dcterms:created>
  <dcterms:modified xsi:type="dcterms:W3CDTF">2020-11-11T20:52:11Z</dcterms:modified>
</cp:coreProperties>
</file>