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20"/>
  </p:notesMasterIdLst>
  <p:sldIdLst>
    <p:sldId id="256" r:id="rId2"/>
    <p:sldId id="309" r:id="rId3"/>
    <p:sldId id="257" r:id="rId4"/>
    <p:sldId id="319" r:id="rId5"/>
    <p:sldId id="320" r:id="rId6"/>
    <p:sldId id="321" r:id="rId7"/>
    <p:sldId id="260" r:id="rId8"/>
    <p:sldId id="262" r:id="rId9"/>
    <p:sldId id="322" r:id="rId10"/>
    <p:sldId id="300" r:id="rId11"/>
    <p:sldId id="317" r:id="rId12"/>
    <p:sldId id="268" r:id="rId13"/>
    <p:sldId id="303" r:id="rId14"/>
    <p:sldId id="324" r:id="rId15"/>
    <p:sldId id="267" r:id="rId16"/>
    <p:sldId id="270" r:id="rId17"/>
    <p:sldId id="271" r:id="rId18"/>
    <p:sldId id="32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5"/>
    <p:restoredTop sz="94667"/>
  </p:normalViewPr>
  <p:slideViewPr>
    <p:cSldViewPr snapToGrid="0" snapToObjects="1">
      <p:cViewPr varScale="1">
        <p:scale>
          <a:sx n="120" d="100"/>
          <a:sy n="120" d="100"/>
        </p:scale>
        <p:origin x="200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AF9D-4678-0B4C-9DC5-186A06079D65}" type="datetimeFigureOut">
              <a:rPr lang="en-US" smtClean="0"/>
              <a:pPr/>
              <a:t>11/17/20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519D8-0F7C-2C40-99C5-6D2F46DB0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11/17/20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11/17/20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11/17/20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11/17/20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11/17/20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11/17/20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11/17/20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98A8C6-270F-5A49-A872-81CBBC5849BF}" type="datetimeFigureOut">
              <a:rPr lang="en-US" smtClean="0"/>
              <a:pPr/>
              <a:t>11/17/20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9517" y="5124450"/>
            <a:ext cx="2954273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Safety</a:t>
            </a:r>
            <a:endParaRPr lang="en-US" sz="88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92" y="1733549"/>
            <a:ext cx="5277808" cy="3522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764" y="389369"/>
            <a:ext cx="233871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Week 5</a:t>
            </a:r>
            <a:endParaRPr lang="en-US" sz="5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0825" y="6429375"/>
            <a:ext cx="142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Nov 16, 2020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643" y="2683565"/>
            <a:ext cx="734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Cambria" charset="0"/>
                <a:ea typeface="Cambria" charset="0"/>
                <a:cs typeface="Cambria" charset="0"/>
              </a:rPr>
              <a:t>G0A</a:t>
            </a:r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G0B</a:t>
            </a:r>
            <a:endParaRPr lang="en-US" sz="2400" dirty="0">
              <a:latin typeface="Cambria" charset="0"/>
              <a:ea typeface="Cambria" charset="0"/>
              <a:cs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RF Hazards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55800"/>
            <a:ext cx="38100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4354" y="720245"/>
            <a:ext cx="28730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RF Radiation</a:t>
            </a:r>
            <a:endParaRPr lang="en-US" sz="4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860" y="2169268"/>
            <a:ext cx="4613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RF radiation is non-ionizing radiation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It does not cause genetic tissue damage. </a:t>
            </a:r>
            <a:endParaRPr lang="en-US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471488"/>
            <a:ext cx="8912225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Exposure limits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7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r>
              <a:rPr lang="en-US" sz="1200" dirty="0" smtClean="0">
                <a:solidFill>
                  <a:srgbClr val="00AD00"/>
                </a:solidFill>
                <a:latin typeface="Rockwell" charset="0"/>
                <a:ea typeface="ＭＳ Ｐゴシック" charset="-128"/>
              </a:rPr>
              <a:t>G0A03</a:t>
            </a:r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Acceptable </a:t>
            </a:r>
            <a:r>
              <a:rPr lang="en-US" sz="2000" dirty="0">
                <a:latin typeface="Rockwell" charset="0"/>
                <a:ea typeface="ＭＳ Ｐゴシック" charset="-128"/>
              </a:rPr>
              <a:t>methods to determine that your station complies with FCC RF exposure regulations:</a:t>
            </a: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Rockwell" charset="0"/>
                <a:ea typeface="ＭＳ Ｐゴシック" charset="-128"/>
              </a:rPr>
              <a:t>By calculation based on FCC OET Bulletin 65</a:t>
            </a:r>
          </a:p>
          <a:p>
            <a:pPr lvl="3" eaLnBrk="1" hangingPunct="1">
              <a:buFont typeface="Wingdings" charset="2"/>
              <a:buChar char="Ø"/>
            </a:pPr>
            <a:endParaRPr lang="en-US" sz="1000" dirty="0">
              <a:latin typeface="Rockwell" charset="0"/>
              <a:ea typeface="ＭＳ Ｐゴシック" charset="-128"/>
            </a:endParaRP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Rockwell" charset="0"/>
                <a:ea typeface="ＭＳ Ｐゴシック" charset="-128"/>
              </a:rPr>
              <a:t>By calculation based on computer modeling</a:t>
            </a:r>
          </a:p>
          <a:p>
            <a:pPr lvl="3" eaLnBrk="1" hangingPunct="1">
              <a:buFont typeface="Wingdings" charset="2"/>
              <a:buChar char="Ø"/>
            </a:pPr>
            <a:endParaRPr lang="en-US" sz="1000" dirty="0">
              <a:latin typeface="Rockwell" charset="0"/>
              <a:ea typeface="ＭＳ Ｐゴシック" charset="-128"/>
            </a:endParaRP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Rockwell" charset="0"/>
                <a:ea typeface="ＭＳ Ｐゴシック" charset="-128"/>
              </a:rPr>
              <a:t>By measurement of field strength using calibrated equipment</a:t>
            </a:r>
            <a:endParaRPr lang="en-US" sz="1600" dirty="0">
              <a:latin typeface="Rockwell" charset="0"/>
              <a:ea typeface="ＭＳ Ｐゴシック" charset="-128"/>
            </a:endParaRPr>
          </a:p>
        </p:txBody>
      </p:sp>
      <p:sp>
        <p:nvSpPr>
          <p:cNvPr id="64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9DE7E0-611A-DB40-962A-07C657B91482}" type="slidenum">
              <a:rPr lang="en-US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20242" y="5252119"/>
            <a:ext cx="513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Just remember all choices are correct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75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704088"/>
            <a:ext cx="4852138" cy="5632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Table 1 -- Power Thresholds for Routine Evaluation of Amateur Radio Stations</a:t>
            </a:r>
          </a:p>
          <a:p>
            <a:r>
              <a:rPr lang="en-US" dirty="0" smtClean="0"/>
              <a:t>Band (Wavelength) 	Transmitter Power (W)</a:t>
            </a:r>
          </a:p>
          <a:p>
            <a:r>
              <a:rPr lang="en-US" dirty="0" smtClean="0"/>
              <a:t>160 </a:t>
            </a:r>
            <a:r>
              <a:rPr lang="en-US" dirty="0" err="1" smtClean="0"/>
              <a:t>m</a:t>
            </a:r>
            <a:r>
              <a:rPr lang="en-US" dirty="0" smtClean="0"/>
              <a:t> 				500</a:t>
            </a:r>
          </a:p>
          <a:p>
            <a:r>
              <a:rPr lang="en-US" dirty="0" smtClean="0"/>
              <a:t>75 </a:t>
            </a:r>
            <a:r>
              <a:rPr lang="en-US" dirty="0" err="1" smtClean="0"/>
              <a:t>m</a:t>
            </a:r>
            <a:r>
              <a:rPr lang="en-US" dirty="0" smtClean="0"/>
              <a:t> 				500</a:t>
            </a:r>
          </a:p>
          <a:p>
            <a:r>
              <a:rPr lang="en-US" dirty="0" smtClean="0"/>
              <a:t>80 </a:t>
            </a:r>
            <a:r>
              <a:rPr lang="en-US" dirty="0" err="1" smtClean="0"/>
              <a:t>m</a:t>
            </a:r>
            <a:r>
              <a:rPr lang="en-US" dirty="0" smtClean="0"/>
              <a:t> 				500</a:t>
            </a:r>
          </a:p>
          <a:p>
            <a:r>
              <a:rPr lang="en-US" dirty="0" smtClean="0"/>
              <a:t>40 </a:t>
            </a:r>
            <a:r>
              <a:rPr lang="en-US" dirty="0" err="1" smtClean="0"/>
              <a:t>m</a:t>
            </a:r>
            <a:r>
              <a:rPr lang="en-US" dirty="0" smtClean="0"/>
              <a:t> 				500</a:t>
            </a:r>
          </a:p>
          <a:p>
            <a:r>
              <a:rPr lang="en-US" dirty="0" smtClean="0"/>
              <a:t>30 </a:t>
            </a:r>
            <a:r>
              <a:rPr lang="en-US" dirty="0" err="1" smtClean="0"/>
              <a:t>m</a:t>
            </a:r>
            <a:r>
              <a:rPr lang="en-US" dirty="0" smtClean="0"/>
              <a:t> 				425</a:t>
            </a:r>
          </a:p>
          <a:p>
            <a:r>
              <a:rPr lang="en-US" dirty="0" smtClean="0"/>
              <a:t>20 </a:t>
            </a:r>
            <a:r>
              <a:rPr lang="en-US" dirty="0" err="1" smtClean="0"/>
              <a:t>m</a:t>
            </a:r>
            <a:r>
              <a:rPr lang="en-US" dirty="0" smtClean="0"/>
              <a:t> 				225</a:t>
            </a:r>
          </a:p>
          <a:p>
            <a:r>
              <a:rPr lang="en-US" dirty="0" smtClean="0"/>
              <a:t>17 </a:t>
            </a:r>
            <a:r>
              <a:rPr lang="en-US" dirty="0" err="1" smtClean="0"/>
              <a:t>m</a:t>
            </a:r>
            <a:r>
              <a:rPr lang="en-US" dirty="0" smtClean="0"/>
              <a:t> 				125</a:t>
            </a:r>
          </a:p>
          <a:p>
            <a:r>
              <a:rPr lang="en-US" dirty="0" smtClean="0"/>
              <a:t>15 </a:t>
            </a:r>
            <a:r>
              <a:rPr lang="en-US" dirty="0" err="1" smtClean="0"/>
              <a:t>m</a:t>
            </a:r>
            <a:r>
              <a:rPr lang="en-US" dirty="0" smtClean="0"/>
              <a:t> 				100</a:t>
            </a:r>
          </a:p>
          <a:p>
            <a:r>
              <a:rPr lang="en-US" dirty="0" smtClean="0"/>
              <a:t>12 </a:t>
            </a:r>
            <a:r>
              <a:rPr lang="en-US" dirty="0" err="1" smtClean="0"/>
              <a:t>m</a:t>
            </a:r>
            <a:r>
              <a:rPr lang="en-US" dirty="0" smtClean="0"/>
              <a:t> 				75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m</a:t>
            </a:r>
            <a:r>
              <a:rPr lang="en-US" dirty="0" smtClean="0"/>
              <a:t> 				50</a:t>
            </a:r>
          </a:p>
          <a:p>
            <a:r>
              <a:rPr lang="en-US" dirty="0" smtClean="0"/>
              <a:t>6  					50</a:t>
            </a:r>
          </a:p>
          <a:p>
            <a:r>
              <a:rPr lang="en-US" dirty="0" smtClean="0"/>
              <a:t>1.23 </a:t>
            </a:r>
            <a:r>
              <a:rPr lang="en-US" dirty="0" err="1" smtClean="0"/>
              <a:t>m</a:t>
            </a:r>
            <a:r>
              <a:rPr lang="en-US" dirty="0" smtClean="0"/>
              <a:t> 				50</a:t>
            </a:r>
          </a:p>
          <a:p>
            <a:r>
              <a:rPr lang="en-US" dirty="0" smtClean="0"/>
              <a:t>70 cm 				70</a:t>
            </a:r>
          </a:p>
          <a:p>
            <a:r>
              <a:rPr lang="en-US" dirty="0" smtClean="0"/>
              <a:t>33 cm 				150</a:t>
            </a:r>
          </a:p>
          <a:p>
            <a:r>
              <a:rPr lang="en-US" dirty="0" smtClean="0"/>
              <a:t>23 cm 				200</a:t>
            </a:r>
          </a:p>
          <a:p>
            <a:r>
              <a:rPr lang="en-US" dirty="0" smtClean="0"/>
              <a:t>13 cm and up 		250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4644620"/>
            <a:ext cx="2673615" cy="2595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8000"/>
                  <a:shade val="25000"/>
                  <a:satMod val="250000"/>
                  <a:alpha val="9000"/>
                </a:schemeClr>
              </a:gs>
              <a:gs pos="68000">
                <a:schemeClr val="accent1">
                  <a:tint val="86000"/>
                  <a:satMod val="115000"/>
                  <a:alpha val="9000"/>
                </a:schemeClr>
              </a:gs>
              <a:gs pos="100000">
                <a:schemeClr val="accent1">
                  <a:tint val="50000"/>
                  <a:satMod val="150000"/>
                  <a:alpha val="9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471488"/>
            <a:ext cx="8912225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Exposure limits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7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r>
              <a:rPr lang="en-US" sz="1800" dirty="0" smtClean="0">
                <a:solidFill>
                  <a:srgbClr val="00AD00"/>
                </a:solidFill>
                <a:latin typeface="Rockwell" charset="0"/>
                <a:ea typeface="ＭＳ Ｐゴシック" charset="-128"/>
              </a:rPr>
              <a:t>G0A08</a:t>
            </a:r>
            <a:r>
              <a:rPr lang="en-US" sz="1200" dirty="0" smtClean="0">
                <a:solidFill>
                  <a:srgbClr val="00AD00"/>
                </a:solidFill>
                <a:latin typeface="Rockwell" charset="0"/>
                <a:ea typeface="ＭＳ Ｐゴシック" charset="-128"/>
              </a:rPr>
              <a:t>. </a:t>
            </a:r>
            <a:r>
              <a:rPr lang="en-US" sz="2000" dirty="0"/>
              <a:t>Perform a routine RF exposure </a:t>
            </a:r>
            <a:r>
              <a:rPr lang="en-US" sz="2000" dirty="0" smtClean="0"/>
              <a:t>evaluation to </a:t>
            </a:r>
            <a:r>
              <a:rPr lang="en-US" sz="2000" dirty="0"/>
              <a:t>ensure compliance with RF safety regulations when transmitter power exceeds levels specified in FCC Part 97.13</a:t>
            </a:r>
          </a:p>
          <a:p>
            <a:endParaRPr lang="en-US" dirty="0"/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3" eaLnBrk="1" hangingPunct="1">
              <a:buFont typeface="Wingdings" charset="2"/>
              <a:buChar char="Ø"/>
            </a:pPr>
            <a:endParaRPr lang="en-US" sz="1000" dirty="0">
              <a:latin typeface="Rockwell" charset="0"/>
              <a:ea typeface="ＭＳ Ｐゴシック" charset="-128"/>
            </a:endParaRPr>
          </a:p>
          <a:p>
            <a:pPr lvl="3" eaLnBrk="1" hangingPunct="1">
              <a:buFont typeface="Wingdings" charset="2"/>
              <a:buChar char="Ø"/>
            </a:pPr>
            <a:endParaRPr lang="en-US" sz="1000" dirty="0">
              <a:latin typeface="Rockwell" charset="0"/>
              <a:ea typeface="ＭＳ Ｐゴシック" charset="-128"/>
            </a:endParaRP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 smtClean="0">
                <a:solidFill>
                  <a:srgbClr val="00AD00"/>
                </a:solidFill>
                <a:latin typeface="Rockwell" charset="0"/>
                <a:ea typeface="ＭＳ Ｐゴシック" charset="-128"/>
              </a:rPr>
              <a:t>G0A09</a:t>
            </a:r>
            <a:r>
              <a:rPr lang="en-US" sz="1800" dirty="0" smtClean="0">
                <a:latin typeface="Rockwell" charset="0"/>
                <a:ea typeface="ＭＳ Ｐゴシック" charset="-128"/>
              </a:rPr>
              <a:t>  A calibrated field </a:t>
            </a:r>
            <a:r>
              <a:rPr lang="en-US" sz="1800" dirty="0">
                <a:latin typeface="Rockwell" charset="0"/>
                <a:ea typeface="ＭＳ Ｐゴシック" charset="-128"/>
              </a:rPr>
              <a:t>strength </a:t>
            </a:r>
            <a:r>
              <a:rPr lang="en-US" sz="1800" dirty="0" smtClean="0">
                <a:latin typeface="Rockwell" charset="0"/>
                <a:ea typeface="ＭＳ Ｐゴシック" charset="-128"/>
              </a:rPr>
              <a:t>meter can be used to accurately measure the strength of an RF Field</a:t>
            </a:r>
            <a:endParaRPr lang="en-US" sz="1600" dirty="0">
              <a:latin typeface="Rockwell" charset="0"/>
              <a:ea typeface="ＭＳ Ｐゴシック" charset="-128"/>
            </a:endParaRPr>
          </a:p>
        </p:txBody>
      </p:sp>
      <p:sp>
        <p:nvSpPr>
          <p:cNvPr id="64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9DE7E0-611A-DB40-962A-07C657B91482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AE8B29-C4D5-B049-B1F4-BB7B983E037D}" type="slidenum">
              <a:rPr lang="en-US">
                <a:latin typeface="Cambria" charset="0"/>
                <a:ea typeface="Cambria" charset="0"/>
                <a:cs typeface="Cambria" charset="0"/>
              </a:rPr>
              <a:pPr/>
              <a:t>15</a:t>
            </a:fld>
            <a:endParaRPr lang="en-US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81960"/>
            <a:ext cx="8642350" cy="4962525"/>
          </a:xfrm>
        </p:spPr>
        <p:txBody>
          <a:bodyPr/>
          <a:lstStyle/>
          <a:p>
            <a:pPr lvl="1" eaLnBrk="1" hangingPunct="1"/>
            <a:r>
              <a:rPr lang="en-US" sz="2000" smtClean="0">
                <a:latin typeface="Cambria" charset="0"/>
                <a:ea typeface="Cambria" charset="0"/>
                <a:cs typeface="Cambria" charset="0"/>
              </a:rPr>
              <a:t>Factors </a:t>
            </a: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affecting the RF exposure of people near an amateur station antenna:</a:t>
            </a: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Cambria" charset="0"/>
                <a:ea typeface="Cambria" charset="0"/>
                <a:cs typeface="Cambria" charset="0"/>
              </a:rPr>
              <a:t>Frequency and power level of the RF field</a:t>
            </a: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Cambria" charset="0"/>
                <a:ea typeface="Cambria" charset="0"/>
                <a:cs typeface="Cambria" charset="0"/>
              </a:rPr>
              <a:t>Distance from the antenna to a person</a:t>
            </a: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Cambria" charset="0"/>
                <a:ea typeface="Cambria" charset="0"/>
                <a:cs typeface="Cambria" charset="0"/>
              </a:rPr>
              <a:t>Radiation pattern of the antenna</a:t>
            </a:r>
          </a:p>
          <a:p>
            <a:pPr lvl="1" eaLnBrk="1" hangingPunct="1"/>
            <a:endParaRPr lang="en-US" sz="18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4409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BADE970-0A42-BE4A-968C-9F77AF4E7CDC}" type="slidenum">
              <a:rPr lang="en-US" sz="1400">
                <a:latin typeface="Cambria" charset="0"/>
                <a:ea typeface="Cambria" charset="0"/>
                <a:cs typeface="Cambria" charset="0"/>
              </a:rPr>
              <a:pPr algn="r"/>
              <a:t>15</a:t>
            </a:fld>
            <a:endParaRPr lang="en-US" sz="140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1074180" name="Picture 4" descr="Q p17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3813175"/>
            <a:ext cx="387985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4181" name="Picture 5" descr="Q p17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793344"/>
            <a:ext cx="39179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182" name="Text Box 6"/>
          <p:cNvSpPr txBox="1">
            <a:spLocks noChangeArrowheads="1"/>
          </p:cNvSpPr>
          <p:nvPr/>
        </p:nvSpPr>
        <p:spPr bwMode="auto">
          <a:xfrm>
            <a:off x="1884363" y="6116638"/>
            <a:ext cx="17653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Controlled</a:t>
            </a:r>
          </a:p>
        </p:txBody>
      </p:sp>
      <p:sp>
        <p:nvSpPr>
          <p:cNvPr id="1074183" name="Text Box 7"/>
          <p:cNvSpPr txBox="1">
            <a:spLocks noChangeArrowheads="1"/>
          </p:cNvSpPr>
          <p:nvPr/>
        </p:nvSpPr>
        <p:spPr bwMode="auto">
          <a:xfrm>
            <a:off x="6070600" y="6078538"/>
            <a:ext cx="17653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Uncontrolled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268" y="2834283"/>
            <a:ext cx="832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 Take precautions to ensure that the antenna cannot be pointed in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the direction of neighbors if excess of allowable exposure. </a:t>
            </a:r>
            <a:r>
              <a:rPr lang="en-US" dirty="0" smtClean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G0A10</a:t>
            </a:r>
            <a:endParaRPr lang="en-US" dirty="0">
              <a:solidFill>
                <a:srgbClr val="00AD0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7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7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7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7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82" grpId="0"/>
      <p:bldP spid="10741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471488"/>
            <a:ext cx="8912225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Exposure Prevention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1B5325-FE5D-9E4C-8C34-7C5DDA080A77}" type="slidenum">
              <a:rPr lang="en-US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4278" y="1838739"/>
            <a:ext cx="6867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Indoor antennas:  </a:t>
            </a:r>
            <a:r>
              <a:rPr lang="en-US" dirty="0"/>
              <a:t>Make sure that MPE limits are not exceeded in occupied </a:t>
            </a:r>
            <a:r>
              <a:rPr lang="en-US" dirty="0" smtClean="0"/>
              <a:t>areas. </a:t>
            </a:r>
            <a:r>
              <a:rPr lang="en-US" dirty="0" smtClean="0">
                <a:solidFill>
                  <a:srgbClr val="00AD00"/>
                </a:solidFill>
              </a:rPr>
              <a:t>G0A11</a:t>
            </a:r>
            <a:endParaRPr lang="en-US" dirty="0">
              <a:solidFill>
                <a:srgbClr val="00AD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87" y="2655079"/>
            <a:ext cx="5943600" cy="4202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03D1CD-288E-FE4B-BB42-DCA8A006BCC8}" type="slidenum">
              <a:rPr lang="en-US"/>
              <a:pPr/>
              <a:t>17</a:t>
            </a:fld>
            <a:endParaRPr lang="en-US"/>
          </a:p>
        </p:txBody>
      </p:sp>
      <p:sp>
        <p:nvSpPr>
          <p:cNvPr id="64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8680450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Duty Cycle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8642350" cy="4962525"/>
          </a:xfrm>
        </p:spPr>
        <p:txBody>
          <a:bodyPr/>
          <a:lstStyle/>
          <a:p>
            <a:pPr lvl="1" eaLnBrk="1" hangingPunct="1"/>
            <a:r>
              <a:rPr lang="en-US" sz="2000" dirty="0" smtClean="0">
                <a:latin typeface="Rockwell" charset="0"/>
                <a:ea typeface="ＭＳ Ｐゴシック" charset="-128"/>
              </a:rPr>
              <a:t>Duty </a:t>
            </a:r>
            <a:r>
              <a:rPr lang="en-US" sz="2000" dirty="0">
                <a:latin typeface="Rockwell" charset="0"/>
                <a:ea typeface="ＭＳ Ｐゴシック" charset="-128"/>
              </a:rPr>
              <a:t>cycle is one of the factors used to determine safe RF radiation exposure levels because it affects the </a:t>
            </a:r>
            <a:r>
              <a:rPr lang="en-US" sz="2000" dirty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average </a:t>
            </a:r>
            <a:r>
              <a:rPr lang="en-US" sz="2000" dirty="0">
                <a:latin typeface="Rockwell" charset="0"/>
                <a:ea typeface="ＭＳ Ｐゴシック" charset="-128"/>
              </a:rPr>
              <a:t>exposure of people to radiation.</a:t>
            </a: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r>
              <a:rPr lang="en-US" sz="1600" dirty="0" smtClean="0">
                <a:solidFill>
                  <a:srgbClr val="00AD00"/>
                </a:solidFill>
                <a:latin typeface="Rockwell" charset="0"/>
                <a:ea typeface="ＭＳ Ｐゴシック" charset="-128"/>
              </a:rPr>
              <a:t>G0A07</a:t>
            </a:r>
            <a:r>
              <a:rPr lang="en-US" dirty="0"/>
              <a:t> A lower transmitter duty cycle permits greater short-term exposure levels</a:t>
            </a:r>
          </a:p>
        </p:txBody>
      </p:sp>
      <p:sp>
        <p:nvSpPr>
          <p:cNvPr id="64819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804A3E3-E7E9-A54A-A583-BCD31E76DDF4}" type="slidenum">
              <a:rPr lang="en-US" sz="1400">
                <a:latin typeface="Times New Roman" charset="0"/>
              </a:rPr>
              <a:pPr algn="r"/>
              <a:t>17</a:t>
            </a:fld>
            <a:endParaRPr lang="en-US" sz="1400">
              <a:latin typeface="Times New Roman" charset="0"/>
            </a:endParaRPr>
          </a:p>
        </p:txBody>
      </p:sp>
      <p:pic>
        <p:nvPicPr>
          <p:cNvPr id="1077252" name="Picture 4" descr="Q p17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2968625"/>
            <a:ext cx="74517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77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2165" y="367748"/>
            <a:ext cx="2307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Cambria" charset="0"/>
                <a:ea typeface="Cambria" charset="0"/>
                <a:cs typeface="Cambria" charset="0"/>
              </a:rPr>
              <a:t>Soldering</a:t>
            </a:r>
            <a:endParaRPr lang="en-US" sz="400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18" y="1340679"/>
            <a:ext cx="5664200" cy="284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2165" y="4313582"/>
            <a:ext cx="2941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Danger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from lead-tin solder</a:t>
            </a:r>
          </a:p>
          <a:p>
            <a:r>
              <a:rPr lang="en-US" dirty="0" smtClean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G0B10</a:t>
            </a:r>
            <a:endParaRPr lang="en-US" dirty="0">
              <a:solidFill>
                <a:srgbClr val="00AD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8435" y="5237922"/>
            <a:ext cx="6033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charset="0"/>
                <a:ea typeface="Cambria" charset="0"/>
                <a:cs typeface="Cambria" charset="0"/>
              </a:rPr>
              <a:t> Lead can contaminate food if hands are not washed carefully after handling the solder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856456"/>
            <a:ext cx="8912225" cy="614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ZAP</a:t>
            </a:r>
            <a:endParaRPr lang="en-US" sz="5500" b="1" dirty="0">
              <a:solidFill>
                <a:srgbClr val="0099FF"/>
              </a:solidFill>
            </a:endParaRPr>
          </a:p>
        </p:txBody>
      </p:sp>
      <p:sp>
        <p:nvSpPr>
          <p:cNvPr id="1764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89432"/>
            <a:ext cx="8229600" cy="1707905"/>
          </a:xfrm>
        </p:spPr>
        <p:txBody>
          <a:bodyPr>
            <a:normAutofit/>
          </a:bodyPr>
          <a:lstStyle/>
          <a:p>
            <a:pPr lvl="1" eaLnBrk="1" hangingPunct="1"/>
            <a:endParaRPr lang="en-US" sz="800" dirty="0" smtClean="0">
              <a:latin typeface="Rockwell" charset="0"/>
              <a:ea typeface="ＭＳ Ｐゴシック" charset="-128"/>
            </a:endParaRPr>
          </a:p>
          <a:p>
            <a:pPr lvl="1" eaLnBrk="1" hangingPunct="1"/>
            <a:r>
              <a:rPr lang="en-US" sz="1200" dirty="0" smtClean="0">
                <a:solidFill>
                  <a:srgbClr val="00AD00"/>
                </a:solidFill>
                <a:latin typeface="Rockwell" charset="0"/>
                <a:ea typeface="ＭＳ Ｐゴシック" charset="-128"/>
              </a:rPr>
              <a:t>G0A01</a:t>
            </a:r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Current </a:t>
            </a:r>
            <a:r>
              <a:rPr lang="en-US" sz="2000" dirty="0">
                <a:latin typeface="Rockwell" charset="0"/>
                <a:ea typeface="ＭＳ Ｐゴシック" charset="-128"/>
              </a:rPr>
              <a:t>flowing through the body cause a health hazard:</a:t>
            </a: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Rockwell" charset="0"/>
                <a:ea typeface="ＭＳ Ｐゴシック" charset="-128"/>
              </a:rPr>
              <a:t>By heating </a:t>
            </a:r>
            <a:r>
              <a:rPr lang="en-US" sz="1800" dirty="0" smtClean="0">
                <a:latin typeface="Rockwell" charset="0"/>
                <a:ea typeface="ＭＳ Ｐゴシック" charset="-128"/>
              </a:rPr>
              <a:t>tissue</a:t>
            </a:r>
          </a:p>
          <a:p>
            <a:pPr lvl="3" eaLnBrk="1" hangingPunct="1">
              <a:buNone/>
            </a:pPr>
            <a:endParaRPr lang="en-US" sz="1600" dirty="0">
              <a:latin typeface="Rockwell" charset="0"/>
              <a:ea typeface="ＭＳ Ｐゴシック" charset="-128"/>
            </a:endParaRPr>
          </a:p>
        </p:txBody>
      </p:sp>
      <p:sp>
        <p:nvSpPr>
          <p:cNvPr id="6338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141F38-CDB7-C34F-A9BD-FDACBB81125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0" y="242093"/>
            <a:ext cx="4592307" cy="614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Station Wiring</a:t>
            </a:r>
            <a:endParaRPr lang="en-US" sz="5500" b="1" dirty="0">
              <a:solidFill>
                <a:srgbClr val="0099FF"/>
              </a:solidFill>
            </a:endParaRPr>
          </a:p>
        </p:txBody>
      </p:sp>
      <p:sp>
        <p:nvSpPr>
          <p:cNvPr id="6338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141F38-CDB7-C34F-A9BD-FDACBB81125E}" type="slidenum">
              <a:rPr lang="en-US"/>
              <a:pPr/>
              <a:t>3</a:t>
            </a:fld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-246234" y="549274"/>
            <a:ext cx="8039134" cy="53879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charset="0"/>
              <a:ea typeface="ＭＳ Ｐゴシック" charset="-128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charset="0"/>
                <a:ea typeface="ＭＳ Ｐゴシック" charset="-128"/>
                <a:cs typeface="+mn-cs"/>
              </a:rPr>
              <a:t>A good way to guard against electrical shock at your station:</a:t>
            </a:r>
          </a:p>
          <a:p>
            <a:pPr marL="1188720" marR="0" lvl="3" indent="-21031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charset="0"/>
                <a:ea typeface="Rockwell" charset="0"/>
                <a:cs typeface="Rockwell" charset="0"/>
              </a:rPr>
              <a:t>Use three-wire cords and plugs for all AC powered equipment;</a:t>
            </a:r>
          </a:p>
          <a:p>
            <a:pPr marL="1188720" lvl="3" indent="-210312" defTabSz="914400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r>
              <a:rPr lang="en-US" sz="1600" dirty="0">
                <a:solidFill>
                  <a:srgbClr val="FF0000"/>
                </a:solidFill>
                <a:latin typeface="Rockwell" charset="0"/>
                <a:ea typeface="Rockwell" charset="0"/>
                <a:cs typeface="Rockwell" charset="0"/>
              </a:rPr>
              <a:t>Connect all AC powered station equipment to a common safety </a:t>
            </a:r>
            <a:r>
              <a:rPr lang="en-US" sz="1600" dirty="0" smtClean="0">
                <a:solidFill>
                  <a:srgbClr val="FF0000"/>
                </a:solidFill>
                <a:latin typeface="Rockwell" charset="0"/>
                <a:ea typeface="Rockwell" charset="0"/>
                <a:cs typeface="Rockwell" charset="0"/>
              </a:rPr>
              <a:t>ground</a:t>
            </a:r>
          </a:p>
          <a:p>
            <a:pPr marL="1188720" lvl="3" indent="-210312" defTabSz="914400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r>
              <a:rPr lang="en-US" sz="1600" dirty="0">
                <a:solidFill>
                  <a:srgbClr val="FF0000"/>
                </a:solidFill>
                <a:latin typeface="Rockwell" charset="0"/>
                <a:ea typeface="Rockwell" charset="0"/>
                <a:cs typeface="Rockwell" charset="0"/>
              </a:rPr>
              <a:t>Use a circuit protected by a ground-fault interrupter </a:t>
            </a:r>
            <a:r>
              <a:rPr lang="en-US" sz="1600" dirty="0" smtClean="0">
                <a:solidFill>
                  <a:srgbClr val="FF0000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</a:p>
          <a:p>
            <a:pPr marL="1188720" lvl="3" indent="-210312" defTabSz="914400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 charset="0"/>
              <a:ea typeface="ＭＳ Ｐゴシック" charset="-128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 charset="0"/>
              <a:ea typeface="ＭＳ Ｐゴシック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900" y="2427934"/>
            <a:ext cx="859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The National Electric Code regulates safety requirements for electrical wiring. </a:t>
            </a:r>
            <a:r>
              <a:rPr lang="en-US" dirty="0" smtClean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G0B06</a:t>
            </a:r>
            <a:endParaRPr lang="en-US" dirty="0">
              <a:solidFill>
                <a:srgbClr val="00AD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361" y="3154349"/>
            <a:ext cx="40932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Common wire sizes for current capacity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AWG 16		10Amps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AWG 14		15  Amp		</a:t>
            </a:r>
            <a:r>
              <a:rPr lang="en-US" dirty="0" smtClean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G0B03</a:t>
            </a: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	AWG 12		20 Amp.  	</a:t>
            </a:r>
            <a:r>
              <a:rPr lang="en-US" dirty="0" smtClean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G0B02</a:t>
            </a: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	AWG 10		30 Amp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9148" y="5414590"/>
            <a:ext cx="699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In a 240 VAC single phase circuit both wires carrying the voltage should be protected with a circuit breaker. </a:t>
            </a:r>
            <a:r>
              <a:rPr lang="en-US" dirty="0" smtClean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G0B01</a:t>
            </a:r>
            <a:endParaRPr lang="en-US" dirty="0">
              <a:solidFill>
                <a:srgbClr val="00AD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GFCI</a:t>
            </a:r>
            <a:br>
              <a:rPr lang="en-US" dirty="0" smtClean="0"/>
            </a:br>
            <a:r>
              <a:rPr lang="en-US" dirty="0" smtClean="0"/>
              <a:t>Ground Fault Circuit Interrupter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51139"/>
            <a:ext cx="38100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3333135" y="3038168"/>
            <a:ext cx="5589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 Current flowing from one or more of the voltage-carrying wires directly to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ground will trip a GCFI</a:t>
            </a:r>
          </a:p>
          <a:p>
            <a:r>
              <a:rPr lang="en-US" dirty="0" smtClean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G0B05</a:t>
            </a:r>
            <a:endParaRPr lang="en-US" dirty="0">
              <a:solidFill>
                <a:srgbClr val="00AD0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454013" cy="1143000"/>
          </a:xfrm>
        </p:spPr>
        <p:txBody>
          <a:bodyPr/>
          <a:lstStyle/>
          <a:p>
            <a:r>
              <a:rPr lang="en-US" smtClean="0"/>
              <a:t>Back-up Power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3214" y="814287"/>
            <a:ext cx="3214425" cy="2769572"/>
          </a:xfrm>
        </p:spPr>
      </p:pic>
      <p:sp>
        <p:nvSpPr>
          <p:cNvPr id="5" name="TextBox 4"/>
          <p:cNvSpPr txBox="1"/>
          <p:nvPr/>
        </p:nvSpPr>
        <p:spPr>
          <a:xfrm>
            <a:off x="1150374" y="3760839"/>
            <a:ext cx="7218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Make sure you operate gas powered generators in a well ventilated area.</a:t>
            </a:r>
          </a:p>
          <a:p>
            <a:r>
              <a:rPr lang="en-US" dirty="0" smtClean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G0B09. G0B04</a:t>
            </a:r>
            <a:endParaRPr lang="en-US" dirty="0">
              <a:solidFill>
                <a:srgbClr val="00AD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2606" y="4881716"/>
            <a:ext cx="452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 Disconnect the incoming utility power feed</a:t>
            </a: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smtClean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G0B13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. 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Interlocks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4" y="2126319"/>
            <a:ext cx="3358656" cy="4480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1" y="2484782"/>
            <a:ext cx="445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Interlocks on power supplies and cabinets</a:t>
            </a:r>
          </a:p>
          <a:p>
            <a:r>
              <a:rPr lang="en-US" dirty="0" smtClean="0"/>
              <a:t>Insure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that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dangerous voltages are removed if the cabinet is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opened. </a:t>
            </a:r>
            <a:r>
              <a:rPr lang="en-US" dirty="0" smtClean="0">
                <a:solidFill>
                  <a:srgbClr val="00AD00"/>
                </a:solidFill>
                <a:latin typeface="Times New Roman" charset="0"/>
              </a:rPr>
              <a:t>G0B12</a:t>
            </a:r>
            <a:endParaRPr lang="en-US" dirty="0">
              <a:solidFill>
                <a:srgbClr val="00AD00"/>
              </a:solidFill>
              <a:latin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1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549275"/>
            <a:ext cx="8912225" cy="614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6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Lightning</a:t>
            </a:r>
            <a:endParaRPr lang="en-US" sz="6400" b="1" dirty="0">
              <a:solidFill>
                <a:srgbClr val="0099FF"/>
              </a:solidFill>
            </a:endParaRPr>
          </a:p>
        </p:txBody>
      </p:sp>
      <p:sp>
        <p:nvSpPr>
          <p:cNvPr id="1767427" name="Rectangle 3"/>
          <p:cNvSpPr>
            <a:spLocks noGrp="1" noChangeArrowheads="1"/>
          </p:cNvSpPr>
          <p:nvPr>
            <p:ph idx="1"/>
          </p:nvPr>
        </p:nvSpPr>
        <p:spPr>
          <a:xfrm>
            <a:off x="0" y="3847340"/>
            <a:ext cx="6994525" cy="1112484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None/>
            </a:pPr>
            <a:endParaRPr lang="en-US" sz="2000" dirty="0" smtClean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000" dirty="0" smtClean="0">
              <a:latin typeface="Rockwell" charset="0"/>
              <a:ea typeface="ＭＳ Ｐゴシック" charset="-128"/>
            </a:endParaRPr>
          </a:p>
          <a:p>
            <a:pPr lvl="3" eaLnBrk="1" hangingPunct="1"/>
            <a:r>
              <a:rPr lang="en-US" sz="18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Good for nearby lightning strikes</a:t>
            </a:r>
          </a:p>
          <a:p>
            <a:pPr lvl="3" eaLnBrk="1" hangingPunct="1"/>
            <a:r>
              <a:rPr lang="en-US" sz="18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Direct hits, forget it, kiss everything goodbye</a:t>
            </a:r>
          </a:p>
          <a:p>
            <a:pPr lvl="3" eaLnBrk="1" hangingPunct="1"/>
            <a:endParaRPr lang="en-US" sz="1800" dirty="0" smtClean="0">
              <a:solidFill>
                <a:srgbClr val="FF0000"/>
              </a:solidFill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</p:txBody>
      </p:sp>
      <p:sp>
        <p:nvSpPr>
          <p:cNvPr id="6369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1B8F40-EADC-0D43-A4C7-0CE9926EEAF0}" type="slidenum">
              <a:rPr lang="en-US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222746"/>
            <a:ext cx="2400300" cy="3390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2681" y="5247216"/>
            <a:ext cx="7282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latin typeface="Rockwell" charset="0"/>
                <a:ea typeface="ＭＳ Ｐゴシック" charset="-128"/>
              </a:rPr>
              <a:t>Avoid sharp bends in your grounding conductors. </a:t>
            </a:r>
            <a:endParaRPr lang="en-US" sz="1400" dirty="0">
              <a:solidFill>
                <a:srgbClr val="FF0000"/>
              </a:solidFill>
              <a:latin typeface="Rockwell" charset="0"/>
              <a:ea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605" y="1163638"/>
            <a:ext cx="3822045" cy="30643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1776" y="2058095"/>
            <a:ext cx="267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Ground all protectors to a common plate. </a:t>
            </a:r>
            <a:r>
              <a:rPr lang="en-US" sz="1400" dirty="0" smtClean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G0B11</a:t>
            </a:r>
            <a:endParaRPr lang="en-US" sz="1400" dirty="0">
              <a:solidFill>
                <a:srgbClr val="00AD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710F26-ACA6-404A-B3DD-624CD98CE69B}" type="slidenum">
              <a:rPr lang="en-US"/>
              <a:pPr/>
              <a:t>8</a:t>
            </a:fld>
            <a:endParaRPr lang="en-US"/>
          </a:p>
        </p:txBody>
      </p:sp>
      <p:sp>
        <p:nvSpPr>
          <p:cNvPr id="6389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2190" y="172680"/>
            <a:ext cx="8602662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Overhead Tower Work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79400" y="819150"/>
            <a:ext cx="7924800" cy="1725267"/>
          </a:xfrm>
        </p:spPr>
        <p:txBody>
          <a:bodyPr/>
          <a:lstStyle/>
          <a:p>
            <a:pPr lvl="1" eaLnBrk="1" hangingPunct="1"/>
            <a:r>
              <a:rPr lang="en-US" sz="2000" dirty="0" smtClean="0">
                <a:latin typeface="Rockwell" charset="0"/>
                <a:ea typeface="ＭＳ Ｐゴシック" charset="-128"/>
              </a:rPr>
              <a:t>Members </a:t>
            </a:r>
            <a:r>
              <a:rPr lang="en-US" sz="2000" dirty="0">
                <a:latin typeface="Rockwell" charset="0"/>
                <a:ea typeface="ＭＳ Ｐゴシック" charset="-128"/>
              </a:rPr>
              <a:t>of a tower work team should wear a hard hat and safety glasses at all times when any work is being done on the tower.</a:t>
            </a:r>
            <a:endParaRPr lang="en-US" sz="400" dirty="0">
              <a:latin typeface="Rockwell" charset="0"/>
              <a:ea typeface="ＭＳ Ｐゴシック" charset="-128"/>
            </a:endParaRPr>
          </a:p>
          <a:p>
            <a:pPr lvl="4" eaLnBrk="1" hangingPunct="1"/>
            <a:r>
              <a:rPr lang="en-US" sz="1600" dirty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On ground or up the tower</a:t>
            </a:r>
          </a:p>
          <a:p>
            <a:pPr lvl="4" eaLnBrk="1" hangingPunct="1"/>
            <a:r>
              <a:rPr lang="en-US" sz="1600" dirty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Wear hard hat and safety </a:t>
            </a:r>
            <a:r>
              <a:rPr lang="en-US" sz="16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glasses</a:t>
            </a:r>
            <a:endParaRPr lang="en-US" sz="1600" dirty="0">
              <a:solidFill>
                <a:srgbClr val="FF0000"/>
              </a:solidFill>
              <a:latin typeface="Rockwell" charset="0"/>
              <a:ea typeface="ＭＳ Ｐゴシック" charset="-128"/>
            </a:endParaRPr>
          </a:p>
        </p:txBody>
      </p:sp>
      <p:sp>
        <p:nvSpPr>
          <p:cNvPr id="63897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3CCBBF0-FEC7-7345-9DF6-B779EBCDCBC2}" type="slidenum">
              <a:rPr lang="en-US" sz="1400">
                <a:latin typeface="Times New Roman" charset="0"/>
              </a:rPr>
              <a:pPr algn="r"/>
              <a:t>8</a:t>
            </a:fld>
            <a:endParaRPr lang="en-US" sz="1400">
              <a:latin typeface="Times New Roman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00" y="0"/>
            <a:ext cx="1498600" cy="213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148" y="4562386"/>
            <a:ext cx="5068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D00"/>
                </a:solidFill>
              </a:rPr>
              <a:t>G0B07</a:t>
            </a:r>
            <a:r>
              <a:rPr lang="en-US" dirty="0" smtClean="0"/>
              <a:t>  </a:t>
            </a:r>
            <a:r>
              <a:rPr lang="en-US" dirty="0"/>
              <a:t> Confirm that the belt is rated for the weight of the climber and that it is within its allowable service life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6148" y="5615582"/>
            <a:ext cx="500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D00"/>
                </a:solidFill>
              </a:rPr>
              <a:t>G0B08</a:t>
            </a:r>
            <a:r>
              <a:rPr lang="en-US" dirty="0" smtClean="0"/>
              <a:t>. </a:t>
            </a:r>
            <a:r>
              <a:rPr lang="en-US" dirty="0"/>
              <a:t> Make sure all circuits that supply power to the tower are locked out and tagged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33" y="2190472"/>
            <a:ext cx="3398252" cy="4531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2667330"/>
            <a:ext cx="59617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latin typeface="Rockwell" charset="0"/>
                <a:ea typeface="ＭＳ Ｐゴシック" charset="-128"/>
              </a:rPr>
              <a:t>Putting on a climbing harness and safety</a:t>
            </a:r>
          </a:p>
          <a:p>
            <a:pPr lvl="1"/>
            <a:r>
              <a:rPr lang="en-US" sz="2000" dirty="0">
                <a:latin typeface="Rockwell" charset="0"/>
                <a:ea typeface="ＭＳ Ｐゴシック" charset="-128"/>
              </a:rPr>
              <a:t>glasses is a good precaution to observe before climbing an antenna tower.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9523" y="221226"/>
            <a:ext cx="3756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Cambria" charset="0"/>
                <a:ea typeface="Cambria" charset="0"/>
                <a:cs typeface="Cambria" charset="0"/>
              </a:rPr>
              <a:t>Antenna Work</a:t>
            </a:r>
            <a:endParaRPr lang="en-US" sz="440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463" y="1165123"/>
            <a:ext cx="3414291" cy="4973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684" y="1755058"/>
            <a:ext cx="4424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For your safety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Turn off the transmitter and disconnect the feed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line prior to antenna work. </a:t>
            </a:r>
            <a:r>
              <a:rPr lang="en-US" dirty="0" smtClean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G0B14</a:t>
            </a:r>
            <a:endParaRPr lang="en-US" dirty="0">
              <a:solidFill>
                <a:srgbClr val="00AD00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697" y="3790335"/>
            <a:ext cx="4542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Ground mounted antennas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 should be installed such that it is protected against unauthorized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access. </a:t>
            </a:r>
            <a:r>
              <a:rPr lang="en-US" dirty="0" smtClean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G0A06</a:t>
            </a:r>
            <a:endParaRPr lang="en-US" dirty="0">
              <a:solidFill>
                <a:srgbClr val="00AD0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12246</TotalTime>
  <Words>484</Words>
  <Application>Microsoft Macintosh PowerPoint</Application>
  <PresentationFormat>On-screen Show (4:3)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Cambria</vt:lpstr>
      <vt:lpstr>Constantia</vt:lpstr>
      <vt:lpstr>ＭＳ Ｐゴシック</vt:lpstr>
      <vt:lpstr>Rockwell</vt:lpstr>
      <vt:lpstr>Times New Roman</vt:lpstr>
      <vt:lpstr>Wingdings</vt:lpstr>
      <vt:lpstr>Wingdings 2</vt:lpstr>
      <vt:lpstr>Flow</vt:lpstr>
      <vt:lpstr>Safety</vt:lpstr>
      <vt:lpstr>ZAP</vt:lpstr>
      <vt:lpstr>Station Wiring</vt:lpstr>
      <vt:lpstr>GFCI Ground Fault Circuit Interrupter </vt:lpstr>
      <vt:lpstr>Back-up Power</vt:lpstr>
      <vt:lpstr>Power Supply Interlocks</vt:lpstr>
      <vt:lpstr>Lightning</vt:lpstr>
      <vt:lpstr>Overhead Tower Work</vt:lpstr>
      <vt:lpstr>PowerPoint Presentation</vt:lpstr>
      <vt:lpstr>RF Hazards</vt:lpstr>
      <vt:lpstr>PowerPoint Presentation</vt:lpstr>
      <vt:lpstr>Exposure limits</vt:lpstr>
      <vt:lpstr>PowerPoint Presentation</vt:lpstr>
      <vt:lpstr>Exposure limits</vt:lpstr>
      <vt:lpstr>PowerPoint Presentation</vt:lpstr>
      <vt:lpstr>Exposure Prevention</vt:lpstr>
      <vt:lpstr>Duty Cycle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John/grace Foster</dc:creator>
  <cp:lastModifiedBy>John Foster</cp:lastModifiedBy>
  <cp:revision>51</cp:revision>
  <cp:lastPrinted>2014-05-21T00:19:26Z</cp:lastPrinted>
  <dcterms:created xsi:type="dcterms:W3CDTF">2017-02-20T18:35:04Z</dcterms:created>
  <dcterms:modified xsi:type="dcterms:W3CDTF">2020-11-18T02:59:29Z</dcterms:modified>
</cp:coreProperties>
</file>