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28"/>
  </p:notesMasterIdLst>
  <p:sldIdLst>
    <p:sldId id="256" r:id="rId2"/>
    <p:sldId id="301" r:id="rId3"/>
    <p:sldId id="261" r:id="rId4"/>
    <p:sldId id="267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86" r:id="rId13"/>
    <p:sldId id="306" r:id="rId14"/>
    <p:sldId id="290" r:id="rId15"/>
    <p:sldId id="309" r:id="rId16"/>
    <p:sldId id="275" r:id="rId17"/>
    <p:sldId id="316" r:id="rId18"/>
    <p:sldId id="315" r:id="rId19"/>
    <p:sldId id="276" r:id="rId20"/>
    <p:sldId id="277" r:id="rId21"/>
    <p:sldId id="278" r:id="rId22"/>
    <p:sldId id="279" r:id="rId23"/>
    <p:sldId id="280" r:id="rId24"/>
    <p:sldId id="281" r:id="rId25"/>
    <p:sldId id="291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8"/>
    <p:restoredTop sz="94667"/>
  </p:normalViewPr>
  <p:slideViewPr>
    <p:cSldViewPr snapToGrid="0" snapToObjects="1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BBB4-CCF6-2E4D-9B16-A72551BDFCA4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201C-FA5D-C04C-9932-8EA2EB8C5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NAK= Not Acknowledged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on Frequency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WX= Weather  GG= Going TNX= Thanks  K= OK  R= Affirmative  CL= Clear, closing station  RST-C= Key Click    QSO= Conversation  QRS= Send slower  QRQ= Send faster  QSY= Change</a:t>
            </a:r>
            <a:r>
              <a:rPr lang="en-US" baseline="0" dirty="0"/>
              <a:t> Freq.  </a:t>
            </a:r>
            <a:r>
              <a:rPr lang="en-US" dirty="0"/>
              <a:t>QSL= Receipt</a:t>
            </a:r>
            <a:r>
              <a:rPr lang="en-US" baseline="0" dirty="0"/>
              <a:t> of transmission  QRT= Quit  QRV= Ready QRL= Is the Freq clear?</a:t>
            </a:r>
          </a:p>
          <a:p>
            <a:r>
              <a:rPr lang="en-US" baseline="0" dirty="0"/>
              <a:t>DE= This is  BT= Pause  SK= Silent Key end of contact.  KN= Invite specific station  AR= End of message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WX= Weather  GG= Going TNX= Thanks  K= OK  R= Affirmative  CL= Clear, closing station  RST-C= Key Click    QSO= Conversation  QRS= Send slower  QRQ= Send faster  QSY= Change</a:t>
            </a:r>
            <a:r>
              <a:rPr lang="en-US" baseline="0" dirty="0"/>
              <a:t> Freq.  </a:t>
            </a:r>
            <a:r>
              <a:rPr lang="en-US" dirty="0"/>
              <a:t>QSL= Receipt</a:t>
            </a:r>
            <a:r>
              <a:rPr lang="en-US" baseline="0" dirty="0"/>
              <a:t> of transmission  QRT= Quit  QRV= Ready QRL= Is the Freq clear?</a:t>
            </a:r>
          </a:p>
          <a:p>
            <a:r>
              <a:rPr lang="en-US" baseline="0" dirty="0"/>
              <a:t>DE= This is  BT= Pause  SK= Silent Key end of contact.  KN= Invite specific station  AR= End of message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NAK= Not Acknowledged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on Frequency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AC93FD-928F-2344-ABB4-C9A213C9DF3E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hyperlink" Target="http://www.winlink.com/" TargetMode="Externa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7" y="257464"/>
            <a:ext cx="7021946" cy="33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62" y="72428"/>
            <a:ext cx="10515600" cy="1325563"/>
          </a:xfrm>
        </p:spPr>
        <p:txBody>
          <a:bodyPr/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Transmitting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1" y="1295401"/>
            <a:ext cx="465698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Increase data rate increase bandwidth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G8B10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66" y="2204258"/>
            <a:ext cx="427950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mbria" charset="0"/>
                <a:ea typeface="Cambria" charset="0"/>
                <a:cs typeface="Cambria" charset="0"/>
              </a:rPr>
              <a:t>Maximum Symbol Rate (Baud) per Band</a:t>
            </a:r>
          </a:p>
          <a:p>
            <a:pPr marL="342900" indent="-342900" algn="ctr">
              <a:buAutoNum type="arabicPlain" startAt="160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 - 12 m			300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10 m	        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28 MHz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1200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6 and 2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19,600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1.25 and .70 m 		56,000 bauds</a:t>
            </a:r>
          </a:p>
          <a:p>
            <a:pPr marL="342900" indent="-342900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596" y="363541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6034" y="306811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2470" y="415774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4471" y="262096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3763E-9674-7541-8A6C-804C983C9976}"/>
              </a:ext>
            </a:extLst>
          </p:cNvPr>
          <p:cNvSpPr txBox="1"/>
          <p:nvPr/>
        </p:nvSpPr>
        <p:spPr>
          <a:xfrm>
            <a:off x="5853473" y="2436298"/>
            <a:ext cx="584886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G1C07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(D) </a:t>
            </a:r>
          </a:p>
          <a:p>
            <a:r>
              <a:rPr lang="en-US" dirty="0">
                <a:latin typeface="Cambria" panose="02040503050406030204" pitchFamily="18" charset="0"/>
              </a:rPr>
              <a:t>What is the maximum symbol rate permitted for RTTY or data emission transmission on the 20-meter band?</a:t>
            </a:r>
          </a:p>
          <a:p>
            <a:r>
              <a:rPr lang="de-DE" dirty="0">
                <a:latin typeface="Cambria" panose="02040503050406030204" pitchFamily="18" charset="0"/>
              </a:rPr>
              <a:t>A. 56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B. 19.6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C. 1200 </a:t>
            </a:r>
            <a:r>
              <a:rPr lang="de-DE" dirty="0" err="1">
                <a:latin typeface="Cambria" panose="02040503050406030204" pitchFamily="18" charset="0"/>
              </a:rPr>
              <a:t>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D. 300 baud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40BFC-6D23-3C47-BCE0-5D001EE52968}"/>
              </a:ext>
            </a:extLst>
          </p:cNvPr>
          <p:cNvSpPr txBox="1"/>
          <p:nvPr/>
        </p:nvSpPr>
        <p:spPr>
          <a:xfrm>
            <a:off x="4377597" y="231106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EFA00"/>
                </a:solidFill>
                <a:latin typeface="Cambria" panose="02040503050406030204" pitchFamily="18" charset="0"/>
              </a:rPr>
              <a:t>G1C07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F3AB0-E944-6444-98A3-AB1772833FD1}"/>
              </a:ext>
            </a:extLst>
          </p:cNvPr>
          <p:cNvSpPr txBox="1"/>
          <p:nvPr/>
        </p:nvSpPr>
        <p:spPr>
          <a:xfrm>
            <a:off x="5909891" y="2458171"/>
            <a:ext cx="5792446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G1C08</a:t>
            </a:r>
            <a:r>
              <a:rPr lang="en-US" dirty="0">
                <a:latin typeface="Cambria" panose="02040503050406030204" pitchFamily="18" charset="0"/>
              </a:rPr>
              <a:t> (D)</a:t>
            </a:r>
          </a:p>
          <a:p>
            <a:r>
              <a:rPr lang="en-US" dirty="0">
                <a:latin typeface="Cambria" panose="02040503050406030204" pitchFamily="18" charset="0"/>
              </a:rPr>
              <a:t> [What is the maximum symbol rate permitted for RTTY or data emission transmitted at frequencies below 28 MHz?</a:t>
            </a:r>
          </a:p>
          <a:p>
            <a:r>
              <a:rPr lang="de-DE" dirty="0">
                <a:latin typeface="Cambria" panose="02040503050406030204" pitchFamily="18" charset="0"/>
              </a:rPr>
              <a:t>A. 56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B. 19.6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C. 1200 </a:t>
            </a:r>
            <a:r>
              <a:rPr lang="de-DE" dirty="0" err="1">
                <a:latin typeface="Cambria" panose="02040503050406030204" pitchFamily="18" charset="0"/>
              </a:rPr>
              <a:t>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D. 300 baud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5E2E8-8114-9E40-8756-E032FE9C3B1A}"/>
              </a:ext>
            </a:extLst>
          </p:cNvPr>
          <p:cNvSpPr txBox="1"/>
          <p:nvPr/>
        </p:nvSpPr>
        <p:spPr>
          <a:xfrm>
            <a:off x="5878755" y="2440192"/>
            <a:ext cx="585471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G1C10 (C) </a:t>
            </a:r>
          </a:p>
          <a:p>
            <a:r>
              <a:rPr lang="en-US" dirty="0">
                <a:latin typeface="Cambria" panose="02040503050406030204" pitchFamily="18" charset="0"/>
              </a:rPr>
              <a:t>What is the maximum symbol rate permitted for RTTY or data emission transmissions on the 10-meter band?</a:t>
            </a:r>
          </a:p>
          <a:p>
            <a:r>
              <a:rPr lang="de-DE" dirty="0">
                <a:latin typeface="Cambria" panose="02040503050406030204" pitchFamily="18" charset="0"/>
              </a:rPr>
              <a:t>A. 56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B. 19.6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C. 1200 </a:t>
            </a:r>
            <a:r>
              <a:rPr lang="de-DE" dirty="0" err="1">
                <a:latin typeface="Cambria" panose="02040503050406030204" pitchFamily="18" charset="0"/>
              </a:rPr>
              <a:t>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D. 300 baud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8508F-DD0C-EC44-B8DB-A5484CC7D19A}"/>
              </a:ext>
            </a:extLst>
          </p:cNvPr>
          <p:cNvSpPr txBox="1"/>
          <p:nvPr/>
        </p:nvSpPr>
        <p:spPr>
          <a:xfrm>
            <a:off x="5875474" y="2512511"/>
            <a:ext cx="588062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G1C11 (B) </a:t>
            </a:r>
          </a:p>
          <a:p>
            <a:r>
              <a:rPr lang="en-US" dirty="0">
                <a:latin typeface="Cambria" panose="02040503050406030204" pitchFamily="18" charset="0"/>
              </a:rPr>
              <a:t>What is the maximum symbol rate permitted for RTTY or data emission transmissions on the 2-meter band?</a:t>
            </a:r>
          </a:p>
          <a:p>
            <a:r>
              <a:rPr lang="de-DE" dirty="0">
                <a:latin typeface="Cambria" panose="02040503050406030204" pitchFamily="18" charset="0"/>
              </a:rPr>
              <a:t>A. 56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B. 19.6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C. 1200 </a:t>
            </a:r>
            <a:r>
              <a:rPr lang="de-DE" dirty="0" err="1">
                <a:latin typeface="Cambria" panose="02040503050406030204" pitchFamily="18" charset="0"/>
              </a:rPr>
              <a:t>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D. 300 baud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3352A-AE2F-4A4D-9357-1360F5B96D7D}"/>
              </a:ext>
            </a:extLst>
          </p:cNvPr>
          <p:cNvSpPr txBox="1"/>
          <p:nvPr/>
        </p:nvSpPr>
        <p:spPr>
          <a:xfrm>
            <a:off x="5901384" y="2458171"/>
            <a:ext cx="585471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G1C09 (A)</a:t>
            </a:r>
          </a:p>
          <a:p>
            <a:r>
              <a:rPr lang="en-US" dirty="0">
                <a:latin typeface="Cambria" panose="02040503050406030204" pitchFamily="18" charset="0"/>
              </a:rPr>
              <a:t>What is the maximum symbol rate permitted for RTTY or data emission transmitted on the 1.25-meter and 70-centimeter bands?</a:t>
            </a:r>
          </a:p>
          <a:p>
            <a:r>
              <a:rPr lang="de-DE" dirty="0">
                <a:latin typeface="Cambria" panose="02040503050406030204" pitchFamily="18" charset="0"/>
              </a:rPr>
              <a:t>A. 56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B. 19.6 </a:t>
            </a:r>
            <a:r>
              <a:rPr lang="de-DE" dirty="0" err="1">
                <a:latin typeface="Cambria" panose="02040503050406030204" pitchFamily="18" charset="0"/>
              </a:rPr>
              <a:t>kilobaud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</a:rPr>
              <a:t>C. 1200 </a:t>
            </a:r>
            <a:r>
              <a:rPr lang="de-DE" dirty="0" err="1">
                <a:latin typeface="Cambria" panose="02040503050406030204" pitchFamily="18" charset="0"/>
              </a:rPr>
              <a:t>baud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D. 300 baud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Videos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6278" y="2570922"/>
            <a:ext cx="566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https://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www.youtube.com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watch?v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=gZx8IcHrLwo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070" y="3723861"/>
            <a:ext cx="531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https://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www.youtube.com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watch?v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=ymo91kP1Fpo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464" y="3375031"/>
            <a:ext cx="8835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PSK 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7930" y="2252870"/>
            <a:ext cx="72410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RTTY</a:t>
            </a:r>
          </a:p>
        </p:txBody>
      </p:sp>
    </p:spTree>
    <p:extLst>
      <p:ext uri="{BB962C8B-B14F-4D97-AF65-F5344CB8AC3E}">
        <p14:creationId xmlns:p14="http://schemas.microsoft.com/office/powerpoint/2010/main" val="190962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Operating </a:t>
            </a:r>
            <a:br>
              <a:rPr lang="en-US" dirty="0"/>
            </a:br>
            <a:r>
              <a:rPr lang="en-US" dirty="0"/>
              <a:t>CW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36220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7310" y="4142779"/>
            <a:ext cx="573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 a CQ at the speed not faster than it was sent  </a:t>
            </a:r>
            <a:r>
              <a:rPr lang="en-US" sz="1400" dirty="0">
                <a:solidFill>
                  <a:srgbClr val="00E400"/>
                </a:solidFill>
              </a:rPr>
              <a:t>G2C05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9985" y="1814414"/>
            <a:ext cx="542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Break in Keying (QSK)</a:t>
            </a:r>
          </a:p>
          <a:p>
            <a:r>
              <a:rPr lang="en-US" dirty="0"/>
              <a:t>	 can receive between code characters </a:t>
            </a:r>
            <a:r>
              <a:rPr lang="en-US" sz="1400" b="1" dirty="0">
                <a:solidFill>
                  <a:srgbClr val="00E400"/>
                </a:solidFill>
              </a:rPr>
              <a:t>G2C01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292241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Straight key, Paddles, and </a:t>
            </a:r>
            <a:r>
              <a:rPr lang="en-US" dirty="0">
                <a:solidFill>
                  <a:srgbClr val="FFFF00"/>
                </a:solidFill>
              </a:rPr>
              <a:t>Electronic </a:t>
            </a:r>
            <a:r>
              <a:rPr lang="en-US" dirty="0" err="1">
                <a:solidFill>
                  <a:srgbClr val="FFFF00"/>
                </a:solidFill>
              </a:rPr>
              <a:t>Keyers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used to send a series of dots and dashes </a:t>
            </a:r>
            <a:r>
              <a:rPr lang="en-US" sz="1400" dirty="0">
                <a:solidFill>
                  <a:srgbClr val="00E400"/>
                </a:solidFill>
              </a:rPr>
              <a:t>G4A10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7310" y="4857972"/>
            <a:ext cx="562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Beat </a:t>
            </a:r>
            <a:r>
              <a:rPr lang="mr-IN" dirty="0"/>
              <a:t>–</a:t>
            </a:r>
            <a:r>
              <a:rPr lang="en-US" dirty="0"/>
              <a:t> Match transmit freq. to received freq.  </a:t>
            </a:r>
            <a:r>
              <a:rPr lang="en-US" dirty="0">
                <a:solidFill>
                  <a:srgbClr val="00E400"/>
                </a:solidFill>
              </a:rPr>
              <a:t>G2C06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238" y="937015"/>
            <a:ext cx="1629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G2C01 </a:t>
            </a:r>
            <a:r>
              <a:rPr lang="mr-IN" dirty="0"/>
              <a:t>–</a:t>
            </a:r>
            <a:r>
              <a:rPr lang="en-US" dirty="0"/>
              <a:t> G2C11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7311" y="5715000"/>
            <a:ext cx="656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Restrictions of Q signals and Pro-signs</a:t>
            </a:r>
          </a:p>
          <a:p>
            <a:r>
              <a:rPr lang="en-US" dirty="0"/>
              <a:t>They may be used if they do not obscure the meaning of a message</a:t>
            </a:r>
          </a:p>
          <a:p>
            <a:r>
              <a:rPr lang="en-US" dirty="0">
                <a:solidFill>
                  <a:srgbClr val="00E400"/>
                </a:solidFill>
              </a:rPr>
              <a:t>G1B07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36220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2789" y="5195252"/>
            <a:ext cx="3872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 Signs</a:t>
            </a:r>
          </a:p>
          <a:p>
            <a:r>
              <a:rPr lang="en-US" dirty="0"/>
              <a:t>		DE, BT,  SK, </a:t>
            </a:r>
            <a:r>
              <a:rPr lang="en-US" dirty="0">
                <a:solidFill>
                  <a:srgbClr val="FFFF00"/>
                </a:solidFill>
              </a:rPr>
              <a:t>KN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8870" y="2362201"/>
            <a:ext cx="618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Signals</a:t>
            </a:r>
          </a:p>
          <a:p>
            <a:r>
              <a:rPr lang="en-US" dirty="0"/>
              <a:t>		QSO, </a:t>
            </a:r>
            <a:r>
              <a:rPr lang="en-US" dirty="0">
                <a:solidFill>
                  <a:srgbClr val="FFFF00"/>
                </a:solidFill>
              </a:rPr>
              <a:t>QRS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QRQ</a:t>
            </a:r>
            <a:r>
              <a:rPr lang="en-US" dirty="0"/>
              <a:t>, QSY, </a:t>
            </a:r>
            <a:r>
              <a:rPr lang="en-US" dirty="0">
                <a:solidFill>
                  <a:srgbClr val="FFFF00"/>
                </a:solidFill>
              </a:rPr>
              <a:t>QSL</a:t>
            </a:r>
            <a:r>
              <a:rPr lang="en-US" dirty="0"/>
              <a:t>, QRT, </a:t>
            </a:r>
            <a:r>
              <a:rPr lang="en-US" dirty="0">
                <a:solidFill>
                  <a:srgbClr val="FFFF00"/>
                </a:solidFill>
              </a:rPr>
              <a:t>QRV QRL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5474" y="1300243"/>
            <a:ext cx="673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Abbreviate</a:t>
            </a:r>
          </a:p>
          <a:p>
            <a:r>
              <a:rPr lang="en-US" dirty="0"/>
              <a:t>		WX, GE, TNX, K, R, CL,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/>
              <a:t>RST </a:t>
            </a:r>
            <a:r>
              <a:rPr lang="en-US" dirty="0">
                <a:solidFill>
                  <a:srgbClr val="FFFF00"/>
                </a:solidFill>
              </a:rPr>
              <a:t> C ] 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1" y="3071456"/>
            <a:ext cx="411202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QRS	 	Send  Slower</a:t>
            </a:r>
          </a:p>
          <a:p>
            <a:r>
              <a:rPr lang="en-US" dirty="0"/>
              <a:t>QRL	Frequency in use</a:t>
            </a:r>
          </a:p>
          <a:p>
            <a:r>
              <a:rPr lang="en-US" dirty="0"/>
              <a:t>QSL		I acknowledge receipt</a:t>
            </a:r>
          </a:p>
          <a:p>
            <a:r>
              <a:rPr lang="en-US" dirty="0"/>
              <a:t>QRN	I am troubled by static</a:t>
            </a:r>
          </a:p>
          <a:p>
            <a:r>
              <a:rPr lang="en-US" dirty="0"/>
              <a:t>QRV	 I am ready to receive messages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1" y="5934054"/>
            <a:ext cx="64155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KN		 Listening only for a specific station or stations</a:t>
            </a:r>
          </a:p>
          <a:p>
            <a:r>
              <a:rPr lang="en-US" dirty="0"/>
              <a:t>AR		End of formal message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1" y="2039034"/>
            <a:ext cx="20535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</a:t>
            </a:r>
            <a:r>
              <a:rPr lang="en-US"/>
              <a:t>RST </a:t>
            </a:r>
            <a:r>
              <a:rPr lang="en-US">
                <a:solidFill>
                  <a:srgbClr val="FFFF00"/>
                </a:solidFill>
              </a:rPr>
              <a:t> C ]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/>
              <a:t>Key Clicks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40238" y="937015"/>
            <a:ext cx="1629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G2C01 </a:t>
            </a:r>
            <a:r>
              <a:rPr lang="mr-IN" dirty="0"/>
              <a:t>–</a:t>
            </a:r>
            <a:r>
              <a:rPr lang="en-US" dirty="0"/>
              <a:t> G2C11</a:t>
            </a:r>
          </a:p>
        </p:txBody>
      </p:sp>
    </p:spTree>
    <p:extLst>
      <p:ext uri="{BB962C8B-B14F-4D97-AF65-F5344CB8AC3E}">
        <p14:creationId xmlns:p14="http://schemas.microsoft.com/office/powerpoint/2010/main" val="7324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USB or LSB?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2766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0" y="32766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0124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62600" y="1994972"/>
            <a:ext cx="625092" cy="1073629"/>
            <a:chOff x="4038600" y="1994971"/>
            <a:chExt cx="625092" cy="1073629"/>
          </a:xfrm>
        </p:grpSpPr>
        <p:sp>
          <p:nvSpPr>
            <p:cNvPr id="8" name="Rectangle 7"/>
            <p:cNvSpPr/>
            <p:nvPr/>
          </p:nvSpPr>
          <p:spPr>
            <a:xfrm>
              <a:off x="4038600" y="1994971"/>
              <a:ext cx="62509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122523" y="2533897"/>
              <a:ext cx="1066800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134394" y="541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7594" y="54102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6012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79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32346" y="5409406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161416" y="4164587"/>
            <a:ext cx="594108" cy="1067594"/>
            <a:chOff x="4637416" y="4164587"/>
            <a:chExt cx="594108" cy="1067594"/>
          </a:xfrm>
        </p:grpSpPr>
        <p:sp>
          <p:nvSpPr>
            <p:cNvPr id="17" name="Rectangle 16"/>
            <p:cNvSpPr/>
            <p:nvPr/>
          </p:nvSpPr>
          <p:spPr>
            <a:xfrm>
              <a:off x="4638652" y="4164587"/>
              <a:ext cx="59287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105252" y="4697545"/>
              <a:ext cx="1066800" cy="2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038600" y="1417638"/>
            <a:ext cx="83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G4A02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63205" y="2355252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29466" y="4477571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000" y="1624585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Carrier Frequency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6187692" y="1763085"/>
            <a:ext cx="289308" cy="23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10456" y="263284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82910" y="472965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0345" y="3508237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0345" y="556764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0303" y="207174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 or </a:t>
            </a:r>
            <a:r>
              <a:rPr lang="en-US"/>
              <a:t>eliminate unwanted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384115"/>
            <a:ext cx="79248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G4A02</a:t>
            </a:r>
            <a:r>
              <a:rPr lang="en-US" dirty="0"/>
              <a:t> (C)</a:t>
            </a:r>
          </a:p>
          <a:p>
            <a:r>
              <a:rPr lang="en-US" dirty="0"/>
              <a:t>What is one advantage of selecting the opposite, or “reverse,” sideband when receiving CW signals on a typical HF transceiver?</a:t>
            </a:r>
          </a:p>
          <a:p>
            <a:r>
              <a:rPr lang="en-US" dirty="0"/>
              <a:t>A. Interference from impulse noise will be eliminated</a:t>
            </a:r>
          </a:p>
          <a:p>
            <a:r>
              <a:rPr lang="en-US" dirty="0"/>
              <a:t>B. More stations can be accommodated within a given signal passband</a:t>
            </a:r>
          </a:p>
          <a:p>
            <a:r>
              <a:rPr lang="en-US" dirty="0"/>
              <a:t>C. It may be possible to reduce or eliminate interference from other signals</a:t>
            </a:r>
          </a:p>
          <a:p>
            <a:r>
              <a:rPr lang="en-US" dirty="0"/>
              <a:t>D. Accidental out-of-band operation can be prevented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 Filter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2766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0" y="32766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0124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62600" y="1994972"/>
            <a:ext cx="625092" cy="1073629"/>
            <a:chOff x="4038600" y="1994971"/>
            <a:chExt cx="625092" cy="1073629"/>
          </a:xfrm>
        </p:grpSpPr>
        <p:sp>
          <p:nvSpPr>
            <p:cNvPr id="8" name="Rectangle 7"/>
            <p:cNvSpPr/>
            <p:nvPr/>
          </p:nvSpPr>
          <p:spPr>
            <a:xfrm>
              <a:off x="4038600" y="1994971"/>
              <a:ext cx="62509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122523" y="2533897"/>
              <a:ext cx="1066800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134394" y="541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7594" y="54102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6012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79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32346" y="5409406"/>
            <a:ext cx="152400" cy="685800"/>
          </a:xfrm>
          <a:prstGeom prst="rect">
            <a:avLst/>
          </a:prstGeom>
          <a:gradFill flip="none" rotWithShape="1">
            <a:gsLst>
              <a:gs pos="0">
                <a:srgbClr val="AF9738">
                  <a:tint val="66000"/>
                  <a:satMod val="160000"/>
                </a:srgbClr>
              </a:gs>
              <a:gs pos="50000">
                <a:srgbClr val="AF9738">
                  <a:tint val="44500"/>
                  <a:satMod val="160000"/>
                </a:srgbClr>
              </a:gs>
              <a:gs pos="100000">
                <a:srgbClr val="AF973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161416" y="4164587"/>
            <a:ext cx="594108" cy="1067594"/>
            <a:chOff x="4637416" y="4164587"/>
            <a:chExt cx="594108" cy="1067594"/>
          </a:xfrm>
        </p:grpSpPr>
        <p:sp>
          <p:nvSpPr>
            <p:cNvPr id="17" name="Rectangle 16"/>
            <p:cNvSpPr/>
            <p:nvPr/>
          </p:nvSpPr>
          <p:spPr>
            <a:xfrm>
              <a:off x="4638652" y="4164587"/>
              <a:ext cx="59287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105252" y="4697545"/>
              <a:ext cx="1066800" cy="2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038601" y="141763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E400"/>
                </a:solidFill>
              </a:rPr>
              <a:t>G4A01</a:t>
            </a:r>
            <a:endParaRPr lang="en-US" dirty="0">
              <a:solidFill>
                <a:srgbClr val="00E4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63205" y="2355252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29466" y="4477571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000" y="1624585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Carrier Frequency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6187692" y="1763085"/>
            <a:ext cx="289308" cy="23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10456" y="263284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82910" y="472965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0345" y="3508237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0345" y="556764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1473" y="556764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Notch filter 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2105" y="2164718"/>
            <a:ext cx="334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 reduce interference from carriers in the receiver passband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601" y="462083"/>
            <a:ext cx="7068795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G4A01 (B)</a:t>
            </a:r>
          </a:p>
          <a:p>
            <a:r>
              <a:rPr lang="en-US" dirty="0"/>
              <a:t>What is the purpose of the “notch filter” found on many HF transceivers?</a:t>
            </a:r>
          </a:p>
          <a:p>
            <a:r>
              <a:rPr lang="en-US" dirty="0"/>
              <a:t>A. To restrict the transmitter voice bandwidth</a:t>
            </a:r>
          </a:p>
          <a:p>
            <a:r>
              <a:rPr lang="en-US" dirty="0"/>
              <a:t>B. To reduce interference from carriers in the receiver passband</a:t>
            </a:r>
          </a:p>
          <a:p>
            <a:r>
              <a:rPr lang="en-US" dirty="0"/>
              <a:t>C. To eliminate receiver interference from impulse noise sources</a:t>
            </a:r>
          </a:p>
          <a:p>
            <a:r>
              <a:rPr lang="en-US" dirty="0"/>
              <a:t>D. To enhance the reception of a specific frequency on a crowded band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05740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6600"/>
                </a:solidFill>
              </a:rPr>
              <a:t>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505200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</a:t>
            </a:r>
            <a:r>
              <a:rPr lang="en-US" dirty="0">
                <a:solidFill>
                  <a:srgbClr val="FF6600"/>
                </a:solidFill>
              </a:rPr>
              <a:t>Method of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268" y="2482335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directions for the particular mode.  </a:t>
            </a:r>
          </a:p>
          <a:p>
            <a:r>
              <a:rPr lang="en-US" dirty="0"/>
              <a:t>How the information is coded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4868" y="4082535"/>
            <a:ext cx="71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</a:t>
            </a:r>
          </a:p>
          <a:p>
            <a:r>
              <a:rPr lang="en-US" dirty="0"/>
              <a:t>SSB</a:t>
            </a:r>
          </a:p>
          <a:p>
            <a:r>
              <a:rPr lang="en-US" dirty="0"/>
              <a:t>AFSK</a:t>
            </a:r>
          </a:p>
          <a:p>
            <a:r>
              <a:rPr lang="en-US" dirty="0"/>
              <a:t>PSK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715000"/>
            <a:ext cx="540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modes are restricted to the CW/DATA sub band.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6" y="2078119"/>
            <a:ext cx="2105025" cy="1628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17647"/>
            <a:ext cx="6236244" cy="11211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Digital Modes Station Set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3865" y="2050805"/>
            <a:ext cx="43524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DE662D"/>
                </a:solidFill>
                <a:latin typeface="Cambria"/>
                <a:cs typeface="Cambria"/>
              </a:rPr>
              <a:t>The connection between the transceiver and computer</a:t>
            </a:r>
          </a:p>
          <a:p>
            <a:r>
              <a:rPr lang="en-US" sz="1350" dirty="0"/>
              <a:t>Receive audio, transmit audio, and push-to-talk (PTT) </a:t>
            </a:r>
            <a:endParaRPr lang="en-US" sz="135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1300" y="4724654"/>
            <a:ext cx="5829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sound card provides audio to the radio's microphone input and converts received audio to digital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5559" y="3421464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Transceiver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353300" y="3421464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Computer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2650652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Soundcard </a:t>
            </a:r>
          </a:p>
          <a:p>
            <a:pPr algn="ctr"/>
            <a:r>
              <a:rPr lang="en-US" sz="1350" dirty="0"/>
              <a:t>interface</a:t>
            </a:r>
          </a:p>
        </p:txBody>
      </p:sp>
      <p:cxnSp>
        <p:nvCxnSpPr>
          <p:cNvPr id="8" name="Straight Arrow Connector 7"/>
          <p:cNvCxnSpPr>
            <a:endCxn id="11" idx="1"/>
          </p:cNvCxnSpPr>
          <p:nvPr/>
        </p:nvCxnSpPr>
        <p:spPr>
          <a:xfrm flipV="1">
            <a:off x="4292860" y="2907828"/>
            <a:ext cx="888741" cy="59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6438900" y="2907828"/>
            <a:ext cx="914400" cy="59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 flipV="1">
            <a:off x="4292860" y="3678640"/>
            <a:ext cx="3060441" cy="28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95700" y="4343400"/>
            <a:ext cx="4400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96250" y="3935814"/>
            <a:ext cx="0" cy="40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03865" y="3935814"/>
            <a:ext cx="0" cy="40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38751" y="4319808"/>
            <a:ext cx="1452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Computer control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490" y="3476060"/>
            <a:ext cx="16001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Microphone of line input</a:t>
            </a:r>
            <a:endParaRPr lang="en-US" sz="900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1301" y="5441101"/>
            <a:ext cx="7317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ea typeface="Cambria" charset="0"/>
                <a:cs typeface="Cambria" charset="0"/>
              </a:rPr>
              <a:t>Most modern transceivers have built in soundcards and usb connections to connect to the computer</a:t>
            </a:r>
          </a:p>
        </p:txBody>
      </p:sp>
    </p:spTree>
    <p:extLst>
      <p:ext uri="{BB962C8B-B14F-4D97-AF65-F5344CB8AC3E}">
        <p14:creationId xmlns:p14="http://schemas.microsoft.com/office/powerpoint/2010/main" val="2669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digital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84" y="1417638"/>
            <a:ext cx="8338617" cy="39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RTTY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Teletype</a:t>
            </a:r>
            <a:r>
              <a:rPr lang="en-US" dirty="0"/>
              <a:t>”</a:t>
            </a:r>
            <a:br>
              <a:rPr lang="en-US" dirty="0"/>
            </a:br>
            <a:r>
              <a:rPr lang="en-US" sz="2667" dirty="0"/>
              <a:t>Narrowband direct printing telegraphy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1" y="2129135"/>
            <a:ext cx="207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Originated in 1930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1289" y="2683133"/>
            <a:ext cx="6058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/>
              <a:t>		Uses the </a:t>
            </a:r>
            <a:r>
              <a:rPr lang="en-US" b="1" u="sng" dirty="0" err="1">
                <a:solidFill>
                  <a:srgbClr val="FFFF00"/>
                </a:solidFill>
              </a:rPr>
              <a:t>Baudot</a:t>
            </a:r>
            <a:r>
              <a:rPr lang="en-US" b="1" u="sng" dirty="0">
                <a:solidFill>
                  <a:srgbClr val="FFFF00"/>
                </a:solidFill>
              </a:rPr>
              <a:t> Code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Five bits </a:t>
            </a:r>
            <a:r>
              <a:rPr lang="en-US" dirty="0"/>
              <a:t>+ start and stop</a:t>
            </a:r>
          </a:p>
          <a:p>
            <a:r>
              <a:rPr lang="en-US" dirty="0"/>
              <a:t>		FIGS and LTRS</a:t>
            </a:r>
          </a:p>
          <a:p>
            <a:r>
              <a:rPr lang="en-US" dirty="0"/>
              <a:t>		Mark bit = 1</a:t>
            </a:r>
          </a:p>
          <a:p>
            <a:r>
              <a:rPr lang="en-US" dirty="0"/>
              <a:t>		Space bit = 0</a:t>
            </a:r>
          </a:p>
          <a:p>
            <a:r>
              <a:rPr lang="en-US" dirty="0">
                <a:solidFill>
                  <a:srgbClr val="00E400"/>
                </a:solidFill>
              </a:rPr>
              <a:t>G2E06</a:t>
            </a:r>
            <a:r>
              <a:rPr lang="en-US" dirty="0">
                <a:solidFill>
                  <a:srgbClr val="FFFF00"/>
                </a:solidFill>
              </a:rPr>
              <a:t>	Shift between mark and space = 170 Hz</a:t>
            </a:r>
          </a:p>
          <a:p>
            <a:r>
              <a:rPr lang="en-US" dirty="0"/>
              <a:t>		On HF 45 bauds or 60 WPM most 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991457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	AFSK</a:t>
            </a:r>
          </a:p>
          <a:p>
            <a:r>
              <a:rPr lang="en-US" dirty="0"/>
              <a:t>		Via </a:t>
            </a:r>
            <a:r>
              <a:rPr lang="en-US" dirty="0">
                <a:solidFill>
                  <a:srgbClr val="FFFF00"/>
                </a:solidFill>
              </a:rPr>
              <a:t>LSB  </a:t>
            </a:r>
            <a:r>
              <a:rPr lang="en-US" dirty="0">
                <a:solidFill>
                  <a:srgbClr val="00E400"/>
                </a:solidFill>
              </a:rPr>
              <a:t>G2E01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1" y="6216134"/>
            <a:ext cx="234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Popular in all HF bands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695" y="1981200"/>
            <a:ext cx="3452241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8662" y="309193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G8C04</a:t>
            </a:r>
          </a:p>
        </p:txBody>
      </p:sp>
      <p:pic>
        <p:nvPicPr>
          <p:cNvPr id="11" name="rtt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1" y="914401"/>
            <a:ext cx="320675" cy="320675"/>
          </a:xfrm>
          <a:prstGeom prst="rect">
            <a:avLst/>
          </a:prstGeom>
        </p:spPr>
      </p:pic>
      <p:pic>
        <p:nvPicPr>
          <p:cNvPr id="9" name="qso-rtty45-cq-ru3amo-19072015-1723z14084-7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1" y="4677728"/>
            <a:ext cx="8393067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G2E01 (D)</a:t>
            </a:r>
          </a:p>
          <a:p>
            <a:r>
              <a:rPr lang="en-US" dirty="0"/>
              <a:t>Which mode is normally used when sending RTTY signals via AFSK with an SSB transmitter?</a:t>
            </a:r>
          </a:p>
          <a:p>
            <a:r>
              <a:rPr lang="en-US" dirty="0"/>
              <a:t>A. USB</a:t>
            </a:r>
          </a:p>
          <a:p>
            <a:r>
              <a:rPr lang="en-US" dirty="0"/>
              <a:t>B. DSB</a:t>
            </a:r>
          </a:p>
          <a:p>
            <a:r>
              <a:rPr lang="en-US" dirty="0"/>
              <a:t>C. CW</a:t>
            </a:r>
          </a:p>
          <a:p>
            <a:r>
              <a:rPr lang="en-US" dirty="0"/>
              <a:t>D. LSB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allAtOnce"/>
      <p:bldP spid="7" grpId="0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707E39-376D-544B-974C-5DA0487543EB}"/>
              </a:ext>
            </a:extLst>
          </p:cNvPr>
          <p:cNvSpPr txBox="1"/>
          <p:nvPr/>
        </p:nvSpPr>
        <p:spPr>
          <a:xfrm>
            <a:off x="1432686" y="3703766"/>
            <a:ext cx="1005807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Part 97 limit on the maximum bandwidth occupied by an automatically controlled digital station</a:t>
            </a:r>
          </a:p>
          <a:p>
            <a:r>
              <a:rPr lang="en-US" u="sng" dirty="0">
                <a:latin typeface="Cambria" panose="02040503050406030204" pitchFamily="18" charset="0"/>
              </a:rPr>
              <a:t>Is 500 Hz</a:t>
            </a:r>
            <a:r>
              <a:rPr lang="en-US" dirty="0">
                <a:latin typeface="Cambria" panose="02040503050406030204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G1E11</a:t>
            </a:r>
            <a:endParaRPr lang="en-US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8E8C4-ABA5-C745-8853-44D44F0F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Digital Protocol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DD0A9-7612-9F4A-A2FE-E89C1762969E}"/>
              </a:ext>
            </a:extLst>
          </p:cNvPr>
          <p:cNvSpPr txBox="1"/>
          <p:nvPr/>
        </p:nvSpPr>
        <p:spPr>
          <a:xfrm>
            <a:off x="1432686" y="2295284"/>
            <a:ext cx="856183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If you were to establish a new digital protocol, prior to operating on the air, you must: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 Publicly document the technical characteristics of the protocol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G1C13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833A-5986-A34D-99BD-7B8697FF4D52}"/>
              </a:ext>
            </a:extLst>
          </p:cNvPr>
          <p:cNvSpPr txBox="1"/>
          <p:nvPr/>
        </p:nvSpPr>
        <p:spPr>
          <a:xfrm>
            <a:off x="1432686" y="5112248"/>
            <a:ext cx="75434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Digital modes are never exempt from part 97 rules and regulations.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G1E09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4DAB1-C965-2942-8E53-728FF97BF649}"/>
              </a:ext>
            </a:extLst>
          </p:cNvPr>
          <p:cNvSpPr txBox="1"/>
          <p:nvPr/>
        </p:nvSpPr>
        <p:spPr>
          <a:xfrm>
            <a:off x="1965583" y="3777852"/>
            <a:ext cx="7235699" cy="2862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G1E09 (A) [97.115]</a:t>
            </a:r>
          </a:p>
          <a:p>
            <a:r>
              <a:rPr lang="en-US" dirty="0"/>
              <a:t>Under what circumstances are messages that are sent via digital modes exempt from Part 97 third-party rules that apply to other modes of communication?</a:t>
            </a:r>
          </a:p>
          <a:p>
            <a:endParaRPr lang="en-US" dirty="0"/>
          </a:p>
          <a:p>
            <a:r>
              <a:rPr lang="en-US" dirty="0"/>
              <a:t>A. Under no circumstances</a:t>
            </a:r>
          </a:p>
          <a:p>
            <a:r>
              <a:rPr lang="en-US" dirty="0"/>
              <a:t>B. When messages are encrypted</a:t>
            </a:r>
          </a:p>
          <a:p>
            <a:r>
              <a:rPr lang="en-US" dirty="0"/>
              <a:t>C. When messages are not encrypted</a:t>
            </a:r>
          </a:p>
          <a:p>
            <a:r>
              <a:rPr lang="en-US" dirty="0"/>
              <a:t>D. When under automatic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PACTOR</a:t>
            </a:r>
            <a:br>
              <a:rPr lang="en-US" dirty="0"/>
            </a:br>
            <a:r>
              <a:rPr lang="en-US" dirty="0" err="1"/>
              <a:t>PACet</a:t>
            </a:r>
            <a:r>
              <a:rPr lang="en-US" dirty="0"/>
              <a:t> Teletype Over Radio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796534"/>
            <a:ext cx="6707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 over RTTY with the </a:t>
            </a:r>
            <a:r>
              <a:rPr lang="en-US" dirty="0">
                <a:solidFill>
                  <a:srgbClr val="FFFF00"/>
                </a:solidFill>
              </a:rPr>
              <a:t>ability to detect and correct errors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Three versions:  PACTOR I,  PACTOR II  PACTOR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459" y="5185006"/>
            <a:ext cx="506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	FSK and PSK used in PACTOR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814" y="5772458"/>
            <a:ext cx="6543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common on HF for exchanging large amounts of information.</a:t>
            </a:r>
          </a:p>
          <a:p>
            <a:r>
              <a:rPr lang="en-US" dirty="0"/>
              <a:t>Used in </a:t>
            </a:r>
            <a:r>
              <a:rPr lang="en-US" dirty="0" err="1"/>
              <a:t>Winlink</a:t>
            </a:r>
            <a:r>
              <a:rPr lang="en-US" dirty="0"/>
              <a:t> email.  </a:t>
            </a:r>
            <a:r>
              <a:rPr lang="en-US" dirty="0" err="1"/>
              <a:t>www.winlink.com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5069" y="4003596"/>
            <a:ext cx="635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NAK </a:t>
            </a:r>
            <a:r>
              <a:rPr lang="en-US" dirty="0"/>
              <a:t>response from receive station </a:t>
            </a:r>
            <a:r>
              <a:rPr lang="en-US" dirty="0">
                <a:solidFill>
                  <a:srgbClr val="FFFF00"/>
                </a:solidFill>
              </a:rPr>
              <a:t>=  Requesting re-transmission</a:t>
            </a:r>
          </a:p>
        </p:txBody>
      </p:sp>
      <p:pic>
        <p:nvPicPr>
          <p:cNvPr id="8" name="pactor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1" y="457201"/>
            <a:ext cx="282575" cy="28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3218766"/>
            <a:ext cx="767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Operation</a:t>
            </a:r>
          </a:p>
          <a:p>
            <a:r>
              <a:rPr lang="en-US" dirty="0"/>
              <a:t>	Any signals or modes can interfere with PACTOR or WINOR  </a:t>
            </a:r>
            <a:r>
              <a:rPr lang="en-US" dirty="0">
                <a:solidFill>
                  <a:srgbClr val="00E400"/>
                </a:solidFill>
              </a:rPr>
              <a:t>G2E03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1" y="4470737"/>
            <a:ext cx="618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Re-Tries……Timeouts…….Pauses…….Failure to connect.  </a:t>
            </a:r>
            <a:r>
              <a:rPr lang="en-US" dirty="0">
                <a:solidFill>
                  <a:srgbClr val="00E400"/>
                </a:solidFill>
              </a:rPr>
              <a:t>G2E03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1" y="2863335"/>
            <a:ext cx="347883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between two stations only</a:t>
            </a:r>
          </a:p>
          <a:p>
            <a:r>
              <a:rPr lang="en-US" dirty="0"/>
              <a:t>Can not join ongoing conversation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2863334"/>
            <a:ext cx="848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G2E09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6518" y="400359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G8C05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1" y="2853899"/>
            <a:ext cx="347883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between two stations only</a:t>
            </a:r>
          </a:p>
          <a:p>
            <a:r>
              <a:rPr lang="en-US" dirty="0"/>
              <a:t>Can not join ongoing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902" y="4953289"/>
            <a:ext cx="493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without connect to check for busy  </a:t>
            </a:r>
            <a:r>
              <a:rPr lang="en-US" dirty="0">
                <a:solidFill>
                  <a:srgbClr val="00E400"/>
                </a:solidFill>
              </a:rPr>
              <a:t>G2E02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5442" y="6361489"/>
            <a:ext cx="281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Bandwidth 2300 Hz.  </a:t>
            </a:r>
            <a:r>
              <a:rPr lang="en-US" dirty="0">
                <a:solidFill>
                  <a:srgbClr val="00AD00"/>
                </a:solidFill>
              </a:rPr>
              <a:t>G8B05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PSK31</a:t>
            </a:r>
            <a:br>
              <a:rPr lang="en-US" dirty="0"/>
            </a:br>
            <a:r>
              <a:rPr lang="en-US" dirty="0"/>
              <a:t>Phase Shift Keying  31 baud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1" y="2362200"/>
            <a:ext cx="6408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>
                <a:solidFill>
                  <a:srgbClr val="FFFF00"/>
                </a:solidFill>
              </a:rPr>
              <a:t>		Uses a variable length code 5, 7, or 8 bits</a:t>
            </a:r>
          </a:p>
          <a:p>
            <a:r>
              <a:rPr lang="en-US" dirty="0"/>
              <a:t>		Shorter code for common characters</a:t>
            </a:r>
          </a:p>
          <a:p>
            <a:r>
              <a:rPr lang="en-US" dirty="0"/>
              <a:t>		Upper case letters use longer </a:t>
            </a:r>
            <a:r>
              <a:rPr lang="en-US" dirty="0" err="1"/>
              <a:t>Varicode</a:t>
            </a:r>
            <a:r>
              <a:rPr lang="en-US" dirty="0"/>
              <a:t>. </a:t>
            </a:r>
            <a:r>
              <a:rPr lang="en-US" dirty="0">
                <a:solidFill>
                  <a:srgbClr val="00E400"/>
                </a:solidFill>
              </a:rPr>
              <a:t>G8C08</a:t>
            </a:r>
          </a:p>
          <a:p>
            <a:r>
              <a:rPr lang="en-US" dirty="0"/>
              <a:t>		Called  </a:t>
            </a:r>
            <a:r>
              <a:rPr lang="en-US" b="1" u="sng" dirty="0" err="1">
                <a:solidFill>
                  <a:srgbClr val="FFFF00"/>
                </a:solidFill>
              </a:rPr>
              <a:t>Varicode</a:t>
            </a:r>
            <a:r>
              <a:rPr lang="en-US" b="1" u="sng" dirty="0">
                <a:solidFill>
                  <a:srgbClr val="FFFF00"/>
                </a:solidFill>
              </a:rPr>
              <a:t>  </a:t>
            </a:r>
            <a:r>
              <a:rPr lang="en-US" sz="1600" dirty="0">
                <a:solidFill>
                  <a:srgbClr val="00E400"/>
                </a:solidFill>
              </a:rPr>
              <a:t>G8C12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1" y="5181601"/>
            <a:ext cx="380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>
                <a:solidFill>
                  <a:srgbClr val="FF6600"/>
                </a:solidFill>
              </a:rPr>
              <a:t>		</a:t>
            </a:r>
            <a:r>
              <a:rPr lang="en-US" dirty="0"/>
              <a:t>Phase Shift Keying</a:t>
            </a:r>
          </a:p>
          <a:p>
            <a:r>
              <a:rPr lang="en-US" dirty="0"/>
              <a:t>		Via SSB</a:t>
            </a:r>
          </a:p>
          <a:p>
            <a:r>
              <a:rPr lang="en-US" dirty="0"/>
              <a:t>		Primarily USB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581835"/>
            <a:ext cx="232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common on HF</a:t>
            </a:r>
          </a:p>
          <a:p>
            <a:r>
              <a:rPr lang="en-US" dirty="0"/>
              <a:t>Keyboard to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733800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Advantage</a:t>
            </a:r>
          </a:p>
          <a:p>
            <a:r>
              <a:rPr lang="en-US" dirty="0"/>
              <a:t>		Uses very narrow bandwidth</a:t>
            </a:r>
          </a:p>
          <a:p>
            <a:r>
              <a:rPr lang="en-US" dirty="0"/>
              <a:t>		Uses computer soundcard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06524" y="804990"/>
            <a:ext cx="2294677" cy="2014410"/>
            <a:chOff x="5782523" y="804990"/>
            <a:chExt cx="2294677" cy="2014410"/>
          </a:xfrm>
        </p:grpSpPr>
        <p:sp>
          <p:nvSpPr>
            <p:cNvPr id="7" name="Oval Callout 6"/>
            <p:cNvSpPr/>
            <p:nvPr/>
          </p:nvSpPr>
          <p:spPr>
            <a:xfrm>
              <a:off x="5782523" y="804990"/>
              <a:ext cx="914400" cy="612648"/>
            </a:xfrm>
            <a:prstGeom prst="wedgeEllipseCallout">
              <a:avLst>
                <a:gd name="adj1" fmla="val 146923"/>
                <a:gd name="adj2" fmla="val 229409"/>
              </a:avLst>
            </a:prstGeom>
            <a:gradFill flip="none" rotWithShape="1">
              <a:gsLst>
                <a:gs pos="0">
                  <a:schemeClr val="accent1">
                    <a:shade val="60000"/>
                    <a:alpha val="28000"/>
                  </a:schemeClr>
                </a:gs>
                <a:gs pos="33000">
                  <a:schemeClr val="accent1">
                    <a:tint val="86500"/>
                    <a:alpha val="28000"/>
                  </a:schemeClr>
                </a:gs>
                <a:gs pos="46750">
                  <a:schemeClr val="accent1">
                    <a:tint val="71000"/>
                    <a:satMod val="112000"/>
                    <a:alpha val="28000"/>
                  </a:schemeClr>
                </a:gs>
                <a:gs pos="53000">
                  <a:schemeClr val="accent1">
                    <a:tint val="71000"/>
                    <a:satMod val="112000"/>
                    <a:alpha val="28000"/>
                  </a:schemeClr>
                </a:gs>
                <a:gs pos="68000">
                  <a:schemeClr val="accent1">
                    <a:tint val="86000"/>
                    <a:alpha val="28000"/>
                  </a:schemeClr>
                </a:gs>
                <a:gs pos="100000">
                  <a:schemeClr val="accent1">
                    <a:shade val="60000"/>
                    <a:alpha val="28000"/>
                  </a:schemeClr>
                </a:gs>
              </a:gsLst>
              <a:lin ang="83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5116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E400"/>
                  </a:solidFill>
                </a:rPr>
                <a:t>G8C09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823" y="4025900"/>
            <a:ext cx="4032177" cy="2311400"/>
          </a:xfrm>
          <a:prstGeom prst="rect">
            <a:avLst/>
          </a:prstGeom>
        </p:spPr>
      </p:pic>
      <p:pic>
        <p:nvPicPr>
          <p:cNvPr id="15" name="psk3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0908" y="406528"/>
            <a:ext cx="398462" cy="398462"/>
          </a:xfrm>
          <a:prstGeom prst="rect">
            <a:avLst/>
          </a:prstGeom>
        </p:spPr>
      </p:pic>
      <p:pic>
        <p:nvPicPr>
          <p:cNvPr id="4" name="mode-psk31-qps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6048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73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PACKET RADIO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004536"/>
            <a:ext cx="55579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/>
              <a:t>		AX.25 protocol standard.</a:t>
            </a:r>
          </a:p>
          <a:p>
            <a:r>
              <a:rPr lang="en-US" dirty="0"/>
              <a:t>		7 bit code + start, stop, and parity bit.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554423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FSK,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352800"/>
            <a:ext cx="8008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Operation</a:t>
            </a:r>
          </a:p>
          <a:p>
            <a:r>
              <a:rPr lang="en-US" dirty="0"/>
              <a:t>		Transmitted in a group of characters (packets)</a:t>
            </a:r>
          </a:p>
          <a:p>
            <a:r>
              <a:rPr lang="en-US" dirty="0"/>
              <a:t>		Each starts with a </a:t>
            </a:r>
            <a:r>
              <a:rPr lang="en-US" dirty="0">
                <a:solidFill>
                  <a:srgbClr val="FFFF00"/>
                </a:solidFill>
              </a:rPr>
              <a:t>header. </a:t>
            </a:r>
            <a:r>
              <a:rPr lang="en-US" dirty="0">
                <a:solidFill>
                  <a:srgbClr val="00E400"/>
                </a:solidFill>
              </a:rPr>
              <a:t>G8C03</a:t>
            </a:r>
          </a:p>
          <a:p>
            <a:r>
              <a:rPr lang="en-US" dirty="0"/>
              <a:t>			provides information about the routing and handling.</a:t>
            </a:r>
          </a:p>
          <a:p>
            <a:r>
              <a:rPr lang="en-US" dirty="0"/>
              <a:t>		Most common on VHF and VHF</a:t>
            </a:r>
          </a:p>
          <a:p>
            <a:r>
              <a:rPr lang="en-US" dirty="0">
                <a:solidFill>
                  <a:srgbClr val="00E400"/>
                </a:solidFill>
              </a:rPr>
              <a:t>G8C07</a:t>
            </a:r>
            <a:r>
              <a:rPr lang="en-US" dirty="0"/>
              <a:t>	ERRORS Receive station responds with </a:t>
            </a:r>
            <a:r>
              <a:rPr lang="en-US" dirty="0">
                <a:solidFill>
                  <a:srgbClr val="FFFF00"/>
                </a:solidFill>
              </a:rPr>
              <a:t>ARQ</a:t>
            </a:r>
            <a:r>
              <a:rPr lang="en-US" dirty="0"/>
              <a:t>  =  </a:t>
            </a:r>
            <a:r>
              <a:rPr lang="en-US" dirty="0">
                <a:solidFill>
                  <a:srgbClr val="FFFF00"/>
                </a:solidFill>
              </a:rPr>
              <a:t>Send packet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FT8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1" y="1981200"/>
            <a:ext cx="738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 designed for signals with very low signal to noise ratio.  </a:t>
            </a:r>
            <a:r>
              <a:rPr lang="en-US" dirty="0">
                <a:solidFill>
                  <a:srgbClr val="00E400"/>
                </a:solidFill>
              </a:rPr>
              <a:t>G8A12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833" y="2901142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tone AFSK on USB  </a:t>
            </a:r>
            <a:r>
              <a:rPr lang="en-US" dirty="0">
                <a:solidFill>
                  <a:srgbClr val="00E400"/>
                </a:solidFill>
              </a:rPr>
              <a:t>G2E05 G8A09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844" y="3733800"/>
            <a:ext cx="7219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exchanges are limited to call signs, grid locators, and signal reports</a:t>
            </a:r>
          </a:p>
          <a:p>
            <a:r>
              <a:rPr lang="en-US" dirty="0">
                <a:solidFill>
                  <a:srgbClr val="00E400"/>
                </a:solidFill>
              </a:rPr>
              <a:t>G2E11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1844" y="5070396"/>
            <a:ext cx="538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use computer timing accurate to 1 second. </a:t>
            </a:r>
            <a:r>
              <a:rPr lang="en-US" dirty="0">
                <a:solidFill>
                  <a:srgbClr val="00E400"/>
                </a:solidFill>
              </a:rPr>
              <a:t>G2E15</a:t>
            </a:r>
          </a:p>
        </p:txBody>
      </p:sp>
      <p:pic>
        <p:nvPicPr>
          <p:cNvPr id="3" name="FT8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find digital modes in the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89836"/>
            <a:ext cx="5048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and Data portions of the bands</a:t>
            </a:r>
          </a:p>
          <a:p>
            <a:endParaRPr lang="en-US" dirty="0"/>
          </a:p>
          <a:p>
            <a:r>
              <a:rPr lang="en-US" dirty="0"/>
              <a:t>Found in the respective band plans.</a:t>
            </a:r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meters digital is  found at </a:t>
            </a:r>
            <a:r>
              <a:rPr lang="en-US" dirty="0">
                <a:solidFill>
                  <a:srgbClr val="FFFF00"/>
                </a:solidFill>
              </a:rPr>
              <a:t>14.070 to 14.1 MHz</a:t>
            </a:r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/>
              <a:t> meters found at </a:t>
            </a:r>
            <a:r>
              <a:rPr lang="en-US" dirty="0">
                <a:solidFill>
                  <a:srgbClr val="FFFF00"/>
                </a:solidFill>
              </a:rPr>
              <a:t>3570 to 3600 kHz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1" y="4051994"/>
            <a:ext cx="8935977" cy="2806006"/>
            <a:chOff x="0" y="4051994"/>
            <a:chExt cx="8935977" cy="2806006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051994"/>
              <a:ext cx="8478777" cy="2806006"/>
              <a:chOff x="381000" y="2006840"/>
              <a:chExt cx="8478777" cy="26535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0" y="2362200"/>
                <a:ext cx="4419600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Phone and image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1000" y="2362200"/>
                <a:ext cx="3429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RTTY, Data. And CW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30841" y="2362200"/>
                <a:ext cx="31771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28194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4400" y="32766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707" y="3841733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14.025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6188" y="2819400"/>
                <a:ext cx="3883411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43260" y="3276600"/>
                <a:ext cx="3186339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74461" y="2006840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14.150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10649" y="3296666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14.175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30841" y="2819400"/>
                <a:ext cx="32893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30540" y="3276600"/>
                <a:ext cx="325730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7773" y="4311134"/>
                <a:ext cx="18466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09732" y="598585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14.225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05199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71" y="405843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14.350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0984" y="4427769"/>
            <a:ext cx="1378616" cy="14503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alpha val="51000"/>
                </a:schemeClr>
              </a:gs>
              <a:gs pos="33000">
                <a:schemeClr val="accent1">
                  <a:tint val="86500"/>
                  <a:alpha val="51000"/>
                </a:schemeClr>
              </a:gs>
              <a:gs pos="46750">
                <a:schemeClr val="accent1">
                  <a:tint val="71000"/>
                  <a:satMod val="112000"/>
                  <a:alpha val="51000"/>
                </a:schemeClr>
              </a:gs>
              <a:gs pos="53000">
                <a:schemeClr val="accent1">
                  <a:tint val="71000"/>
                  <a:satMod val="112000"/>
                  <a:alpha val="51000"/>
                </a:schemeClr>
              </a:gs>
              <a:gs pos="68000">
                <a:schemeClr val="accent1">
                  <a:tint val="86000"/>
                  <a:alpha val="51000"/>
                </a:schemeClr>
              </a:gs>
              <a:gs pos="100000">
                <a:schemeClr val="accent1">
                  <a:shade val="60000"/>
                  <a:alpha val="51000"/>
                </a:schemeClr>
              </a:gs>
            </a:gsLst>
            <a:lin ang="835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31257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14.070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5289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0985" y="4818320"/>
            <a:ext cx="45719" cy="1543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4860" y="6361632"/>
            <a:ext cx="7906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PSK31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1672" y="3236387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G2E07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62639" y="292861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G2E04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0250" y="6392441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G2E08</a:t>
            </a:r>
            <a:r>
              <a:rPr lang="en-US" dirty="0"/>
              <a:t>  PSK31 found below RTTY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7886" y="63924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1" y="1295401"/>
            <a:ext cx="446846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Increase data rate increase bandwidth </a:t>
            </a:r>
            <a:r>
              <a:rPr lang="en-US" dirty="0">
                <a:solidFill>
                  <a:srgbClr val="FFFF00"/>
                </a:solidFill>
              </a:rPr>
              <a:t>G8B10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1" y="2209801"/>
            <a:ext cx="4332323" cy="2862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/>
              <a:t>Maximum Symbol Rate (Baud) per Band</a:t>
            </a:r>
          </a:p>
          <a:p>
            <a:pPr marL="342900" indent="-342900" algn="ctr">
              <a:buAutoNum type="arabicPlain" startAt="160"/>
            </a:pPr>
            <a:r>
              <a:rPr lang="en-US" dirty="0"/>
              <a:t>  - 12 </a:t>
            </a:r>
            <a:r>
              <a:rPr lang="en-US" dirty="0" err="1"/>
              <a:t>m</a:t>
            </a:r>
            <a:r>
              <a:rPr lang="en-US" dirty="0"/>
              <a:t>		300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10 m			1200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6 and 2 </a:t>
            </a:r>
            <a:r>
              <a:rPr lang="en-US" dirty="0" err="1"/>
              <a:t>m</a:t>
            </a:r>
            <a:r>
              <a:rPr lang="en-US" dirty="0"/>
              <a:t>		19,600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1.25 and .70 </a:t>
            </a:r>
            <a:r>
              <a:rPr lang="en-US" dirty="0" err="1"/>
              <a:t>m</a:t>
            </a:r>
            <a:r>
              <a:rPr lang="en-US" dirty="0"/>
              <a:t> 	56,000 bauds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257800"/>
            <a:ext cx="4904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up transmitter to transmit DATA at low power</a:t>
            </a:r>
          </a:p>
          <a:p>
            <a:endParaRPr lang="en-US" dirty="0"/>
          </a:p>
          <a:p>
            <a:r>
              <a:rPr lang="en-US" dirty="0"/>
              <a:t>Set ALC to Minimum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1" y="363541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301011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3316" y="428105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40270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G1C08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078" y="610409"/>
            <a:ext cx="5485210" cy="948018"/>
          </a:xfrm>
        </p:spPr>
        <p:txBody>
          <a:bodyPr/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For Next Week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0145" y="1527601"/>
            <a:ext cx="29047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Cambria"/>
              </a:rPr>
              <a:t>Study flash cards </a:t>
            </a:r>
            <a:r>
              <a:rPr lang="en-US" sz="1350" dirty="0" err="1">
                <a:solidFill>
                  <a:srgbClr val="FF0000"/>
                </a:solidFill>
                <a:latin typeface="Cambria"/>
              </a:rPr>
              <a:t>www.hamexam.org</a:t>
            </a:r>
            <a:endParaRPr lang="en-US" sz="1350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5566" y="503843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73</a:t>
            </a:r>
          </a:p>
          <a:p>
            <a:r>
              <a:rPr lang="en-US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Tom and Jack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6084" y="2883589"/>
            <a:ext cx="731290" cy="15465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u="sng" dirty="0">
                <a:latin typeface="Cambria"/>
                <a:cs typeface="Cambria"/>
              </a:rPr>
              <a:t>Lesson 1</a:t>
            </a:r>
            <a:endParaRPr lang="en-US" sz="1050" dirty="0">
              <a:latin typeface="Cambria"/>
              <a:cs typeface="Cambria"/>
            </a:endParaRPr>
          </a:p>
          <a:p>
            <a:r>
              <a:rPr lang="en-US" sz="1050" dirty="0">
                <a:latin typeface="Cambria"/>
                <a:cs typeface="Cambria"/>
              </a:rPr>
              <a:t> G1A</a:t>
            </a:r>
          </a:p>
          <a:p>
            <a:r>
              <a:rPr lang="en-US" sz="1050" dirty="0">
                <a:latin typeface="Cambria"/>
                <a:cs typeface="Cambria"/>
              </a:rPr>
              <a:t> G1C</a:t>
            </a:r>
          </a:p>
          <a:p>
            <a:r>
              <a:rPr lang="en-US" sz="1050" dirty="0">
                <a:latin typeface="Cambria"/>
                <a:cs typeface="Cambria"/>
              </a:rPr>
              <a:t> G2A</a:t>
            </a:r>
          </a:p>
          <a:p>
            <a:r>
              <a:rPr lang="en-US" sz="1050" dirty="0">
                <a:latin typeface="Cambria"/>
                <a:cs typeface="Cambria"/>
              </a:rPr>
              <a:t> G2B</a:t>
            </a:r>
          </a:p>
          <a:p>
            <a:r>
              <a:rPr lang="en-US" sz="1050" dirty="0">
                <a:latin typeface="Cambria"/>
                <a:cs typeface="Cambria"/>
              </a:rPr>
              <a:t> G4A part</a:t>
            </a:r>
          </a:p>
          <a:p>
            <a:r>
              <a:rPr lang="en-US" sz="1050" dirty="0">
                <a:latin typeface="Cambria"/>
                <a:cs typeface="Cambria"/>
              </a:rPr>
              <a:t> G4D part</a:t>
            </a:r>
          </a:p>
          <a:p>
            <a:r>
              <a:rPr lang="en-US" sz="1050" dirty="0">
                <a:latin typeface="Cambria"/>
                <a:cs typeface="Cambria"/>
              </a:rPr>
              <a:t>G8A</a:t>
            </a:r>
          </a:p>
          <a:p>
            <a:pPr>
              <a:buFont typeface="Arial"/>
              <a:buChar char="•"/>
            </a:pPr>
            <a:endParaRPr lang="en-US" sz="105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0272" y="2938170"/>
            <a:ext cx="739770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u="sng" dirty="0">
                <a:latin typeface="Cambria"/>
                <a:cs typeface="Cambria"/>
              </a:rPr>
              <a:t>Lesson 9</a:t>
            </a:r>
          </a:p>
          <a:p>
            <a:r>
              <a:rPr lang="en-US" sz="1050" dirty="0">
                <a:latin typeface="Cambria"/>
                <a:cs typeface="Cambria"/>
              </a:rPr>
              <a:t>G4E</a:t>
            </a:r>
          </a:p>
          <a:p>
            <a:r>
              <a:rPr lang="en-US" sz="1050" dirty="0">
                <a:latin typeface="Cambria"/>
                <a:cs typeface="Cambria"/>
              </a:rPr>
              <a:t> G9A</a:t>
            </a:r>
          </a:p>
          <a:p>
            <a:r>
              <a:rPr lang="en-US" sz="1050" dirty="0">
                <a:latin typeface="Cambria"/>
                <a:cs typeface="Cambria"/>
              </a:rPr>
              <a:t> G9B</a:t>
            </a:r>
          </a:p>
          <a:p>
            <a:r>
              <a:rPr lang="en-US" sz="1050" dirty="0">
                <a:latin typeface="Cambria"/>
                <a:cs typeface="Cambria"/>
              </a:rPr>
              <a:t> G9C</a:t>
            </a:r>
          </a:p>
          <a:p>
            <a:r>
              <a:rPr lang="en-US" sz="1050" dirty="0">
                <a:latin typeface="Cambria"/>
                <a:cs typeface="Cambria"/>
              </a:rPr>
              <a:t> G9D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7892" y="2882950"/>
            <a:ext cx="818528" cy="15465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u="sng" dirty="0">
                <a:latin typeface="Cambria"/>
                <a:cs typeface="Cambria"/>
              </a:rPr>
              <a:t>Lesson 7</a:t>
            </a:r>
          </a:p>
          <a:p>
            <a:r>
              <a:rPr lang="en-US" sz="1050" dirty="0">
                <a:latin typeface="Cambria"/>
                <a:cs typeface="Cambria"/>
              </a:rPr>
              <a:t> G4A</a:t>
            </a:r>
          </a:p>
          <a:p>
            <a:r>
              <a:rPr lang="en-US" sz="1050" dirty="0">
                <a:latin typeface="Cambria"/>
                <a:cs typeface="Cambria"/>
              </a:rPr>
              <a:t> G4B</a:t>
            </a:r>
          </a:p>
          <a:p>
            <a:r>
              <a:rPr lang="en-US" sz="1050" dirty="0">
                <a:latin typeface="Cambria"/>
                <a:cs typeface="Cambria"/>
              </a:rPr>
              <a:t> G4C</a:t>
            </a:r>
          </a:p>
          <a:p>
            <a:r>
              <a:rPr lang="en-US" sz="1050" dirty="0">
                <a:latin typeface="Cambria"/>
                <a:cs typeface="Cambria"/>
              </a:rPr>
              <a:t> G4D</a:t>
            </a:r>
          </a:p>
          <a:p>
            <a:r>
              <a:rPr lang="en-US" sz="1050" dirty="0">
                <a:latin typeface="Cambria"/>
                <a:cs typeface="Cambria"/>
              </a:rPr>
              <a:t> G7B</a:t>
            </a:r>
          </a:p>
          <a:p>
            <a:r>
              <a:rPr lang="en-US" sz="1050" dirty="0">
                <a:latin typeface="Cambria"/>
                <a:cs typeface="Cambria"/>
              </a:rPr>
              <a:t> G7C</a:t>
            </a:r>
          </a:p>
          <a:p>
            <a:r>
              <a:rPr lang="en-US" sz="1050" dirty="0">
                <a:latin typeface="Cambria"/>
                <a:cs typeface="Cambria"/>
              </a:rPr>
              <a:t> G8A</a:t>
            </a:r>
          </a:p>
          <a:p>
            <a:r>
              <a:rPr lang="en-US" sz="1050" dirty="0">
                <a:latin typeface="Cambria"/>
                <a:cs typeface="Cambria"/>
              </a:rPr>
              <a:t> G8B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091" y="2938169"/>
            <a:ext cx="68961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u="sng" dirty="0">
                <a:latin typeface="Cambria"/>
                <a:cs typeface="Cambria"/>
              </a:rPr>
              <a:t>Lesson 4</a:t>
            </a:r>
          </a:p>
          <a:p>
            <a:r>
              <a:rPr lang="en-US" sz="1050" dirty="0">
                <a:latin typeface="Cambria"/>
                <a:cs typeface="Cambria"/>
              </a:rPr>
              <a:t> G5A</a:t>
            </a:r>
          </a:p>
          <a:p>
            <a:r>
              <a:rPr lang="en-US" sz="1050" dirty="0">
                <a:latin typeface="Cambria"/>
                <a:cs typeface="Cambria"/>
              </a:rPr>
              <a:t> G5B</a:t>
            </a:r>
          </a:p>
          <a:p>
            <a:r>
              <a:rPr lang="en-US" sz="1050" dirty="0">
                <a:latin typeface="Cambria"/>
                <a:cs typeface="Cambria"/>
              </a:rPr>
              <a:t> G6A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3604" y="4984164"/>
            <a:ext cx="764953" cy="5770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u="sng" dirty="0">
                <a:latin typeface="Cambria"/>
                <a:cs typeface="Cambria"/>
              </a:rPr>
              <a:t>Lesson 11</a:t>
            </a:r>
          </a:p>
          <a:p>
            <a:r>
              <a:rPr lang="en-US" sz="1050" dirty="0">
                <a:latin typeface="Cambria"/>
                <a:cs typeface="Cambria"/>
              </a:rPr>
              <a:t> G0A</a:t>
            </a:r>
          </a:p>
          <a:p>
            <a:r>
              <a:rPr lang="en-US" sz="1050" dirty="0">
                <a:latin typeface="Cambria"/>
                <a:cs typeface="Cambria"/>
              </a:rPr>
              <a:t> G0B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066" y="1896317"/>
            <a:ext cx="1191352" cy="577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/>
              <a:t>Radio</a:t>
            </a:r>
          </a:p>
          <a:p>
            <a:pPr algn="ctr"/>
            <a:r>
              <a:rPr lang="en-US" sz="1050" dirty="0"/>
              <a:t> Fundamentals</a:t>
            </a:r>
          </a:p>
          <a:p>
            <a:pPr algn="ctr"/>
            <a:r>
              <a:rPr lang="en-US" sz="1050" dirty="0"/>
              <a:t>ARRL Ch. 1, 2, 3,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74439" y="1938081"/>
            <a:ext cx="816249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mbria"/>
                <a:cs typeface="Cambria"/>
              </a:rPr>
              <a:t>Antennas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ARRL Ch.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5943" y="1923786"/>
            <a:ext cx="816249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>
                <a:latin typeface="Cambria"/>
                <a:cs typeface="Cambria"/>
              </a:rPr>
              <a:t>Electricity</a:t>
            </a:r>
          </a:p>
          <a:p>
            <a:r>
              <a:rPr lang="en-US" sz="1050" dirty="0">
                <a:latin typeface="Cambria"/>
                <a:cs typeface="Cambria"/>
              </a:rPr>
              <a:t>ARRL Ch.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67618" y="4402566"/>
            <a:ext cx="708848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mbria"/>
                <a:cs typeface="Cambria"/>
              </a:rPr>
              <a:t>  Safety    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Ch.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D141E-D87C-AE4E-92C5-54FD09EE24DD}"/>
              </a:ext>
            </a:extLst>
          </p:cNvPr>
          <p:cNvSpPr txBox="1"/>
          <p:nvPr/>
        </p:nvSpPr>
        <p:spPr>
          <a:xfrm>
            <a:off x="3576598" y="3067342"/>
            <a:ext cx="689612" cy="5770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u="sng" dirty="0">
                <a:latin typeface="Cambria"/>
                <a:cs typeface="Cambria"/>
              </a:rPr>
              <a:t>Lesson 3</a:t>
            </a:r>
            <a:endParaRPr lang="en-US" sz="1050" dirty="0">
              <a:latin typeface="Cambria"/>
              <a:cs typeface="Cambria"/>
            </a:endParaRPr>
          </a:p>
          <a:p>
            <a:r>
              <a:rPr lang="en-US" sz="1050" dirty="0">
                <a:latin typeface="Cambria"/>
                <a:cs typeface="Cambria"/>
              </a:rPr>
              <a:t> G5B</a:t>
            </a:r>
          </a:p>
          <a:p>
            <a:r>
              <a:rPr lang="en-US" sz="1050" dirty="0">
                <a:latin typeface="Cambria"/>
                <a:cs typeface="Cambria"/>
              </a:rPr>
              <a:t> G5C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ECFA-C3EA-D247-A320-FC1E5772CE95}"/>
              </a:ext>
            </a:extLst>
          </p:cNvPr>
          <p:cNvSpPr txBox="1"/>
          <p:nvPr/>
        </p:nvSpPr>
        <p:spPr>
          <a:xfrm>
            <a:off x="3589220" y="2563141"/>
            <a:ext cx="660758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Resistors</a:t>
            </a:r>
          </a:p>
          <a:p>
            <a:r>
              <a:rPr lang="en-US" sz="825" dirty="0">
                <a:latin typeface="Cambria"/>
                <a:cs typeface="Cambria"/>
              </a:rPr>
              <a:t>Capacitors</a:t>
            </a:r>
          </a:p>
          <a:p>
            <a:r>
              <a:rPr lang="en-US" sz="825" dirty="0">
                <a:latin typeface="Cambria"/>
                <a:cs typeface="Cambria"/>
              </a:rPr>
              <a:t>AC Power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CE96B-1729-A14B-AED1-EDF4A1A1A638}"/>
              </a:ext>
            </a:extLst>
          </p:cNvPr>
          <p:cNvSpPr txBox="1"/>
          <p:nvPr/>
        </p:nvSpPr>
        <p:spPr>
          <a:xfrm>
            <a:off x="4476092" y="2563142"/>
            <a:ext cx="763351" cy="3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The Reactive</a:t>
            </a:r>
          </a:p>
          <a:p>
            <a:r>
              <a:rPr lang="en-US" sz="825" dirty="0">
                <a:latin typeface="Cambria"/>
                <a:cs typeface="Cambria"/>
              </a:rPr>
              <a:t>components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01795-4F38-5D41-A9B2-9BC1E2D1EADA}"/>
              </a:ext>
            </a:extLst>
          </p:cNvPr>
          <p:cNvSpPr txBox="1"/>
          <p:nvPr/>
        </p:nvSpPr>
        <p:spPr>
          <a:xfrm>
            <a:off x="5293789" y="2878001"/>
            <a:ext cx="689612" cy="1223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u="sng" dirty="0">
                <a:latin typeface="Cambria"/>
                <a:cs typeface="Cambria"/>
              </a:rPr>
              <a:t>Lesson 5</a:t>
            </a:r>
          </a:p>
          <a:p>
            <a:r>
              <a:rPr lang="en-US" sz="1050" dirty="0">
                <a:latin typeface="Cambria"/>
                <a:cs typeface="Cambria"/>
              </a:rPr>
              <a:t>G4B</a:t>
            </a:r>
          </a:p>
          <a:p>
            <a:r>
              <a:rPr lang="en-US" sz="1050" dirty="0">
                <a:latin typeface="Cambria"/>
                <a:cs typeface="Cambria"/>
              </a:rPr>
              <a:t>G4E</a:t>
            </a:r>
          </a:p>
          <a:p>
            <a:r>
              <a:rPr lang="en-US" sz="1050" dirty="0">
                <a:latin typeface="Cambria"/>
                <a:cs typeface="Cambria"/>
              </a:rPr>
              <a:t>G6A</a:t>
            </a:r>
          </a:p>
          <a:p>
            <a:r>
              <a:rPr lang="en-US" sz="1050" dirty="0">
                <a:latin typeface="Cambria"/>
                <a:cs typeface="Cambria"/>
              </a:rPr>
              <a:t>G6B</a:t>
            </a:r>
          </a:p>
          <a:p>
            <a:r>
              <a:rPr lang="en-US" sz="1050" dirty="0">
                <a:latin typeface="Cambria"/>
                <a:cs typeface="Cambria"/>
              </a:rPr>
              <a:t>G7A</a:t>
            </a:r>
          </a:p>
          <a:p>
            <a:r>
              <a:rPr lang="en-US" sz="1050" dirty="0">
                <a:latin typeface="Cambria"/>
                <a:cs typeface="Cambria"/>
              </a:rPr>
              <a:t>G7B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843CDA-32B7-1D48-BAD5-A64D289E2745}"/>
              </a:ext>
            </a:extLst>
          </p:cNvPr>
          <p:cNvSpPr txBox="1"/>
          <p:nvPr/>
        </p:nvSpPr>
        <p:spPr>
          <a:xfrm>
            <a:off x="5290181" y="2518529"/>
            <a:ext cx="689612" cy="3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Semi-</a:t>
            </a:r>
          </a:p>
          <a:p>
            <a:r>
              <a:rPr lang="en-US" sz="825" dirty="0">
                <a:latin typeface="Cambria"/>
                <a:cs typeface="Cambria"/>
              </a:rPr>
              <a:t>conductors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51B78-D65F-5D41-AAEE-BD9DF0AE9B51}"/>
              </a:ext>
            </a:extLst>
          </p:cNvPr>
          <p:cNvSpPr txBox="1"/>
          <p:nvPr/>
        </p:nvSpPr>
        <p:spPr>
          <a:xfrm>
            <a:off x="7863375" y="1938974"/>
            <a:ext cx="893193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mbria"/>
                <a:cs typeface="Cambria"/>
              </a:rPr>
              <a:t>Propagation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ARRL Ch.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B4CC3-7FF2-3E49-8F21-80320D4924B6}"/>
              </a:ext>
            </a:extLst>
          </p:cNvPr>
          <p:cNvSpPr txBox="1"/>
          <p:nvPr/>
        </p:nvSpPr>
        <p:spPr>
          <a:xfrm>
            <a:off x="7936296" y="2882948"/>
            <a:ext cx="717647" cy="9002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u="sng" dirty="0">
                <a:latin typeface="Cambria"/>
                <a:cs typeface="Cambria"/>
              </a:rPr>
              <a:t>Lesson 8</a:t>
            </a:r>
          </a:p>
          <a:p>
            <a:r>
              <a:rPr lang="en-US" sz="1050" dirty="0">
                <a:latin typeface="Cambria"/>
                <a:cs typeface="Cambria"/>
              </a:rPr>
              <a:t>  G3A</a:t>
            </a:r>
          </a:p>
          <a:p>
            <a:r>
              <a:rPr lang="en-US" sz="1050" dirty="0">
                <a:latin typeface="Cambria"/>
                <a:cs typeface="Cambria"/>
              </a:rPr>
              <a:t>  G3B</a:t>
            </a:r>
          </a:p>
          <a:p>
            <a:r>
              <a:rPr lang="en-US" sz="1050" dirty="0">
                <a:latin typeface="Cambria"/>
                <a:cs typeface="Cambria"/>
              </a:rPr>
              <a:t>  G3C</a:t>
            </a:r>
          </a:p>
          <a:p>
            <a:r>
              <a:rPr lang="en-US" sz="1050" dirty="0">
                <a:latin typeface="Cambria"/>
                <a:cs typeface="Cambria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6C0342-2B80-3845-96E0-2814B02C5E09}"/>
              </a:ext>
            </a:extLst>
          </p:cNvPr>
          <p:cNvSpPr txBox="1"/>
          <p:nvPr/>
        </p:nvSpPr>
        <p:spPr>
          <a:xfrm>
            <a:off x="9713919" y="1938081"/>
            <a:ext cx="816249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mbria"/>
                <a:cs typeface="Cambria"/>
              </a:rPr>
              <a:t>Digital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ARRL Ch.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81677-89B4-6B42-A9A4-7CAE78077F14}"/>
              </a:ext>
            </a:extLst>
          </p:cNvPr>
          <p:cNvSpPr txBox="1"/>
          <p:nvPr/>
        </p:nvSpPr>
        <p:spPr>
          <a:xfrm>
            <a:off x="9782696" y="2870241"/>
            <a:ext cx="739771" cy="1223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u="sng" dirty="0">
                <a:latin typeface="Cambria"/>
                <a:cs typeface="Cambria"/>
              </a:rPr>
              <a:t>Lesson 10</a:t>
            </a:r>
          </a:p>
          <a:p>
            <a:r>
              <a:rPr lang="en-US" sz="1050" dirty="0">
                <a:latin typeface="Cambria"/>
                <a:cs typeface="Cambria"/>
              </a:rPr>
              <a:t> G2C</a:t>
            </a:r>
          </a:p>
          <a:p>
            <a:r>
              <a:rPr lang="en-US" sz="1050" dirty="0">
                <a:latin typeface="Cambria"/>
                <a:cs typeface="Cambria"/>
              </a:rPr>
              <a:t> G2E</a:t>
            </a:r>
          </a:p>
          <a:p>
            <a:r>
              <a:rPr lang="en-US" sz="1050" dirty="0">
                <a:latin typeface="Cambria"/>
                <a:cs typeface="Cambria"/>
              </a:rPr>
              <a:t> G8A</a:t>
            </a:r>
          </a:p>
          <a:p>
            <a:r>
              <a:rPr lang="en-US" sz="1050" dirty="0">
                <a:latin typeface="Cambria"/>
                <a:cs typeface="Cambria"/>
              </a:rPr>
              <a:t> G8B</a:t>
            </a:r>
          </a:p>
          <a:p>
            <a:r>
              <a:rPr lang="en-US" sz="1050" dirty="0">
                <a:latin typeface="Cambria"/>
                <a:cs typeface="Cambria"/>
              </a:rPr>
              <a:t> G8C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96F71B-C785-5D44-A011-B127C80D8AF8}"/>
              </a:ext>
            </a:extLst>
          </p:cNvPr>
          <p:cNvSpPr txBox="1"/>
          <p:nvPr/>
        </p:nvSpPr>
        <p:spPr>
          <a:xfrm>
            <a:off x="2775238" y="2878001"/>
            <a:ext cx="723275" cy="1223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u="sng" dirty="0">
                <a:latin typeface="Cambria"/>
                <a:cs typeface="Cambria"/>
              </a:rPr>
              <a:t>Lesson 2</a:t>
            </a:r>
            <a:endParaRPr lang="en-US" sz="1050" dirty="0">
              <a:latin typeface="Cambria"/>
              <a:cs typeface="Cambria"/>
            </a:endParaRPr>
          </a:p>
          <a:p>
            <a:r>
              <a:rPr lang="en-US" sz="1050" dirty="0">
                <a:latin typeface="Cambria"/>
                <a:cs typeface="Cambria"/>
              </a:rPr>
              <a:t> G1B part</a:t>
            </a:r>
          </a:p>
          <a:p>
            <a:r>
              <a:rPr lang="en-US" sz="1050" dirty="0">
                <a:latin typeface="Cambria"/>
                <a:cs typeface="Cambria"/>
              </a:rPr>
              <a:t> G2B</a:t>
            </a:r>
          </a:p>
          <a:p>
            <a:r>
              <a:rPr lang="en-US" sz="1050" dirty="0">
                <a:latin typeface="Cambria"/>
                <a:cs typeface="Cambria"/>
              </a:rPr>
              <a:t> G2C</a:t>
            </a:r>
          </a:p>
          <a:p>
            <a:r>
              <a:rPr lang="en-US" sz="1050" dirty="0">
                <a:latin typeface="Cambria"/>
                <a:cs typeface="Cambria"/>
              </a:rPr>
              <a:t> G1D</a:t>
            </a:r>
          </a:p>
          <a:p>
            <a:r>
              <a:rPr lang="en-US" sz="1050" dirty="0">
                <a:latin typeface="Cambria"/>
                <a:cs typeface="Cambria"/>
              </a:rPr>
              <a:t> G1E part</a:t>
            </a:r>
          </a:p>
          <a:p>
            <a:r>
              <a:rPr lang="en-US" sz="1050" dirty="0">
                <a:latin typeface="Cambria"/>
                <a:cs typeface="Cambria"/>
              </a:rPr>
              <a:t> G8C part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BDE46-387F-4E46-954D-A0A06B1C98C3}"/>
              </a:ext>
            </a:extLst>
          </p:cNvPr>
          <p:cNvSpPr txBox="1"/>
          <p:nvPr/>
        </p:nvSpPr>
        <p:spPr>
          <a:xfrm>
            <a:off x="1852476" y="2490883"/>
            <a:ext cx="534121" cy="3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General</a:t>
            </a:r>
          </a:p>
          <a:p>
            <a:r>
              <a:rPr lang="en-US" sz="825" dirty="0">
                <a:latin typeface="Cambria"/>
                <a:cs typeface="Cambria"/>
              </a:rPr>
              <a:t>Intro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464CB9-A03C-BE40-8986-8F660C08671F}"/>
              </a:ext>
            </a:extLst>
          </p:cNvPr>
          <p:cNvSpPr txBox="1"/>
          <p:nvPr/>
        </p:nvSpPr>
        <p:spPr>
          <a:xfrm>
            <a:off x="2775238" y="2629097"/>
            <a:ext cx="768159" cy="219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Rules &amp; Regs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00590F-0579-FF46-82E9-47B184E34B68}"/>
              </a:ext>
            </a:extLst>
          </p:cNvPr>
          <p:cNvSpPr txBox="1"/>
          <p:nvPr/>
        </p:nvSpPr>
        <p:spPr>
          <a:xfrm>
            <a:off x="6051362" y="1940701"/>
            <a:ext cx="819455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mbria"/>
                <a:cs typeface="Cambria"/>
              </a:rPr>
              <a:t>Equipment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ARRL Ch. 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9326DB-1225-1445-8BB2-4DFD5F74B809}"/>
              </a:ext>
            </a:extLst>
          </p:cNvPr>
          <p:cNvSpPr txBox="1"/>
          <p:nvPr/>
        </p:nvSpPr>
        <p:spPr>
          <a:xfrm>
            <a:off x="6140842" y="2878001"/>
            <a:ext cx="643445" cy="1223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u="sng" dirty="0">
                <a:latin typeface="Cambria"/>
                <a:cs typeface="Cambria"/>
              </a:rPr>
              <a:t>Lesson 6</a:t>
            </a:r>
          </a:p>
          <a:p>
            <a:r>
              <a:rPr lang="en-US" sz="1050" dirty="0">
                <a:latin typeface="Cambria"/>
                <a:cs typeface="Cambria"/>
              </a:rPr>
              <a:t>G4E</a:t>
            </a:r>
          </a:p>
          <a:p>
            <a:r>
              <a:rPr lang="en-US" sz="1050" dirty="0">
                <a:latin typeface="Cambria"/>
                <a:cs typeface="Cambria"/>
              </a:rPr>
              <a:t> G9A</a:t>
            </a:r>
          </a:p>
          <a:p>
            <a:r>
              <a:rPr lang="en-US" sz="1050" dirty="0">
                <a:latin typeface="Cambria"/>
                <a:cs typeface="Cambria"/>
              </a:rPr>
              <a:t> G9B</a:t>
            </a:r>
          </a:p>
          <a:p>
            <a:r>
              <a:rPr lang="en-US" sz="1050" dirty="0">
                <a:latin typeface="Cambria"/>
                <a:cs typeface="Cambria"/>
              </a:rPr>
              <a:t> G9C</a:t>
            </a:r>
          </a:p>
          <a:p>
            <a:r>
              <a:rPr lang="en-US" sz="1050" dirty="0">
                <a:latin typeface="Cambria"/>
                <a:cs typeface="Cambria"/>
              </a:rPr>
              <a:t> G9D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EFE0CA-9A37-0C43-88AE-0DE059489CBC}"/>
              </a:ext>
            </a:extLst>
          </p:cNvPr>
          <p:cNvSpPr txBox="1"/>
          <p:nvPr/>
        </p:nvSpPr>
        <p:spPr>
          <a:xfrm>
            <a:off x="6032740" y="2518529"/>
            <a:ext cx="881973" cy="3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Radio signals </a:t>
            </a:r>
          </a:p>
          <a:p>
            <a:r>
              <a:rPr lang="en-US" sz="825" dirty="0">
                <a:latin typeface="Cambria"/>
                <a:cs typeface="Cambria"/>
              </a:rPr>
              <a:t>And equipment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08893B-9D09-7D42-8EED-43AA1876B3AE}"/>
              </a:ext>
            </a:extLst>
          </p:cNvPr>
          <p:cNvSpPr txBox="1"/>
          <p:nvPr/>
        </p:nvSpPr>
        <p:spPr>
          <a:xfrm>
            <a:off x="6909748" y="1930546"/>
            <a:ext cx="819455" cy="577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mbria"/>
                <a:cs typeface="Cambria"/>
              </a:rPr>
              <a:t>Equipment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Cont.</a:t>
            </a:r>
          </a:p>
          <a:p>
            <a:pPr algn="ctr"/>
            <a:r>
              <a:rPr lang="en-US" sz="1050" dirty="0">
                <a:latin typeface="Cambria"/>
                <a:cs typeface="Cambria"/>
              </a:rPr>
              <a:t>ARRL Ch.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44BB2-6530-8046-BAB5-32CCC1657CE6}"/>
              </a:ext>
            </a:extLst>
          </p:cNvPr>
          <p:cNvSpPr txBox="1"/>
          <p:nvPr/>
        </p:nvSpPr>
        <p:spPr>
          <a:xfrm>
            <a:off x="6911084" y="2518529"/>
            <a:ext cx="1040670" cy="3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Filters, DSP</a:t>
            </a:r>
          </a:p>
          <a:p>
            <a:r>
              <a:rPr lang="en-US" sz="825" dirty="0">
                <a:latin typeface="Cambria"/>
                <a:cs typeface="Cambria"/>
              </a:rPr>
              <a:t>Station Installation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E65AA5-F4A9-BB48-BFCA-522ADAF112B1}"/>
              </a:ext>
            </a:extLst>
          </p:cNvPr>
          <p:cNvSpPr txBox="1"/>
          <p:nvPr/>
        </p:nvSpPr>
        <p:spPr>
          <a:xfrm>
            <a:off x="8873762" y="2502139"/>
            <a:ext cx="615874" cy="3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Antennas</a:t>
            </a:r>
          </a:p>
          <a:p>
            <a:r>
              <a:rPr lang="en-US" sz="825" dirty="0">
                <a:latin typeface="Cambria"/>
                <a:cs typeface="Cambria"/>
              </a:rPr>
              <a:t>Feedlines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E033A4-BAD5-F248-ABC8-5AA9B52FD654}"/>
              </a:ext>
            </a:extLst>
          </p:cNvPr>
          <p:cNvSpPr txBox="1"/>
          <p:nvPr/>
        </p:nvSpPr>
        <p:spPr>
          <a:xfrm>
            <a:off x="7948749" y="2626621"/>
            <a:ext cx="737702" cy="219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25" dirty="0">
                <a:latin typeface="Cambria"/>
                <a:cs typeface="Cambria"/>
              </a:rPr>
              <a:t>Propagation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229" y="476012"/>
            <a:ext cx="7729728" cy="1188720"/>
          </a:xfrm>
        </p:spPr>
        <p:txBody>
          <a:bodyPr/>
          <a:lstStyle/>
          <a:p>
            <a:r>
              <a:rPr lang="en-US" dirty="0"/>
              <a:t>Digital Modes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1" y="2057400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6600"/>
                </a:solidFill>
              </a:rPr>
              <a:t>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50520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</a:t>
            </a:r>
            <a:r>
              <a:rPr lang="en-US" dirty="0">
                <a:solidFill>
                  <a:srgbClr val="FF6600"/>
                </a:solidFill>
              </a:rPr>
              <a:t>Method of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268" y="2482335"/>
            <a:ext cx="392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directions for the particular mode.  </a:t>
            </a:r>
          </a:p>
          <a:p>
            <a:r>
              <a:rPr lang="en-US" dirty="0"/>
              <a:t>How the information is coded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4868" y="4082535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</a:t>
            </a:r>
          </a:p>
          <a:p>
            <a:r>
              <a:rPr lang="en-US" dirty="0"/>
              <a:t>SSB</a:t>
            </a:r>
          </a:p>
          <a:p>
            <a:r>
              <a:rPr lang="en-US" dirty="0"/>
              <a:t>AFSK</a:t>
            </a:r>
          </a:p>
          <a:p>
            <a:r>
              <a:rPr lang="en-US" dirty="0"/>
              <a:t>PSK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715000"/>
            <a:ext cx="531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modes are restricted to the CW/DATA sub band.</a:t>
            </a:r>
          </a:p>
        </p:txBody>
      </p:sp>
    </p:spTree>
    <p:extLst>
      <p:ext uri="{BB962C8B-B14F-4D97-AF65-F5344CB8AC3E}">
        <p14:creationId xmlns:p14="http://schemas.microsoft.com/office/powerpoint/2010/main" val="12966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find digital modes in the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89836"/>
            <a:ext cx="5048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and Data portions of the bands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meters digital is  found at </a:t>
            </a:r>
            <a:r>
              <a:rPr lang="en-US" dirty="0">
                <a:solidFill>
                  <a:srgbClr val="FFFF00"/>
                </a:solidFill>
              </a:rPr>
              <a:t>14.070 to 14.1 MHz</a:t>
            </a:r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/>
              <a:t> meters found at </a:t>
            </a:r>
            <a:r>
              <a:rPr lang="en-US" dirty="0">
                <a:solidFill>
                  <a:srgbClr val="FFFF00"/>
                </a:solidFill>
              </a:rPr>
              <a:t>3570 to 3600 kHz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1" y="4051994"/>
            <a:ext cx="8935977" cy="2806006"/>
            <a:chOff x="0" y="4051994"/>
            <a:chExt cx="8935977" cy="2806006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051994"/>
              <a:ext cx="8478777" cy="2806006"/>
              <a:chOff x="381000" y="2006840"/>
              <a:chExt cx="8478777" cy="26535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0" y="2362200"/>
                <a:ext cx="4419600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Phone and image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1000" y="2362200"/>
                <a:ext cx="3429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RTTY, Data. And CW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30841" y="2362200"/>
                <a:ext cx="31771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28194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4400" y="32766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707" y="3841733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14.025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6188" y="2819400"/>
                <a:ext cx="3883411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43260" y="3276600"/>
                <a:ext cx="3186339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74461" y="2006840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14.150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10649" y="3296666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14.175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30841" y="2819400"/>
                <a:ext cx="32893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30540" y="3276600"/>
                <a:ext cx="325730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7773" y="4311134"/>
                <a:ext cx="18466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09732" y="598585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14.225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05199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71" y="405843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14.350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2822" y="4413167"/>
            <a:ext cx="1567831" cy="14503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alpha val="51000"/>
                </a:schemeClr>
              </a:gs>
              <a:gs pos="33000">
                <a:schemeClr val="accent1">
                  <a:tint val="86500"/>
                  <a:alpha val="51000"/>
                </a:schemeClr>
              </a:gs>
              <a:gs pos="46750">
                <a:schemeClr val="accent1">
                  <a:tint val="71000"/>
                  <a:satMod val="112000"/>
                  <a:alpha val="51000"/>
                </a:schemeClr>
              </a:gs>
              <a:gs pos="53000">
                <a:schemeClr val="accent1">
                  <a:tint val="71000"/>
                  <a:satMod val="112000"/>
                  <a:alpha val="51000"/>
                </a:schemeClr>
              </a:gs>
              <a:gs pos="68000">
                <a:schemeClr val="accent1">
                  <a:tint val="86000"/>
                  <a:alpha val="51000"/>
                </a:schemeClr>
              </a:gs>
              <a:gs pos="100000">
                <a:schemeClr val="accent1">
                  <a:shade val="60000"/>
                  <a:alpha val="51000"/>
                </a:schemeClr>
              </a:gs>
            </a:gsLst>
            <a:lin ang="835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31257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14.070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5289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5E7223-A8E4-6E47-9582-57EC8AEEA27F}"/>
              </a:ext>
            </a:extLst>
          </p:cNvPr>
          <p:cNvGrpSpPr/>
          <p:nvPr/>
        </p:nvGrpSpPr>
        <p:grpSpPr>
          <a:xfrm>
            <a:off x="2664860" y="4818320"/>
            <a:ext cx="790601" cy="1912644"/>
            <a:chOff x="2664860" y="4818320"/>
            <a:chExt cx="790601" cy="1912644"/>
          </a:xfrm>
        </p:grpSpPr>
        <p:sp>
          <p:nvSpPr>
            <p:cNvPr id="28" name="Rectangle 27"/>
            <p:cNvSpPr/>
            <p:nvPr/>
          </p:nvSpPr>
          <p:spPr>
            <a:xfrm>
              <a:off x="3040985" y="4818320"/>
              <a:ext cx="45719" cy="15433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4860" y="6361632"/>
              <a:ext cx="79060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PSK31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43451" y="2939219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026" y="2662994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G2E04, G2E08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0250" y="6392441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G2E08</a:t>
            </a:r>
            <a:r>
              <a:rPr lang="en-US" dirty="0"/>
              <a:t>  PSK31 found below RTTY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7886" y="63924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7BCF51-19F1-8F42-92A2-517507EC2750}"/>
              </a:ext>
            </a:extLst>
          </p:cNvPr>
          <p:cNvGrpSpPr/>
          <p:nvPr/>
        </p:nvGrpSpPr>
        <p:grpSpPr>
          <a:xfrm>
            <a:off x="4831099" y="2041320"/>
            <a:ext cx="4658654" cy="1200364"/>
            <a:chOff x="4831099" y="2041320"/>
            <a:chExt cx="4658654" cy="12003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04FF0-73FC-154B-8451-DCCC696E7C38}"/>
                </a:ext>
              </a:extLst>
            </p:cNvPr>
            <p:cNvSpPr txBox="1"/>
            <p:nvPr/>
          </p:nvSpPr>
          <p:spPr>
            <a:xfrm>
              <a:off x="6233733" y="2041320"/>
              <a:ext cx="32560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Look for the  “70” in the answers</a:t>
              </a:r>
            </a:p>
          </p:txBody>
        </p:sp>
        <p:sp>
          <p:nvSpPr>
            <p:cNvPr id="36" name="Oval Callout 35">
              <a:extLst>
                <a:ext uri="{FF2B5EF4-FFF2-40B4-BE49-F238E27FC236}">
                  <a16:creationId xmlns:a16="http://schemas.microsoft.com/office/drawing/2014/main" id="{CAD2CEC7-0D81-4D47-A9DD-E45CF08E9A7F}"/>
                </a:ext>
              </a:extLst>
            </p:cNvPr>
            <p:cNvSpPr/>
            <p:nvPr/>
          </p:nvSpPr>
          <p:spPr>
            <a:xfrm>
              <a:off x="5845739" y="2611258"/>
              <a:ext cx="387994" cy="327961"/>
            </a:xfrm>
            <a:prstGeom prst="wedgeEllipseCallout">
              <a:avLst>
                <a:gd name="adj1" fmla="val 388232"/>
                <a:gd name="adj2" fmla="val -104182"/>
              </a:avLst>
            </a:prstGeom>
            <a:solidFill>
              <a:schemeClr val="accent1">
                <a:alpha val="4008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Callout 36">
              <a:extLst>
                <a:ext uri="{FF2B5EF4-FFF2-40B4-BE49-F238E27FC236}">
                  <a16:creationId xmlns:a16="http://schemas.microsoft.com/office/drawing/2014/main" id="{17A627A6-3189-4F4B-A6A5-899805715D2D}"/>
                </a:ext>
              </a:extLst>
            </p:cNvPr>
            <p:cNvSpPr/>
            <p:nvPr/>
          </p:nvSpPr>
          <p:spPr>
            <a:xfrm>
              <a:off x="4831099" y="2913723"/>
              <a:ext cx="387994" cy="327961"/>
            </a:xfrm>
            <a:prstGeom prst="wedgeEllipseCallout">
              <a:avLst>
                <a:gd name="adj1" fmla="val 311797"/>
                <a:gd name="adj2" fmla="val -269963"/>
              </a:avLst>
            </a:prstGeom>
            <a:solidFill>
              <a:schemeClr val="accent1">
                <a:alpha val="4008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7FECB26-4BE7-A04D-A919-74933AA95CD6}"/>
              </a:ext>
            </a:extLst>
          </p:cNvPr>
          <p:cNvSpPr txBox="1"/>
          <p:nvPr/>
        </p:nvSpPr>
        <p:spPr>
          <a:xfrm>
            <a:off x="2708348" y="4486577"/>
            <a:ext cx="627477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G2E04 (B)</a:t>
            </a:r>
          </a:p>
          <a:p>
            <a:r>
              <a:rPr lang="en-US" dirty="0"/>
              <a:t>What segment of the 20-meter band is most often used for digital transmissions (avoiding the DX propagation beacons)?</a:t>
            </a:r>
          </a:p>
          <a:p>
            <a:r>
              <a:rPr lang="de-DE" dirty="0"/>
              <a:t>A. 14.000 - 14.050 MHz</a:t>
            </a:r>
            <a:endParaRPr lang="en-US" dirty="0"/>
          </a:p>
          <a:p>
            <a:r>
              <a:rPr lang="de-DE" dirty="0"/>
              <a:t>B. 14.070 - 14.112 MHz</a:t>
            </a:r>
            <a:endParaRPr lang="en-US" dirty="0"/>
          </a:p>
          <a:p>
            <a:r>
              <a:rPr lang="de-DE" dirty="0"/>
              <a:t>C. 14.150 - 14.225 MHz</a:t>
            </a:r>
            <a:endParaRPr lang="en-US" dirty="0"/>
          </a:p>
          <a:p>
            <a:r>
              <a:rPr lang="en-US" dirty="0"/>
              <a:t>D. 14.275 - 14.350 MHz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FB642-C4CD-B645-B2E9-B83164A6D555}"/>
              </a:ext>
            </a:extLst>
          </p:cNvPr>
          <p:cNvSpPr txBox="1"/>
          <p:nvPr/>
        </p:nvSpPr>
        <p:spPr>
          <a:xfrm>
            <a:off x="2510466" y="4480446"/>
            <a:ext cx="6670545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G2E07 (A) </a:t>
            </a:r>
          </a:p>
          <a:p>
            <a:r>
              <a:rPr lang="en-US" dirty="0"/>
              <a:t>What segment of the 80-meter band is most commonly used for digital transmissions?</a:t>
            </a:r>
          </a:p>
          <a:p>
            <a:r>
              <a:rPr lang="de-DE" dirty="0"/>
              <a:t>A. 3570 – 3600 kHz</a:t>
            </a:r>
            <a:endParaRPr lang="en-US" dirty="0"/>
          </a:p>
          <a:p>
            <a:r>
              <a:rPr lang="de-DE" dirty="0"/>
              <a:t>B. 3500 – 3525 kHz</a:t>
            </a:r>
            <a:endParaRPr lang="en-US" dirty="0"/>
          </a:p>
          <a:p>
            <a:r>
              <a:rPr lang="de-DE" dirty="0"/>
              <a:t>C. 3700 – 3750 kHz</a:t>
            </a:r>
            <a:endParaRPr lang="en-US" dirty="0"/>
          </a:p>
          <a:p>
            <a:r>
              <a:rPr lang="en-US" dirty="0"/>
              <a:t>D. 3775 – 3825 kHz</a:t>
            </a:r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646882-7879-4C48-B9A1-F119FF707A10}"/>
              </a:ext>
            </a:extLst>
          </p:cNvPr>
          <p:cNvSpPr txBox="1"/>
          <p:nvPr/>
        </p:nvSpPr>
        <p:spPr>
          <a:xfrm>
            <a:off x="2476460" y="4415641"/>
            <a:ext cx="6678325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G2E08 (D)</a:t>
            </a:r>
          </a:p>
          <a:p>
            <a:r>
              <a:rPr lang="en-US" dirty="0"/>
              <a:t>In what segment of the 20-meter band are most PSK31 operations commonly found?</a:t>
            </a:r>
          </a:p>
          <a:p>
            <a:r>
              <a:rPr lang="en-US" dirty="0"/>
              <a:t>A. At the bottom of the slow-scan TV segment, near 14.230 MHz</a:t>
            </a:r>
          </a:p>
          <a:p>
            <a:r>
              <a:rPr lang="en-US" dirty="0"/>
              <a:t>B. At the top of the SSB phone segment, near 14.325 MHz</a:t>
            </a:r>
          </a:p>
          <a:p>
            <a:r>
              <a:rPr lang="en-US" dirty="0"/>
              <a:t>C. In the middle of the CW segment, near 14.100 MHz</a:t>
            </a:r>
          </a:p>
          <a:p>
            <a:r>
              <a:rPr lang="en-US" dirty="0"/>
              <a:t>D. Below the RTTY segment, near 14.070 MHz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RTTY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Teletype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”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2667" dirty="0">
                <a:latin typeface="Cambria" charset="0"/>
                <a:ea typeface="Cambria" charset="0"/>
                <a:cs typeface="Cambria" charset="0"/>
              </a:rPr>
              <a:t>Narrowband direct printing telegraphy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1" y="2129135"/>
            <a:ext cx="207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Originated in 1930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1640" y="2683133"/>
            <a:ext cx="62103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the </a:t>
            </a:r>
            <a:r>
              <a:rPr lang="en-US" b="1" u="sng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Baudot</a:t>
            </a:r>
            <a:r>
              <a:rPr lang="en-US" b="1" u="sng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Code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Five bits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+ start and stop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G2E06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	Shift between mark and space = 170 Hz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On HF 45 bauds or 60 WPM most 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487" y="4318552"/>
            <a:ext cx="297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AFSK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Via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LSB 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G2E01</a:t>
            </a:r>
          </a:p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8769" y="606187"/>
            <a:ext cx="24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Popular in all HF bands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460" y="1235076"/>
            <a:ext cx="3452241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1640" y="305246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G8C04</a:t>
            </a:r>
          </a:p>
        </p:txBody>
      </p:sp>
      <p:pic>
        <p:nvPicPr>
          <p:cNvPr id="11" name="rtt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1" y="914401"/>
            <a:ext cx="320675" cy="320675"/>
          </a:xfrm>
          <a:prstGeom prst="rect">
            <a:avLst/>
          </a:prstGeom>
        </p:spPr>
      </p:pic>
      <p:pic>
        <p:nvPicPr>
          <p:cNvPr id="9" name="qso-rtty45-cq-ru3amo-19072015-1723z14084-7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378" y="5002369"/>
            <a:ext cx="8758611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 Cannot decode an RTTY or other FSK signal even though it is apparently tuned in properly?</a:t>
            </a:r>
          </a:p>
          <a:p>
            <a:endParaRPr lang="en-US" dirty="0"/>
          </a:p>
          <a:p>
            <a:r>
              <a:rPr lang="en-US" dirty="0"/>
              <a:t>A. The mark and space frequencies may be reversed</a:t>
            </a:r>
          </a:p>
          <a:p>
            <a:r>
              <a:rPr lang="en-US" dirty="0"/>
              <a:t>B. You may have selected the wrong baud rate</a:t>
            </a:r>
          </a:p>
          <a:p>
            <a:r>
              <a:rPr lang="en-US" dirty="0"/>
              <a:t>C. You may be listening on the wrong sideband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599" y="600013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</a:p>
        </p:txBody>
      </p:sp>
    </p:spTree>
    <p:extLst>
      <p:ext uri="{BB962C8B-B14F-4D97-AF65-F5344CB8AC3E}">
        <p14:creationId xmlns:p14="http://schemas.microsoft.com/office/powerpoint/2010/main" val="10290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allAtOnce"/>
      <p:bldP spid="7" grpId="0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PACTOR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Packet Teletype Over Radio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796534"/>
            <a:ext cx="6958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Improvement over RTTY with the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ability to detect and correct errors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Three versions:  PACTOR I,  PACTOR II  PACTOR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459" y="5185006"/>
            <a:ext cx="518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FSK and PSK used in PACTOR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814" y="5772458"/>
            <a:ext cx="668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Most common on HF for exchanging large amounts of information.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Used in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Winlink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email.  </a:t>
            </a:r>
            <a:r>
              <a:rPr lang="en-US" dirty="0">
                <a:latin typeface="Cambria" charset="0"/>
                <a:ea typeface="Cambria" charset="0"/>
                <a:cs typeface="Cambria" charset="0"/>
                <a:hlinkClick r:id="rId5"/>
              </a:rPr>
              <a:t>www.winlink.com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G2E13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5069" y="4003596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NAK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response from receive station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=  Requesting re-transmission</a:t>
            </a:r>
          </a:p>
        </p:txBody>
      </p:sp>
      <p:pic>
        <p:nvPicPr>
          <p:cNvPr id="8" name="pactor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1" y="457201"/>
            <a:ext cx="282575" cy="28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3218766"/>
            <a:ext cx="834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Operation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Any signals or modes can interfere with PACTOR or WINOR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G2E03. </a:t>
            </a:r>
            <a:r>
              <a:rPr lang="en-US" dirty="0">
                <a:solidFill>
                  <a:srgbClr val="FF0000"/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470737"/>
            <a:ext cx="630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Re-Tries……Timeouts…….Pauses…….Failure to connect.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1" y="2863335"/>
            <a:ext cx="358226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Limited between two stations only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Can not join ongoing conversation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2863334"/>
            <a:ext cx="8435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mbria" charset="0"/>
                <a:ea typeface="Cambria" charset="0"/>
                <a:cs typeface="Cambria" charset="0"/>
              </a:rPr>
              <a:t>G2E09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6518" y="400359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1" y="2853899"/>
            <a:ext cx="358226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Limited between two stations only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Can not join ongoing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902" y="4953289"/>
            <a:ext cx="511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Monitor without connect to check for busy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5442" y="6361489"/>
            <a:ext cx="296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Bandwidth 2300 Hz.  </a:t>
            </a:r>
            <a:r>
              <a:rPr lang="en-US" dirty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G8B05</a:t>
            </a:r>
          </a:p>
        </p:txBody>
      </p:sp>
    </p:spTree>
    <p:extLst>
      <p:ext uri="{BB962C8B-B14F-4D97-AF65-F5344CB8AC3E}">
        <p14:creationId xmlns:p14="http://schemas.microsoft.com/office/powerpoint/2010/main" val="9091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4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PSK31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Phase Shift Keying  31 baud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362200"/>
            <a:ext cx="6555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		Uses a variable length code 5, 7, or 8 bits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Shorter code for common characters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Upper case letters use longer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Varicode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G8C08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The code is called  </a:t>
            </a:r>
            <a:r>
              <a:rPr lang="en-US" b="1" u="sng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Varicode</a:t>
            </a:r>
            <a:r>
              <a:rPr lang="en-US" b="1" u="sng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181600"/>
            <a:ext cx="3809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Phase Shift Keying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Via SSB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581835"/>
            <a:ext cx="238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Very common on HF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Keyboard to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733800"/>
            <a:ext cx="488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Advantage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very narrow bandwidth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computer soundcard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112" y="4330700"/>
            <a:ext cx="4032177" cy="2311400"/>
          </a:xfrm>
          <a:prstGeom prst="rect">
            <a:avLst/>
          </a:prstGeom>
        </p:spPr>
      </p:pic>
      <p:pic>
        <p:nvPicPr>
          <p:cNvPr id="15" name="psk3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0908" y="406528"/>
            <a:ext cx="398462" cy="398462"/>
          </a:xfrm>
          <a:prstGeom prst="rect">
            <a:avLst/>
          </a:prstGeom>
        </p:spPr>
      </p:pic>
      <p:pic>
        <p:nvPicPr>
          <p:cNvPr id="4" name="mode-psk31-qps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604838"/>
            <a:ext cx="812800" cy="812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DD23BE-5C25-AA4C-8462-0096F36D7B9D}"/>
              </a:ext>
            </a:extLst>
          </p:cNvPr>
          <p:cNvGrpSpPr/>
          <p:nvPr/>
        </p:nvGrpSpPr>
        <p:grpSpPr>
          <a:xfrm>
            <a:off x="5943104" y="931950"/>
            <a:ext cx="6108811" cy="1152987"/>
            <a:chOff x="5943104" y="931950"/>
            <a:chExt cx="6108811" cy="11529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6342C1-C7CF-414D-B1C5-5368DD705A8B}"/>
                </a:ext>
              </a:extLst>
            </p:cNvPr>
            <p:cNvSpPr txBox="1"/>
            <p:nvPr/>
          </p:nvSpPr>
          <p:spPr>
            <a:xfrm>
              <a:off x="8303068" y="1715605"/>
              <a:ext cx="374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Cambria" panose="02040503050406030204" pitchFamily="18" charset="0"/>
                </a:rPr>
                <a:t>The transmitted symbol rate  </a:t>
              </a:r>
              <a:r>
                <a:rPr lang="en-US" dirty="0">
                  <a:solidFill>
                    <a:srgbClr val="00B050"/>
                  </a:solidFill>
                  <a:latin typeface="Cambria" panose="02040503050406030204" pitchFamily="18" charset="0"/>
                </a:rPr>
                <a:t>G3E09</a:t>
              </a:r>
            </a:p>
          </p:txBody>
        </p:sp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23D353ED-4D66-B844-A251-F8C0B9F436DA}"/>
                </a:ext>
              </a:extLst>
            </p:cNvPr>
            <p:cNvSpPr/>
            <p:nvPr/>
          </p:nvSpPr>
          <p:spPr>
            <a:xfrm>
              <a:off x="5943104" y="931950"/>
              <a:ext cx="914400" cy="612648"/>
            </a:xfrm>
            <a:prstGeom prst="wedgeEllipseCallout">
              <a:avLst>
                <a:gd name="adj1" fmla="val 204843"/>
                <a:gd name="adj2" fmla="val 110907"/>
              </a:avLst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6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mbria" charset="0"/>
                <a:ea typeface="Cambria" charset="0"/>
                <a:cs typeface="Cambria" charset="0"/>
              </a:rPr>
              <a:t>Packet Radio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004536"/>
            <a:ext cx="5706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AX.25 protocol standard.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7 bit code + start, stop, and parity bit.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554423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FSK,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352800"/>
            <a:ext cx="81921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Operation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Transmitted in a group of characters (packets)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Each starts with a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header.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G8C03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	provides information about the routing and handling.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Most common on VHF and VHF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G8C07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ERRORS Receive station responds with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ARQ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 = 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Send packet again</a:t>
            </a:r>
          </a:p>
        </p:txBody>
      </p:sp>
    </p:spTree>
    <p:extLst>
      <p:ext uri="{BB962C8B-B14F-4D97-AF65-F5344CB8AC3E}">
        <p14:creationId xmlns:p14="http://schemas.microsoft.com/office/powerpoint/2010/main" val="574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FT8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981200"/>
            <a:ext cx="769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Digital mode designed for signals with very low signal to noise ratio.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G8A12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833" y="2901142"/>
            <a:ext cx="362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8 tone AFSK on USB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G2E05 G8A09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844" y="3733800"/>
            <a:ext cx="7503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Typical exchanges are limited to call signs, grid locators, and signal reports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G2E11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1845" y="5070396"/>
            <a:ext cx="558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Must use computer timing accurate to 1 second.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G2E15</a:t>
            </a:r>
          </a:p>
        </p:txBody>
      </p:sp>
      <p:pic>
        <p:nvPicPr>
          <p:cNvPr id="3" name="FT8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7043" y="768626"/>
            <a:ext cx="2500877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Joe Taylor WSJT-X</a:t>
            </a:r>
          </a:p>
          <a:p>
            <a:pPr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JT65, JT9, FT8  use USB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5A0CC-D9A2-3E45-B0BD-03B289A534AE}"/>
              </a:ext>
            </a:extLst>
          </p:cNvPr>
          <p:cNvSpPr txBox="1"/>
          <p:nvPr/>
        </p:nvSpPr>
        <p:spPr>
          <a:xfrm>
            <a:off x="7447008" y="92023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</a:rPr>
              <a:t>G2E08</a:t>
            </a:r>
          </a:p>
        </p:txBody>
      </p:sp>
    </p:spTree>
    <p:extLst>
      <p:ext uri="{BB962C8B-B14F-4D97-AF65-F5344CB8AC3E}">
        <p14:creationId xmlns:p14="http://schemas.microsoft.com/office/powerpoint/2010/main" val="4498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8270</TotalTime>
  <Words>2627</Words>
  <Application>Microsoft Macintosh PowerPoint</Application>
  <PresentationFormat>Widescreen</PresentationFormat>
  <Paragraphs>516</Paragraphs>
  <Slides>26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Corbel</vt:lpstr>
      <vt:lpstr>JazzText</vt:lpstr>
      <vt:lpstr>Depth</vt:lpstr>
      <vt:lpstr>Digital Modes</vt:lpstr>
      <vt:lpstr>New Digital Protocol</vt:lpstr>
      <vt:lpstr>Digital Modes</vt:lpstr>
      <vt:lpstr>Where do we find digital modes in the bands</vt:lpstr>
      <vt:lpstr>RTTY “Teletype” Narrowband direct printing telegraphy</vt:lpstr>
      <vt:lpstr>PACTOR Packet Teletype Over Radio</vt:lpstr>
      <vt:lpstr>PSK31 Phase Shift Keying  31 baud</vt:lpstr>
      <vt:lpstr>Packet Radio  </vt:lpstr>
      <vt:lpstr>FT8</vt:lpstr>
      <vt:lpstr>Transmitting data</vt:lpstr>
      <vt:lpstr>Videos</vt:lpstr>
      <vt:lpstr>Operating  CW</vt:lpstr>
      <vt:lpstr>PowerPoint Presentation</vt:lpstr>
      <vt:lpstr>CW USB or LSB?</vt:lpstr>
      <vt:lpstr>Notch Filter</vt:lpstr>
      <vt:lpstr>Digital Modes</vt:lpstr>
      <vt:lpstr>Digital Modes Station Set UP</vt:lpstr>
      <vt:lpstr>Advantages of digital</vt:lpstr>
      <vt:lpstr>RTTY “Teletype” Narrowband direct printing telegraphy</vt:lpstr>
      <vt:lpstr>PACTOR PACet Teletype Over Radio</vt:lpstr>
      <vt:lpstr>PSK31 Phase Shift Keying  31 baud</vt:lpstr>
      <vt:lpstr>PACKET RADIO  </vt:lpstr>
      <vt:lpstr>FT8</vt:lpstr>
      <vt:lpstr>Where do we find digital modes in the bands</vt:lpstr>
      <vt:lpstr>Transmitting data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Modes</dc:title>
  <dc:creator>John Foster</dc:creator>
  <cp:lastModifiedBy>John Foster</cp:lastModifiedBy>
  <cp:revision>41</cp:revision>
  <dcterms:created xsi:type="dcterms:W3CDTF">2020-11-17T07:04:10Z</dcterms:created>
  <dcterms:modified xsi:type="dcterms:W3CDTF">2022-03-21T15:38:12Z</dcterms:modified>
</cp:coreProperties>
</file>