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3" r:id="rId3"/>
    <p:sldId id="265" r:id="rId4"/>
    <p:sldId id="308" r:id="rId5"/>
    <p:sldId id="309" r:id="rId6"/>
    <p:sldId id="310" r:id="rId7"/>
    <p:sldId id="266" r:id="rId8"/>
    <p:sldId id="257" r:id="rId9"/>
    <p:sldId id="258" r:id="rId10"/>
    <p:sldId id="260" r:id="rId11"/>
    <p:sldId id="261" r:id="rId12"/>
    <p:sldId id="262" r:id="rId13"/>
    <p:sldId id="263" r:id="rId14"/>
    <p:sldId id="264" r:id="rId15"/>
    <p:sldId id="291" r:id="rId16"/>
    <p:sldId id="273" r:id="rId17"/>
    <p:sldId id="292" r:id="rId18"/>
    <p:sldId id="294" r:id="rId19"/>
    <p:sldId id="268" r:id="rId20"/>
    <p:sldId id="269" r:id="rId21"/>
    <p:sldId id="270" r:id="rId22"/>
    <p:sldId id="271" r:id="rId23"/>
    <p:sldId id="272" r:id="rId24"/>
    <p:sldId id="275" r:id="rId25"/>
    <p:sldId id="277" r:id="rId26"/>
    <p:sldId id="278" r:id="rId27"/>
    <p:sldId id="280" r:id="rId28"/>
    <p:sldId id="279" r:id="rId29"/>
    <p:sldId id="281" r:id="rId30"/>
    <p:sldId id="307" r:id="rId31"/>
    <p:sldId id="285" r:id="rId32"/>
    <p:sldId id="305" r:id="rId33"/>
    <p:sldId id="301" r:id="rId34"/>
    <p:sldId id="302" r:id="rId35"/>
    <p:sldId id="303" r:id="rId36"/>
    <p:sldId id="304" r:id="rId37"/>
    <p:sldId id="287" r:id="rId38"/>
    <p:sldId id="288" r:id="rId39"/>
    <p:sldId id="289" r:id="rId40"/>
    <p:sldId id="306" r:id="rId41"/>
    <p:sldId id="290" r:id="rId42"/>
    <p:sldId id="284" r:id="rId43"/>
    <p:sldId id="282" r:id="rId44"/>
    <p:sldId id="295" r:id="rId45"/>
    <p:sldId id="296" r:id="rId46"/>
    <p:sldId id="297" r:id="rId47"/>
    <p:sldId id="299" r:id="rId48"/>
    <p:sldId id="298" r:id="rId49"/>
    <p:sldId id="317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76"/>
    <p:restoredTop sz="94694"/>
  </p:normalViewPr>
  <p:slideViewPr>
    <p:cSldViewPr snapToObjects="1">
      <p:cViewPr varScale="1">
        <p:scale>
          <a:sx n="121" d="100"/>
          <a:sy n="121" d="100"/>
        </p:scale>
        <p:origin x="172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1343-8AB7-B34B-9AF9-9FCC44EDDB14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B045-0180-9243-BB40-5FDAD322A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1343-8AB7-B34B-9AF9-9FCC44EDDB14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B045-0180-9243-BB40-5FDAD322A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1343-8AB7-B34B-9AF9-9FCC44EDDB14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B045-0180-9243-BB40-5FDAD322A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1343-8AB7-B34B-9AF9-9FCC44EDDB14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B045-0180-9243-BB40-5FDAD322A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1343-8AB7-B34B-9AF9-9FCC44EDDB14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B045-0180-9243-BB40-5FDAD322A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1343-8AB7-B34B-9AF9-9FCC44EDDB14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B045-0180-9243-BB40-5FDAD322A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1343-8AB7-B34B-9AF9-9FCC44EDDB14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B045-0180-9243-BB40-5FDAD322A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1343-8AB7-B34B-9AF9-9FCC44EDDB14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B045-0180-9243-BB40-5FDAD322A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1343-8AB7-B34B-9AF9-9FCC44EDDB14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B045-0180-9243-BB40-5FDAD322A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1343-8AB7-B34B-9AF9-9FCC44EDDB14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B045-0180-9243-BB40-5FDAD322A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1343-8AB7-B34B-9AF9-9FCC44EDDB14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B045-0180-9243-BB40-5FDAD322A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1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E1343-8AB7-B34B-9AF9-9FCC44EDDB14}" type="datetimeFigureOut">
              <a:rPr lang="en-US" smtClean="0"/>
              <a:pPr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9B045-0180-9243-BB40-5FDAD322A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Chapter 4 Cont.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371600"/>
            <a:ext cx="6400800" cy="1752600"/>
          </a:xfrm>
        </p:spPr>
        <p:txBody>
          <a:bodyPr/>
          <a:lstStyle/>
          <a:p>
            <a:r>
              <a:rPr lang="en-US" dirty="0"/>
              <a:t>Semiconductors</a:t>
            </a:r>
          </a:p>
          <a:p>
            <a:endParaRPr lang="en-US" dirty="0"/>
          </a:p>
        </p:txBody>
      </p:sp>
      <p:pic>
        <p:nvPicPr>
          <p:cNvPr id="5" name="Picture 4" descr="processo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209800"/>
            <a:ext cx="5716693" cy="381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84127" y="2680855"/>
            <a:ext cx="86433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G4B</a:t>
            </a:r>
          </a:p>
          <a:p>
            <a:r>
              <a:rPr lang="en-US" dirty="0"/>
              <a:t>G4E</a:t>
            </a:r>
          </a:p>
          <a:p>
            <a:r>
              <a:rPr lang="en-US" dirty="0"/>
              <a:t>G6A</a:t>
            </a:r>
          </a:p>
          <a:p>
            <a:r>
              <a:rPr lang="en-US" dirty="0"/>
              <a:t>G6B</a:t>
            </a:r>
          </a:p>
          <a:p>
            <a:r>
              <a:rPr lang="en-US" dirty="0"/>
              <a:t>G7A</a:t>
            </a:r>
          </a:p>
          <a:p>
            <a:r>
              <a:rPr lang="en-US" dirty="0"/>
              <a:t>G7B</a:t>
            </a:r>
          </a:p>
          <a:p>
            <a:r>
              <a:rPr lang="en-US" dirty="0"/>
              <a:t>           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97468"/>
            <a:ext cx="7731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diodes can be connected in Parallel to increase the current carrying capacity. </a:t>
            </a:r>
          </a:p>
        </p:txBody>
      </p:sp>
      <p:cxnSp>
        <p:nvCxnSpPr>
          <p:cNvPr id="5" name="Straight Connector 4"/>
          <p:cNvCxnSpPr/>
          <p:nvPr/>
        </p:nvCxnSpPr>
        <p:spPr>
          <a:xfrm rot="16200000">
            <a:off x="4421585" y="3197301"/>
            <a:ext cx="1060704" cy="1588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1371600" y="1301307"/>
            <a:ext cx="7489050" cy="4104666"/>
            <a:chOff x="1371600" y="1527445"/>
            <a:chExt cx="7489050" cy="4104666"/>
          </a:xfrm>
        </p:grpSpPr>
        <p:sp>
          <p:nvSpPr>
            <p:cNvPr id="4" name="Isosceles Triangle 3"/>
            <p:cNvSpPr/>
            <p:nvPr/>
          </p:nvSpPr>
          <p:spPr>
            <a:xfrm rot="16200000">
              <a:off x="4876403" y="2971134"/>
              <a:ext cx="1060704" cy="914400"/>
            </a:xfrm>
            <a:prstGeom prst="triangle">
              <a:avLst/>
            </a:prstGeom>
            <a:solidFill>
              <a:srgbClr val="7F7F7F"/>
            </a:solidFill>
            <a:ln w="1587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4" idx="3"/>
            </p:cNvCxnSpPr>
            <p:nvPr/>
          </p:nvCxnSpPr>
          <p:spPr>
            <a:xfrm rot="10800000" flipH="1">
              <a:off x="5863955" y="3425286"/>
              <a:ext cx="457200" cy="304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endCxn id="4" idx="0"/>
            </p:cNvCxnSpPr>
            <p:nvPr/>
          </p:nvCxnSpPr>
          <p:spPr>
            <a:xfrm>
              <a:off x="4493149" y="3427540"/>
              <a:ext cx="457200" cy="158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sosceles Triangle 8"/>
            <p:cNvSpPr/>
            <p:nvPr/>
          </p:nvSpPr>
          <p:spPr>
            <a:xfrm rot="16200000">
              <a:off x="4876403" y="1600597"/>
              <a:ext cx="1060704" cy="91440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 w="1587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6200000">
              <a:off x="4419997" y="2057003"/>
              <a:ext cx="1060704" cy="158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9" idx="3"/>
            </p:cNvCxnSpPr>
            <p:nvPr/>
          </p:nvCxnSpPr>
          <p:spPr>
            <a:xfrm rot="10800000" flipH="1">
              <a:off x="5863955" y="2054749"/>
              <a:ext cx="457200" cy="304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endCxn id="9" idx="0"/>
            </p:cNvCxnSpPr>
            <p:nvPr/>
          </p:nvCxnSpPr>
          <p:spPr>
            <a:xfrm>
              <a:off x="4493149" y="2057003"/>
              <a:ext cx="457200" cy="158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2854849" y="3273680"/>
              <a:ext cx="1638300" cy="303212"/>
              <a:chOff x="495300" y="2897188"/>
              <a:chExt cx="8153400" cy="914400"/>
            </a:xfrm>
          </p:grpSpPr>
          <p:grpSp>
            <p:nvGrpSpPr>
              <p:cNvPr id="14" name="Group 31"/>
              <p:cNvGrpSpPr/>
              <p:nvPr/>
            </p:nvGrpSpPr>
            <p:grpSpPr>
              <a:xfrm>
                <a:off x="1485900" y="2897188"/>
                <a:ext cx="6172200" cy="914400"/>
                <a:chOff x="609600" y="2895600"/>
                <a:chExt cx="6172200" cy="914400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3657600" y="2895600"/>
                  <a:ext cx="914400" cy="914400"/>
                </a:xfrm>
                <a:prstGeom prst="line">
                  <a:avLst/>
                </a:prstGeom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rot="5400000">
                  <a:off x="4533900" y="2933700"/>
                  <a:ext cx="914400" cy="838200"/>
                </a:xfrm>
                <a:prstGeom prst="line">
                  <a:avLst/>
                </a:prstGeom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9" name="Group 14"/>
                <p:cNvGrpSpPr/>
                <p:nvPr/>
              </p:nvGrpSpPr>
              <p:grpSpPr>
                <a:xfrm>
                  <a:off x="1905000" y="2895600"/>
                  <a:ext cx="1752600" cy="914400"/>
                  <a:chOff x="3657600" y="2895600"/>
                  <a:chExt cx="1752600" cy="914400"/>
                </a:xfrm>
              </p:grpSpPr>
              <p:cxnSp>
                <p:nvCxnSpPr>
                  <p:cNvPr id="24" name="Straight Connector 23"/>
                  <p:cNvCxnSpPr/>
                  <p:nvPr/>
                </p:nvCxnSpPr>
                <p:spPr>
                  <a:xfrm>
                    <a:off x="3657600" y="2895600"/>
                    <a:ext cx="914400" cy="914400"/>
                  </a:xfrm>
                  <a:prstGeom prst="line">
                    <a:avLst/>
                  </a:prstGeom>
                  <a:ln w="19050" cap="flat" cmpd="sng" algn="ctr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/>
                  <p:cNvCxnSpPr/>
                  <p:nvPr/>
                </p:nvCxnSpPr>
                <p:spPr>
                  <a:xfrm rot="5400000">
                    <a:off x="4533900" y="2933700"/>
                    <a:ext cx="914400" cy="838200"/>
                  </a:xfrm>
                  <a:prstGeom prst="line">
                    <a:avLst/>
                  </a:prstGeom>
                  <a:ln w="19050" cap="flat" cmpd="sng" algn="ctr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0" name="Straight Connector 19"/>
                <p:cNvCxnSpPr/>
                <p:nvPr/>
              </p:nvCxnSpPr>
              <p:spPr>
                <a:xfrm rot="16200000" flipH="1">
                  <a:off x="609600" y="3352800"/>
                  <a:ext cx="457200" cy="457200"/>
                </a:xfrm>
                <a:prstGeom prst="line">
                  <a:avLst/>
                </a:prstGeom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rot="5400000">
                  <a:off x="1028700" y="2933700"/>
                  <a:ext cx="914400" cy="838200"/>
                </a:xfrm>
                <a:prstGeom prst="line">
                  <a:avLst/>
                </a:prstGeom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rot="16200000" flipH="1">
                  <a:off x="5410200" y="2895600"/>
                  <a:ext cx="914400" cy="914400"/>
                </a:xfrm>
                <a:prstGeom prst="line">
                  <a:avLst/>
                </a:prstGeom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rot="5400000">
                  <a:off x="6324600" y="3352800"/>
                  <a:ext cx="457200" cy="457200"/>
                </a:xfrm>
                <a:prstGeom prst="line">
                  <a:avLst/>
                </a:prstGeom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7658100" y="3351212"/>
                <a:ext cx="990600" cy="1588"/>
              </a:xfrm>
              <a:prstGeom prst="line">
                <a:avLst/>
              </a:prstGeom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495300" y="3354388"/>
                <a:ext cx="990600" cy="1588"/>
              </a:xfrm>
              <a:prstGeom prst="line">
                <a:avLst/>
              </a:prstGeom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2854849" y="1903142"/>
              <a:ext cx="1638300" cy="303212"/>
              <a:chOff x="495300" y="2897188"/>
              <a:chExt cx="8153400" cy="914400"/>
            </a:xfrm>
          </p:grpSpPr>
          <p:grpSp>
            <p:nvGrpSpPr>
              <p:cNvPr id="27" name="Group 31"/>
              <p:cNvGrpSpPr/>
              <p:nvPr/>
            </p:nvGrpSpPr>
            <p:grpSpPr>
              <a:xfrm>
                <a:off x="1485900" y="2897188"/>
                <a:ext cx="6172200" cy="914400"/>
                <a:chOff x="609600" y="2895600"/>
                <a:chExt cx="6172200" cy="914400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3657600" y="2895600"/>
                  <a:ext cx="914400" cy="914400"/>
                </a:xfrm>
                <a:prstGeom prst="line">
                  <a:avLst/>
                </a:prstGeom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5400000">
                  <a:off x="4533900" y="2933700"/>
                  <a:ext cx="914400" cy="838200"/>
                </a:xfrm>
                <a:prstGeom prst="line">
                  <a:avLst/>
                </a:prstGeom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2" name="Group 14"/>
                <p:cNvGrpSpPr/>
                <p:nvPr/>
              </p:nvGrpSpPr>
              <p:grpSpPr>
                <a:xfrm>
                  <a:off x="1905000" y="2895600"/>
                  <a:ext cx="1752600" cy="914400"/>
                  <a:chOff x="3657600" y="2895600"/>
                  <a:chExt cx="1752600" cy="914400"/>
                </a:xfrm>
              </p:grpSpPr>
              <p:cxnSp>
                <p:nvCxnSpPr>
                  <p:cNvPr id="37" name="Straight Connector 36"/>
                  <p:cNvCxnSpPr/>
                  <p:nvPr/>
                </p:nvCxnSpPr>
                <p:spPr>
                  <a:xfrm>
                    <a:off x="3657600" y="2895600"/>
                    <a:ext cx="914400" cy="914400"/>
                  </a:xfrm>
                  <a:prstGeom prst="line">
                    <a:avLst/>
                  </a:prstGeom>
                  <a:ln w="19050" cap="flat" cmpd="sng" algn="ctr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/>
                  <p:cNvCxnSpPr/>
                  <p:nvPr/>
                </p:nvCxnSpPr>
                <p:spPr>
                  <a:xfrm rot="5400000">
                    <a:off x="4533900" y="2933700"/>
                    <a:ext cx="914400" cy="838200"/>
                  </a:xfrm>
                  <a:prstGeom prst="line">
                    <a:avLst/>
                  </a:prstGeom>
                  <a:ln w="19050" cap="flat" cmpd="sng" algn="ctr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3" name="Straight Connector 32"/>
                <p:cNvCxnSpPr/>
                <p:nvPr/>
              </p:nvCxnSpPr>
              <p:spPr>
                <a:xfrm rot="16200000" flipH="1">
                  <a:off x="609600" y="3352800"/>
                  <a:ext cx="457200" cy="457200"/>
                </a:xfrm>
                <a:prstGeom prst="line">
                  <a:avLst/>
                </a:prstGeom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rot="5400000">
                  <a:off x="1028700" y="2933700"/>
                  <a:ext cx="914400" cy="838200"/>
                </a:xfrm>
                <a:prstGeom prst="line">
                  <a:avLst/>
                </a:prstGeom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rot="16200000" flipH="1">
                  <a:off x="5410200" y="2895600"/>
                  <a:ext cx="914400" cy="914400"/>
                </a:xfrm>
                <a:prstGeom prst="line">
                  <a:avLst/>
                </a:prstGeom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rot="5400000">
                  <a:off x="6324600" y="3352800"/>
                  <a:ext cx="457200" cy="457200"/>
                </a:xfrm>
                <a:prstGeom prst="line">
                  <a:avLst/>
                </a:prstGeom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7658100" y="3351212"/>
                <a:ext cx="990600" cy="1588"/>
              </a:xfrm>
              <a:prstGeom prst="line">
                <a:avLst/>
              </a:prstGeom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495300" y="3354388"/>
                <a:ext cx="990600" cy="1588"/>
              </a:xfrm>
              <a:prstGeom prst="line">
                <a:avLst/>
              </a:prstGeom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Connector 39"/>
            <p:cNvCxnSpPr/>
            <p:nvPr/>
          </p:nvCxnSpPr>
          <p:spPr>
            <a:xfrm rot="5400000">
              <a:off x="5635886" y="2738964"/>
              <a:ext cx="1370538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2171631" y="2741015"/>
              <a:ext cx="136643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321949" y="2743200"/>
              <a:ext cx="383651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471992" y="2741612"/>
              <a:ext cx="383651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371600" y="4493338"/>
              <a:ext cx="748905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Two resistors are connected in series with the diodes to</a:t>
              </a:r>
            </a:p>
            <a:p>
              <a:r>
                <a:rPr lang="en-US" dirty="0"/>
                <a:t> </a:t>
              </a:r>
              <a:r>
                <a:rPr lang="en-US" u="sng" dirty="0"/>
                <a:t>ensure that one diode doesn't carry most of the current</a:t>
              </a:r>
            </a:p>
            <a:p>
              <a:endParaRPr lang="en-US" sz="1400" dirty="0">
                <a:solidFill>
                  <a:srgbClr val="FF0000"/>
                </a:solidFill>
              </a:endParaRPr>
            </a:p>
            <a:p>
              <a:endParaRPr lang="en-US" dirty="0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371600" y="5831651"/>
            <a:ext cx="6910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Schottky</a:t>
            </a:r>
            <a:r>
              <a:rPr lang="en-US" i="1" dirty="0"/>
              <a:t> </a:t>
            </a:r>
            <a:r>
              <a:rPr lang="en-US" dirty="0"/>
              <a:t>diodes for high frequencies, designed with lower internal capacitance. 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705600" y="4876800"/>
            <a:ext cx="70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 = IR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1967266"/>
            <a:ext cx="1971675" cy="2547257"/>
          </a:xfrm>
          <a:noFill/>
        </p:spPr>
        <p:txBody>
          <a:bodyPr anchor="ctr">
            <a:normAutofit/>
          </a:bodyPr>
          <a:lstStyle/>
          <a:p>
            <a:r>
              <a:rPr lang="en-US" sz="31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Transistors</a:t>
            </a:r>
            <a:endParaRPr lang="en-US" sz="310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987" y="1564437"/>
            <a:ext cx="5085525" cy="37267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08" y="1739900"/>
            <a:ext cx="2946400" cy="223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1" y="838200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/>
              <a:t>  Transistors are essentially two diodes back to back.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4724400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/>
              <a:t>  Transistors are amplifiers.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1" y="5410200"/>
            <a:ext cx="3810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/>
              <a:t>  Transistors can be used as a switch when operated in the saturation or cut-off region.    </a:t>
            </a:r>
            <a:r>
              <a:rPr lang="en-US" dirty="0">
                <a:solidFill>
                  <a:srgbClr val="FF0000"/>
                </a:solidFill>
              </a:rPr>
              <a:t>G6A07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312" y="1514473"/>
            <a:ext cx="3313809" cy="260246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342511" y="2157968"/>
            <a:ext cx="1143896" cy="1893332"/>
            <a:chOff x="3546625" y="1207532"/>
            <a:chExt cx="1143896" cy="189333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6625" y="1207532"/>
              <a:ext cx="1143896" cy="1524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803316" y="2731532"/>
              <a:ext cx="572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PNP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77347F-490E-9845-A863-9F998EE12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953000"/>
            <a:ext cx="3483429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A12404-E7B5-BD4B-B226-D51F8A28B6EC}"/>
              </a:ext>
            </a:extLst>
          </p:cNvPr>
          <p:cNvSpPr txBox="1"/>
          <p:nvPr/>
        </p:nvSpPr>
        <p:spPr>
          <a:xfrm>
            <a:off x="236039" y="102106"/>
            <a:ext cx="7460161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G6A07</a:t>
            </a:r>
            <a:r>
              <a:rPr lang="en-US" dirty="0"/>
              <a:t> (A)</a:t>
            </a:r>
          </a:p>
          <a:p>
            <a:r>
              <a:rPr lang="en-US" dirty="0"/>
              <a:t>What are the stable operating points for a bipolar transistor used as a switch in a logic circuit?</a:t>
            </a:r>
          </a:p>
          <a:p>
            <a:r>
              <a:rPr lang="en-US" dirty="0"/>
              <a:t>A. Its saturation and cutoff regions</a:t>
            </a:r>
          </a:p>
          <a:p>
            <a:r>
              <a:rPr lang="en-US" dirty="0"/>
              <a:t>B. Its active region (between the cutoff and saturation regions)</a:t>
            </a:r>
          </a:p>
          <a:p>
            <a:r>
              <a:rPr lang="en-US" dirty="0"/>
              <a:t>C. Its peak and valley current points</a:t>
            </a:r>
          </a:p>
          <a:p>
            <a:r>
              <a:rPr lang="en-US" dirty="0"/>
              <a:t>D. Its enhancement and depletion modes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Types of Transistors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DEC621-C64F-DF47-A283-735890E3F3D6}"/>
              </a:ext>
            </a:extLst>
          </p:cNvPr>
          <p:cNvSpPr txBox="1"/>
          <p:nvPr/>
        </p:nvSpPr>
        <p:spPr>
          <a:xfrm>
            <a:off x="914400" y="1905000"/>
            <a:ext cx="7933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Bipolar Junction Transistors</a:t>
            </a:r>
          </a:p>
          <a:p>
            <a:r>
              <a:rPr lang="en-US" dirty="0"/>
              <a:t>Bipolar Junction Transistors are transistors which are made up of 3 regions, the base, the collector, and the emitter. Bipolar Junction transistors, unlike FET transistors, are current-controlled devices.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4A582F-982D-0F40-AB90-656572D2A109}"/>
              </a:ext>
            </a:extLst>
          </p:cNvPr>
          <p:cNvSpPr txBox="1"/>
          <p:nvPr/>
        </p:nvSpPr>
        <p:spPr>
          <a:xfrm>
            <a:off x="914400" y="3657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Field Effect Transistors</a:t>
            </a:r>
          </a:p>
          <a:p>
            <a:r>
              <a:rPr lang="en-US" dirty="0"/>
              <a:t>Field Effect Transistors are transistors which are made up of 3 regions, a gate, a source, and a drain. Unlike bipolar transistors, FETs are voltage-controlled devices. 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143844-B1B7-F94F-8A5A-08166AB0680B}"/>
              </a:ext>
            </a:extLst>
          </p:cNvPr>
          <p:cNvSpPr txBox="1"/>
          <p:nvPr/>
        </p:nvSpPr>
        <p:spPr>
          <a:xfrm>
            <a:off x="1219200" y="4953000"/>
            <a:ext cx="7037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r>
              <a:rPr lang="en-US" dirty="0"/>
              <a:t>Field Effect Transistors come in 2 main types: JFETs and MOSFETs. JFETs and MOSFETs are very similar but MOSFETs have even higher input impedance values than JFETs. 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Metal Oxide Semiconductor</a:t>
            </a:r>
            <a:b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Field Effect Transistor</a:t>
            </a:r>
            <a:b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MOSFET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8921" y="4482584"/>
            <a:ext cx="7237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/>
              <a:t>  The gate is separated from the channel with a thin insulating layer.   </a:t>
            </a:r>
            <a:r>
              <a:rPr lang="en-US" sz="1400" dirty="0">
                <a:solidFill>
                  <a:srgbClr val="FF0000"/>
                </a:solidFill>
              </a:rPr>
              <a:t>G6A09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8922" y="4996934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/>
              <a:t>  The MOSFET and JFET use different insulating layers.</a:t>
            </a:r>
          </a:p>
          <a:p>
            <a:endParaRPr lang="en-US" dirty="0"/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/>
              <a:t>  They both are very sensitive. Small amount of voltage can control source-drain current.  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6" name="Picture 5" descr="2288_ENHANCEMENT MODE MOSFET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1" y="1981201"/>
            <a:ext cx="3138254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AA28DD-CE07-4AFE-B12D-EAB595E12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 b="1" kern="12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Integrated Circuits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869" r="17418" b="1"/>
          <a:stretch/>
        </p:blipFill>
        <p:spPr>
          <a:xfrm>
            <a:off x="238226" y="299363"/>
            <a:ext cx="3120339" cy="38311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645" r="8785" b="-2"/>
          <a:stretch/>
        </p:blipFill>
        <p:spPr>
          <a:xfrm>
            <a:off x="3479091" y="299363"/>
            <a:ext cx="3231516" cy="3008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8805" r="20253" b="-1"/>
          <a:stretch/>
        </p:blipFill>
        <p:spPr>
          <a:xfrm>
            <a:off x="6831134" y="299364"/>
            <a:ext cx="2081485" cy="3008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7957" r="-1" b="3009"/>
          <a:stretch/>
        </p:blipFill>
        <p:spPr>
          <a:xfrm>
            <a:off x="238226" y="4295494"/>
            <a:ext cx="3120339" cy="2222497"/>
          </a:xfrm>
          <a:prstGeom prst="rect">
            <a:avLst/>
          </a:prstGeom>
        </p:spPr>
      </p:pic>
      <p:cxnSp>
        <p:nvCxnSpPr>
          <p:cNvPr id="23" name="Straight Connector 12">
            <a:extLst>
              <a:ext uri="{FF2B5EF4-FFF2-40B4-BE49-F238E27FC236}">
                <a16:creationId xmlns:a16="http://schemas.microsoft.com/office/drawing/2014/main" id="{3FAEE00F-6FD3-4C83-A73A-5645A0ED1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RF Integrated Circuits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0200" y="1645622"/>
            <a:ext cx="642873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ICs that take the place of discrete components in RF circuits.</a:t>
            </a:r>
          </a:p>
          <a:p>
            <a:endParaRPr lang="en-US" dirty="0"/>
          </a:p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Such as </a:t>
            </a:r>
          </a:p>
          <a:p>
            <a:pPr algn="ctr"/>
            <a:endParaRPr lang="en-US" dirty="0"/>
          </a:p>
          <a:p>
            <a:pPr algn="ctr">
              <a:buClr>
                <a:srgbClr val="FF0000"/>
              </a:buClr>
              <a:buFont typeface="Arial"/>
              <a:buChar char="•"/>
            </a:pPr>
            <a:r>
              <a:rPr lang="en-US" dirty="0"/>
              <a:t>  Amplifiers</a:t>
            </a:r>
          </a:p>
          <a:p>
            <a:pPr algn="ctr">
              <a:buClr>
                <a:srgbClr val="FF0000"/>
              </a:buClr>
              <a:buFont typeface="Arial"/>
              <a:buChar char="•"/>
            </a:pPr>
            <a:r>
              <a:rPr lang="en-US" dirty="0"/>
              <a:t>  Modulators</a:t>
            </a:r>
          </a:p>
          <a:p>
            <a:pPr algn="ctr">
              <a:buClr>
                <a:srgbClr val="FF0000"/>
              </a:buClr>
              <a:buFont typeface="Arial"/>
              <a:buChar char="•"/>
            </a:pPr>
            <a:r>
              <a:rPr lang="en-US" dirty="0"/>
              <a:t>  Mixers</a:t>
            </a:r>
          </a:p>
          <a:p>
            <a:pPr algn="ctr">
              <a:buClr>
                <a:srgbClr val="FF0000"/>
              </a:buClr>
              <a:buFont typeface="Arial"/>
              <a:buChar char="•"/>
            </a:pPr>
            <a:r>
              <a:rPr lang="en-US" dirty="0"/>
              <a:t>  De-modulators</a:t>
            </a:r>
          </a:p>
          <a:p>
            <a:pPr algn="ctr">
              <a:buClr>
                <a:srgbClr val="FF0000"/>
              </a:buClr>
              <a:buFont typeface="Arial"/>
              <a:buChar char="•"/>
            </a:pPr>
            <a:r>
              <a:rPr lang="en-US" dirty="0"/>
              <a:t>  Filters</a:t>
            </a:r>
          </a:p>
          <a:p>
            <a:pPr algn="ctr">
              <a:buClr>
                <a:srgbClr val="FF0000"/>
              </a:buClr>
              <a:buFont typeface="Arial"/>
              <a:buChar char="•"/>
            </a:pPr>
            <a:r>
              <a:rPr lang="en-US" dirty="0"/>
              <a:t>  etc.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MMIC</a:t>
            </a:r>
            <a:br>
              <a:rPr lang="en-US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3889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Monolithic Microwave Integrated Circuit</a:t>
            </a:r>
          </a:p>
        </p:txBody>
      </p:sp>
      <p:pic>
        <p:nvPicPr>
          <p:cNvPr id="4" name="Picture 3" descr="CRC319-GaN-MMIC-Power-Amplifiers-MA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676400"/>
            <a:ext cx="4446050" cy="2689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4800600"/>
            <a:ext cx="6705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integrated circuit (IC) device that operates at microwave frequencies (300 MHz to 300 GHz).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8400" y="381000"/>
            <a:ext cx="80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G6B02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Micro Processor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33600" y="1752600"/>
            <a:ext cx="5334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An integrated circuit that contains all the functions of a central processing unit of a computer.</a:t>
            </a:r>
          </a:p>
        </p:txBody>
      </p:sp>
      <p:pic>
        <p:nvPicPr>
          <p:cNvPr id="4" name="Picture 3" descr="nehalem-microprocessor-architecture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743200"/>
            <a:ext cx="3276600" cy="3276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Digital Logic Basics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417638"/>
            <a:ext cx="5133975" cy="312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724400"/>
            <a:ext cx="1816100" cy="1308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4724400"/>
            <a:ext cx="1816100" cy="1308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82900" y="525780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G7B03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31100" y="525780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G7B04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Bias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1671935"/>
            <a:ext cx="67818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Bias is direct current ( DC ) deliberately made to </a:t>
            </a:r>
            <a:r>
              <a:rPr lang="en-US" b="1" dirty="0"/>
              <a:t>flow, or DC voltage deliberately applied, between two points for the purpose of controlling a circuit 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3200400"/>
            <a:ext cx="4893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bias on a semiconductor.     </a:t>
            </a:r>
            <a:r>
              <a:rPr lang="en-US" b="1" dirty="0"/>
              <a:t>Current Flows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3853934"/>
            <a:ext cx="570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Reverse bias on a semiconductor</a:t>
            </a:r>
            <a:r>
              <a:rPr lang="en-US" b="1" dirty="0"/>
              <a:t>.     Current does not Flow</a:t>
            </a:r>
          </a:p>
        </p:txBody>
      </p:sp>
      <p:pic>
        <p:nvPicPr>
          <p:cNvPr id="7" name="Picture 6" descr="LEDrain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419600"/>
            <a:ext cx="2420899" cy="18610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5040868"/>
            <a:ext cx="3497697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Forward bias a LED to light the light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75C3B-7510-AC4A-8A82-574829328F3A}"/>
              </a:ext>
            </a:extLst>
          </p:cNvPr>
          <p:cNvSpPr txBox="1"/>
          <p:nvPr/>
        </p:nvSpPr>
        <p:spPr>
          <a:xfrm>
            <a:off x="2869532" y="541020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G6B08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700207"/>
            <a:ext cx="684938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G7B03</a:t>
            </a:r>
          </a:p>
          <a:p>
            <a:r>
              <a:rPr lang="en-US" dirty="0"/>
              <a:t>Which of the following describes the function of a two input AND gate?</a:t>
            </a:r>
          </a:p>
          <a:p>
            <a:r>
              <a:rPr lang="en-US" dirty="0"/>
              <a:t>A. Output is high when either or both inputs are low</a:t>
            </a:r>
          </a:p>
          <a:p>
            <a:r>
              <a:rPr lang="en-US" dirty="0"/>
              <a:t>B. Output is high only when both inputs are high</a:t>
            </a:r>
          </a:p>
          <a:p>
            <a:r>
              <a:rPr lang="en-US" dirty="0"/>
              <a:t>C. Output is low when either or both inputs are high</a:t>
            </a:r>
          </a:p>
          <a:p>
            <a:r>
              <a:rPr lang="en-US" dirty="0"/>
              <a:t>D. Output is low only when both inputs are high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700207"/>
            <a:ext cx="45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(B)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568700"/>
            <a:ext cx="1816100" cy="1308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886200"/>
            <a:ext cx="2959100" cy="838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1D9E36-E4AB-4542-ADB4-A66DE2310653}"/>
              </a:ext>
            </a:extLst>
          </p:cNvPr>
          <p:cNvSpPr txBox="1"/>
          <p:nvPr/>
        </p:nvSpPr>
        <p:spPr>
          <a:xfrm>
            <a:off x="2514600" y="2622034"/>
            <a:ext cx="238847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AND</a:t>
            </a:r>
            <a:r>
              <a:rPr lang="en-US" dirty="0"/>
              <a:t> Take the high road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533400"/>
            <a:ext cx="685315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G7B04</a:t>
            </a:r>
          </a:p>
          <a:p>
            <a:r>
              <a:rPr lang="en-US" dirty="0"/>
              <a:t>Which of the following describes the function of a two input NOR gate?</a:t>
            </a:r>
          </a:p>
          <a:p>
            <a:r>
              <a:rPr lang="en-US" dirty="0"/>
              <a:t>A. Output is high when either or both inputs are low</a:t>
            </a:r>
          </a:p>
          <a:p>
            <a:r>
              <a:rPr lang="en-US" dirty="0"/>
              <a:t>B. Output is high only when both inputs are high</a:t>
            </a:r>
          </a:p>
          <a:p>
            <a:r>
              <a:rPr lang="en-US" dirty="0"/>
              <a:t>C. Output is low when either or both inputs are high</a:t>
            </a:r>
          </a:p>
          <a:p>
            <a:r>
              <a:rPr lang="en-US" dirty="0"/>
              <a:t>D. Output is low only when both inputs are high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84" y="3429201"/>
            <a:ext cx="1816100" cy="1308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651451"/>
            <a:ext cx="3086100" cy="86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90733" y="533400"/>
            <a:ext cx="447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(C)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114F40-B32B-D14D-B239-1947D1D94CF4}"/>
              </a:ext>
            </a:extLst>
          </p:cNvPr>
          <p:cNvSpPr txBox="1"/>
          <p:nvPr/>
        </p:nvSpPr>
        <p:spPr>
          <a:xfrm>
            <a:off x="1812024" y="2701172"/>
            <a:ext cx="513371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NOR</a:t>
            </a:r>
            <a:r>
              <a:rPr lang="en-US" dirty="0"/>
              <a:t>  Take the low road when either or both are high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Flip Flops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0200" y="1688068"/>
            <a:ext cx="4112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two state digital circuit,  on or off  1 or 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200" y="2362200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calculate the number of combinations with binary states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2400" y="2895600"/>
            <a:ext cx="617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3600" baseline="30000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3637002"/>
            <a:ext cx="398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N is the number of bits in a string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5324" y="4267200"/>
            <a:ext cx="496880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G7B05</a:t>
            </a:r>
          </a:p>
          <a:p>
            <a:r>
              <a:rPr lang="en-US" dirty="0"/>
              <a:t>How many states does a 3-bit binary counter have?</a:t>
            </a:r>
          </a:p>
          <a:p>
            <a:r>
              <a:rPr lang="en-US" dirty="0"/>
              <a:t>A. 3</a:t>
            </a:r>
          </a:p>
          <a:p>
            <a:r>
              <a:rPr lang="en-US" dirty="0"/>
              <a:t>B. 6</a:t>
            </a:r>
          </a:p>
          <a:p>
            <a:r>
              <a:rPr lang="en-US" dirty="0"/>
              <a:t>C. 8</a:t>
            </a:r>
          </a:p>
          <a:p>
            <a:r>
              <a:rPr lang="en-US" dirty="0"/>
              <a:t>D. 16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0" y="4267200"/>
            <a:ext cx="447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(C)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Shift Register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905000"/>
            <a:ext cx="5245100" cy="1790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4230469"/>
            <a:ext cx="63698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clocked array of circuits that passes data in steps along the array</a:t>
            </a:r>
          </a:p>
          <a:p>
            <a:r>
              <a:rPr lang="en-US" sz="1400" dirty="0">
                <a:solidFill>
                  <a:srgbClr val="FF0000"/>
                </a:solidFill>
              </a:rPr>
              <a:t>G7B06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Memory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2133600"/>
            <a:ext cx="2642220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Volatile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(Random Access Memory)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RAM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SRAM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   DRAM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3415" y="2133600"/>
            <a:ext cx="276729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Non-volatile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(Read only memory) </a:t>
            </a:r>
            <a:r>
              <a:rPr lang="en-US" dirty="0">
                <a:solidFill>
                  <a:srgbClr val="FF0000"/>
                </a:solidFill>
              </a:rPr>
              <a:t>G6B04</a:t>
            </a:r>
          </a:p>
          <a:p>
            <a:pPr algn="ctr"/>
            <a:r>
              <a:rPr lang="en-US" dirty="0"/>
              <a:t>ROM</a:t>
            </a:r>
          </a:p>
          <a:p>
            <a:pPr algn="ctr"/>
            <a:r>
              <a:rPr lang="en-US" dirty="0"/>
              <a:t>EPROM</a:t>
            </a:r>
          </a:p>
          <a:p>
            <a:pPr algn="ctr"/>
            <a:r>
              <a:rPr lang="en-US" dirty="0"/>
              <a:t>PROM</a:t>
            </a:r>
          </a:p>
          <a:p>
            <a:pPr algn="ctr"/>
            <a:r>
              <a:rPr lang="en-US" dirty="0"/>
              <a:t>CD-ROM</a:t>
            </a:r>
          </a:p>
          <a:p>
            <a:pPr algn="ctr"/>
            <a:r>
              <a:rPr lang="en-US" dirty="0"/>
              <a:t>Flash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4441924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Memory remains stored even after power is removed  </a:t>
            </a:r>
            <a:r>
              <a:rPr lang="en-US" sz="1400" dirty="0">
                <a:solidFill>
                  <a:srgbClr val="FF0000"/>
                </a:solidFill>
              </a:rPr>
              <a:t>G6B05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441924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Memory is erased after power is removed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Visual Interface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81400" y="1143000"/>
            <a:ext cx="1980493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Incandescent lights</a:t>
            </a:r>
          </a:p>
          <a:p>
            <a:pPr algn="ctr"/>
            <a:endParaRPr lang="en-US" dirty="0"/>
          </a:p>
          <a:p>
            <a:pPr algn="ctr"/>
            <a:r>
              <a:rPr lang="en-US" dirty="0" err="1"/>
              <a:t>LEDs</a:t>
            </a:r>
            <a:endParaRPr lang="en-US" dirty="0"/>
          </a:p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(low power)</a:t>
            </a:r>
          </a:p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(forward bias)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G6B08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834" y="3886200"/>
            <a:ext cx="31843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Displays</a:t>
            </a:r>
            <a:endParaRPr lang="en-US" sz="2400" dirty="0"/>
          </a:p>
          <a:p>
            <a:pPr algn="ctr"/>
            <a:endParaRPr lang="en-US" dirty="0"/>
          </a:p>
          <a:p>
            <a:pPr algn="ctr"/>
            <a:r>
              <a:rPr lang="en-US" b="1" u="sng" dirty="0"/>
              <a:t>Liquid /crystal Display (LCD)</a:t>
            </a:r>
          </a:p>
          <a:p>
            <a:r>
              <a:rPr lang="en-US" dirty="0"/>
              <a:t>Utilizes ambient or back lighting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G6B09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971800"/>
            <a:ext cx="4020457" cy="351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Practical Circuits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76600" y="1417638"/>
            <a:ext cx="2665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The Power Supply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7600" y="2189202"/>
            <a:ext cx="16850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Rectifier circuits</a:t>
            </a:r>
          </a:p>
          <a:p>
            <a:pPr algn="ctr"/>
            <a:r>
              <a:rPr lang="en-US" sz="1400" dirty="0">
                <a:solidFill>
                  <a:srgbClr val="953735"/>
                </a:solidFill>
              </a:rPr>
              <a:t>@ 60 cycles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6794" y="3429000"/>
            <a:ext cx="337784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Half Wave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Only use one half or 180</a:t>
            </a:r>
            <a:r>
              <a:rPr lang="en-US" baseline="30000" dirty="0"/>
              <a:t>0</a:t>
            </a:r>
          </a:p>
          <a:p>
            <a:pPr algn="ctr"/>
            <a:r>
              <a:rPr lang="en-US" dirty="0"/>
              <a:t>of the input sine wave.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G7A05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Unfiltered output = 60 PPS</a:t>
            </a:r>
          </a:p>
          <a:p>
            <a:pPr algn="ctr"/>
            <a:r>
              <a:rPr lang="en-US" dirty="0"/>
              <a:t>Rectifier diode PIV = 2 X peak V.</a:t>
            </a:r>
          </a:p>
          <a:p>
            <a:pPr algn="ctr"/>
            <a:r>
              <a:rPr lang="en-US" dirty="0"/>
              <a:t>Only one diode is required</a:t>
            </a:r>
            <a:r>
              <a:rPr lang="en-US" sz="1200" dirty="0">
                <a:solidFill>
                  <a:srgbClr val="FF0000"/>
                </a:solidFill>
              </a:rPr>
              <a:t>	G7A04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2677" y="3429000"/>
            <a:ext cx="354154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Full Wave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Uses the full input sine wave</a:t>
            </a:r>
          </a:p>
          <a:p>
            <a:pPr algn="ctr"/>
            <a:r>
              <a:rPr lang="en-US" dirty="0"/>
              <a:t>360</a:t>
            </a:r>
            <a:r>
              <a:rPr lang="en-US" baseline="30000" dirty="0"/>
              <a:t>0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G7A06</a:t>
            </a:r>
          </a:p>
          <a:p>
            <a:pPr algn="ctr"/>
            <a:r>
              <a:rPr lang="en-US" dirty="0"/>
              <a:t>Unfiltered output = 120 PPS</a:t>
            </a:r>
          </a:p>
          <a:p>
            <a:pPr algn="ctr"/>
            <a:r>
              <a:rPr lang="en-US" dirty="0"/>
              <a:t>Requires center tapped transformer</a:t>
            </a:r>
          </a:p>
          <a:p>
            <a:pPr algn="ctr"/>
            <a:r>
              <a:rPr lang="en-US" dirty="0"/>
              <a:t>Rectifier diode PIV = 2 X peak V.</a:t>
            </a:r>
          </a:p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3020705" y="4523095"/>
            <a:ext cx="2797790" cy="1588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Power Supply Filter circuit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5529543"/>
            <a:ext cx="784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well designed and safe power supply would incorporate a bleed resistor.  </a:t>
            </a:r>
            <a:r>
              <a:rPr lang="en-US" sz="1600" dirty="0">
                <a:solidFill>
                  <a:srgbClr val="FF0000"/>
                </a:solidFill>
              </a:rPr>
              <a:t>G7A01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16200000" flipH="1">
            <a:off x="6340734" y="3416557"/>
            <a:ext cx="272534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04800" y="4812870"/>
            <a:ext cx="7423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supply filter networks commonly use capacitors and inductors.  </a:t>
            </a:r>
            <a:r>
              <a:rPr lang="en-US" dirty="0">
                <a:solidFill>
                  <a:srgbClr val="FF0000"/>
                </a:solidFill>
              </a:rPr>
              <a:t>G7A02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4754"/>
            <a:ext cx="9144000" cy="2984269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088696" y="2185104"/>
            <a:ext cx="2286000" cy="1799383"/>
          </a:xfrm>
          <a:prstGeom prst="wedgeEllipseCallout">
            <a:avLst>
              <a:gd name="adj1" fmla="val -2660"/>
              <a:gd name="adj2" fmla="val 95326"/>
            </a:avLst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8534400" y="3552825"/>
            <a:ext cx="76200" cy="19767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9515" y="418836"/>
            <a:ext cx="7620000" cy="1282700"/>
            <a:chOff x="748806" y="77232"/>
            <a:chExt cx="7620000" cy="12827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8806" y="77232"/>
              <a:ext cx="7620000" cy="12827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064160" y="457200"/>
              <a:ext cx="583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E</a:t>
              </a:r>
              <a:r>
                <a:rPr lang="en-US" baseline="-25000" dirty="0">
                  <a:solidFill>
                    <a:schemeClr val="accent2">
                      <a:lumMod val="75000"/>
                    </a:schemeClr>
                  </a:solidFill>
                </a:rPr>
                <a:t>RMS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9515" y="3387258"/>
            <a:ext cx="7620000" cy="1701800"/>
            <a:chOff x="838200" y="1992868"/>
            <a:chExt cx="7620000" cy="1701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1992868"/>
              <a:ext cx="7620000" cy="1701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064160" y="2819400"/>
              <a:ext cx="4946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</a:rPr>
                <a:t>E</a:t>
              </a:r>
              <a:r>
                <a:rPr lang="en-US" sz="1400" baseline="-25000" dirty="0">
                  <a:solidFill>
                    <a:schemeClr val="accent2">
                      <a:lumMod val="75000"/>
                    </a:schemeClr>
                  </a:solidFill>
                </a:rPr>
                <a:t>RMS</a:t>
              </a:r>
              <a:endParaRPr lang="en-US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57886" y="1840852"/>
            <a:ext cx="529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53735"/>
                </a:solidFill>
              </a:rPr>
              <a:t>Half-wave PS only uses one diode (Advantage)? </a:t>
            </a:r>
            <a:r>
              <a:rPr lang="en-US" dirty="0">
                <a:solidFill>
                  <a:srgbClr val="FF0000"/>
                </a:solidFill>
              </a:rPr>
              <a:t>G7A04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2540" y="5604377"/>
            <a:ext cx="524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Output frequency is twice the input frequency  </a:t>
            </a:r>
            <a:r>
              <a:rPr lang="en-US" dirty="0">
                <a:solidFill>
                  <a:srgbClr val="FF0000"/>
                </a:solidFill>
              </a:rPr>
              <a:t>G7A07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914119" y="77232"/>
            <a:ext cx="300082" cy="1544598"/>
            <a:chOff x="3429000" y="87868"/>
            <a:chExt cx="300082" cy="1456730"/>
          </a:xfrm>
        </p:grpSpPr>
        <p:sp>
          <p:nvSpPr>
            <p:cNvPr id="17" name="TextBox 16"/>
            <p:cNvSpPr txBox="1"/>
            <p:nvPr/>
          </p:nvSpPr>
          <p:spPr>
            <a:xfrm>
              <a:off x="3473746" y="1175266"/>
              <a:ext cx="255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429000" y="8786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969685" y="87868"/>
            <a:ext cx="158308" cy="1544598"/>
            <a:chOff x="3429000" y="128157"/>
            <a:chExt cx="300083" cy="1416441"/>
          </a:xfrm>
        </p:grpSpPr>
        <p:sp>
          <p:nvSpPr>
            <p:cNvPr id="19" name="TextBox 18"/>
            <p:cNvSpPr txBox="1"/>
            <p:nvPr/>
          </p:nvSpPr>
          <p:spPr>
            <a:xfrm>
              <a:off x="3429000" y="117526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73747" y="128157"/>
              <a:ext cx="255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48055" y="71794"/>
            <a:ext cx="113768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Half Wave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4813" y="3223082"/>
            <a:ext cx="120340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Full Wave.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35852" y="5089058"/>
            <a:ext cx="7121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 Full-wave PS uses two diodes and a center tapped transformer. </a:t>
            </a:r>
            <a:r>
              <a:rPr lang="en-US" dirty="0">
                <a:solidFill>
                  <a:srgbClr val="FF0000"/>
                </a:solidFill>
              </a:rPr>
              <a:t>G7A03</a:t>
            </a:r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175657" y="2369976"/>
            <a:ext cx="6065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Only 180 degrees of the input signal is converted to DC  </a:t>
            </a:r>
            <a:r>
              <a:rPr lang="en-US" dirty="0">
                <a:solidFill>
                  <a:srgbClr val="FF0000"/>
                </a:solidFill>
              </a:rPr>
              <a:t>G7A05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72540" y="6144527"/>
            <a:ext cx="552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360 degrees of the input signal is converted to DC  </a:t>
            </a:r>
            <a:r>
              <a:rPr lang="en-US" dirty="0">
                <a:solidFill>
                  <a:srgbClr val="FF0000"/>
                </a:solidFill>
              </a:rPr>
              <a:t>G7A06</a:t>
            </a:r>
          </a:p>
          <a:p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5802446" y="2978684"/>
            <a:ext cx="3619959" cy="1038886"/>
            <a:chOff x="5802446" y="2978684"/>
            <a:chExt cx="3619959" cy="1038886"/>
          </a:xfrm>
        </p:grpSpPr>
        <p:sp>
          <p:nvSpPr>
            <p:cNvPr id="26" name="TextBox 25"/>
            <p:cNvSpPr txBox="1"/>
            <p:nvPr/>
          </p:nvSpPr>
          <p:spPr>
            <a:xfrm>
              <a:off x="5802446" y="2978684"/>
              <a:ext cx="36199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A series of DC pulses at twice the input frequency </a:t>
              </a:r>
              <a:r>
                <a:rPr lang="en-US" dirty="0">
                  <a:solidFill>
                    <a:srgbClr val="FF0000"/>
                  </a:solidFill>
                </a:rPr>
                <a:t>G7A07</a:t>
              </a:r>
            </a:p>
          </p:txBody>
        </p:sp>
        <p:cxnSp>
          <p:nvCxnSpPr>
            <p:cNvPr id="29" name="Curved Connector 28"/>
            <p:cNvCxnSpPr/>
            <p:nvPr/>
          </p:nvCxnSpPr>
          <p:spPr>
            <a:xfrm rot="5400000">
              <a:off x="7707839" y="3467897"/>
              <a:ext cx="614235" cy="485112"/>
            </a:xfrm>
            <a:prstGeom prst="curved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6" grpId="0" animBg="1"/>
      <p:bldP spid="22" grpId="0"/>
      <p:bldP spid="23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Switching Power Supplies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7620000" cy="25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4038600"/>
            <a:ext cx="868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G7A08</a:t>
            </a:r>
          </a:p>
          <a:p>
            <a:r>
              <a:rPr lang="en-US" dirty="0"/>
              <a:t>Which of the following is an advantage of a switch-mode power supply as compared to a linear power supply?</a:t>
            </a:r>
          </a:p>
          <a:p>
            <a:endParaRPr lang="en-US" dirty="0"/>
          </a:p>
          <a:p>
            <a:r>
              <a:rPr lang="en-US" dirty="0"/>
              <a:t>A. Faster switching time makes higher output voltage possible</a:t>
            </a:r>
          </a:p>
          <a:p>
            <a:r>
              <a:rPr lang="en-US" dirty="0"/>
              <a:t>B. Fewer circuit components are required</a:t>
            </a:r>
          </a:p>
          <a:p>
            <a:r>
              <a:rPr lang="en-US" dirty="0"/>
              <a:t>C. High frequency operation allows the use of </a:t>
            </a:r>
            <a:r>
              <a:rPr lang="en-US" u="sng" dirty="0"/>
              <a:t>smaller</a:t>
            </a:r>
            <a:r>
              <a:rPr lang="en-US" dirty="0"/>
              <a:t> components</a:t>
            </a:r>
          </a:p>
          <a:p>
            <a:r>
              <a:rPr lang="en-US" dirty="0"/>
              <a:t>D. All of these choices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1600" y="3835400"/>
            <a:ext cx="535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(C)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0"/>
            <a:ext cx="4571993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667" y="4551036"/>
            <a:ext cx="3213315" cy="16871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Vacuum Tubes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0"/>
            <a:ext cx="4571992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36" r="-2" b="265"/>
          <a:stretch/>
        </p:blipFill>
        <p:spPr>
          <a:xfrm>
            <a:off x="866667" y="637762"/>
            <a:ext cx="7417323" cy="35793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0987" y="4544112"/>
            <a:ext cx="3429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50986" y="4750698"/>
            <a:ext cx="3233004" cy="1463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Tubes general operating characteristics very similar to FET transistors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18B47EC-880C-488C-A09F-1082C7675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7" y="0"/>
            <a:ext cx="914463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44BF5144-F7BD-4540-9CFD-700A8426D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7" y="1466224"/>
            <a:ext cx="4079926" cy="3925553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94D66-9F81-2949-95FB-13FAC2B510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71" r="4249" b="3"/>
          <a:stretch/>
        </p:blipFill>
        <p:spPr>
          <a:xfrm>
            <a:off x="4656137" y="471488"/>
            <a:ext cx="3908425" cy="2571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A693FF-CF65-E744-A914-A436917DEDC1}"/>
              </a:ext>
            </a:extLst>
          </p:cNvPr>
          <p:cNvSpPr txBox="1"/>
          <p:nvPr/>
        </p:nvSpPr>
        <p:spPr>
          <a:xfrm>
            <a:off x="4690297" y="2890838"/>
            <a:ext cx="3908425" cy="51435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dirty="0">
                <a:solidFill>
                  <a:srgbClr val="FFFFFF"/>
                </a:solidFill>
              </a:rPr>
              <a:t>25 A. Switching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424AF-AA66-DC4C-A2D9-D005BC6030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0" r="4941" b="-2"/>
          <a:stretch/>
        </p:blipFill>
        <p:spPr>
          <a:xfrm>
            <a:off x="4656138" y="3295979"/>
            <a:ext cx="3908425" cy="2933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BCC979-8A23-8D45-B9F9-5DBB3BE7058E}"/>
              </a:ext>
            </a:extLst>
          </p:cNvPr>
          <p:cNvSpPr txBox="1"/>
          <p:nvPr/>
        </p:nvSpPr>
        <p:spPr>
          <a:xfrm>
            <a:off x="4656138" y="5959475"/>
            <a:ext cx="3908425" cy="51435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>
                <a:solidFill>
                  <a:srgbClr val="FFFFFF"/>
                </a:solidFill>
              </a:rPr>
              <a:t>35 A. Linear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72EE4-78A0-C343-BB8F-7D5943049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36" y="1950856"/>
            <a:ext cx="2446306" cy="2956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Linear vs. Switching PS</a:t>
            </a:r>
          </a:p>
        </p:txBody>
      </p:sp>
    </p:spTree>
    <p:extLst>
      <p:ext uri="{BB962C8B-B14F-4D97-AF65-F5344CB8AC3E}">
        <p14:creationId xmlns:p14="http://schemas.microsoft.com/office/powerpoint/2010/main" val="1666531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57800" cy="1143000"/>
          </a:xfrm>
        </p:spPr>
        <p:txBody>
          <a:bodyPr/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Connectors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2133600"/>
            <a:ext cx="559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Keyed connectors prevent improper mating of connectors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2953434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RCA or phono jacks commonly used for audio, video, an low level RF signals.  </a:t>
            </a:r>
            <a:r>
              <a:rPr lang="en-US" dirty="0">
                <a:solidFill>
                  <a:srgbClr val="FF0000"/>
                </a:solidFill>
              </a:rPr>
              <a:t>G6B12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196" y="4555344"/>
            <a:ext cx="836812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RF connectors</a:t>
            </a:r>
          </a:p>
          <a:p>
            <a:r>
              <a:rPr lang="en-US" dirty="0"/>
              <a:t>	PL-259	Commonly used RF connector for frequencies up to 150 MHz </a:t>
            </a:r>
            <a:r>
              <a:rPr lang="en-US" dirty="0">
                <a:solidFill>
                  <a:srgbClr val="FF0000"/>
                </a:solidFill>
              </a:rPr>
              <a:t>G6B13</a:t>
            </a:r>
          </a:p>
          <a:p>
            <a:r>
              <a:rPr lang="en-US" dirty="0"/>
              <a:t>	Type N     A moisture-resistant RF connector useful to 10 GHz  </a:t>
            </a:r>
            <a:r>
              <a:rPr lang="en-US" dirty="0">
                <a:solidFill>
                  <a:srgbClr val="FF0000"/>
                </a:solidFill>
              </a:rPr>
              <a:t>G6B07</a:t>
            </a:r>
          </a:p>
          <a:p>
            <a:endParaRPr lang="en-US" dirty="0"/>
          </a:p>
          <a:p>
            <a:r>
              <a:rPr lang="en-US" dirty="0"/>
              <a:t>	SMA         A small threaded connector suitable for signals up to several GHz  </a:t>
            </a:r>
            <a:r>
              <a:rPr lang="en-US" dirty="0">
                <a:solidFill>
                  <a:srgbClr val="FF0000"/>
                </a:solidFill>
              </a:rPr>
              <a:t>G6B11</a:t>
            </a:r>
          </a:p>
          <a:p>
            <a:r>
              <a:rPr lang="en-US" dirty="0"/>
              <a:t>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81188"/>
            <a:ext cx="3379721" cy="2052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483D4A-8C83-7A4D-915A-7CDF6671EA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10097" r="2" b="2"/>
          <a:stretch/>
        </p:blipFill>
        <p:spPr>
          <a:xfrm>
            <a:off x="20" y="10"/>
            <a:ext cx="6501364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826549" y="0"/>
            <a:ext cx="731745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506356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63" y="2443480"/>
            <a:ext cx="241401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20D368-C69B-044C-9445-C325A0CF283C}"/>
              </a:ext>
            </a:extLst>
          </p:cNvPr>
          <p:cNvSpPr txBox="1"/>
          <p:nvPr/>
        </p:nvSpPr>
        <p:spPr>
          <a:xfrm>
            <a:off x="6296901" y="2718054"/>
            <a:ext cx="2579179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DE-9 Connector. A good choice for a serial data port.  </a:t>
            </a:r>
            <a:r>
              <a:rPr lang="en-US" sz="1500" dirty="0">
                <a:solidFill>
                  <a:srgbClr val="FF0000"/>
                </a:solidFill>
              </a:rPr>
              <a:t>G2E12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564893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-up of a microphone&#10;&#10;Description automatically generated with medium confidence">
            <a:extLst>
              <a:ext uri="{FF2B5EF4-FFF2-40B4-BE49-F238E27FC236}">
                <a16:creationId xmlns:a16="http://schemas.microsoft.com/office/drawing/2014/main" id="{6E27EE47-BE98-E14A-92C4-A71C92F250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8" r="29590"/>
          <a:stretch/>
        </p:blipFill>
        <p:spPr>
          <a:xfrm>
            <a:off x="20" y="2"/>
            <a:ext cx="4640239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46533" y="0"/>
            <a:ext cx="656039" cy="6857455"/>
            <a:chOff x="5395368" y="0"/>
            <a:chExt cx="874718" cy="685745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F1E25DB-C428-1F4F-A5F1-AA6AF6460B85}"/>
              </a:ext>
            </a:extLst>
          </p:cNvPr>
          <p:cNvSpPr txBox="1"/>
          <p:nvPr/>
        </p:nvSpPr>
        <p:spPr>
          <a:xfrm>
            <a:off x="5236369" y="3146400"/>
            <a:ext cx="3293268" cy="268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Type N connector. A moisture-resistant RF connector useful to 10 GHz  </a:t>
            </a:r>
            <a:r>
              <a:rPr lang="en-US" sz="2100" dirty="0">
                <a:solidFill>
                  <a:srgbClr val="FF0000">
                    <a:alpha val="80000"/>
                  </a:srgbClr>
                </a:solidFill>
              </a:rPr>
              <a:t>G6B07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35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CF7346-DA9D-0F46-9627-FBCF7813056C}"/>
              </a:ext>
            </a:extLst>
          </p:cNvPr>
          <p:cNvSpPr txBox="1"/>
          <p:nvPr/>
        </p:nvSpPr>
        <p:spPr>
          <a:xfrm>
            <a:off x="480060" y="2872899"/>
            <a:ext cx="3182691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SMA connector. A small threaded connector suitable for signals up to several GHz </a:t>
            </a:r>
            <a:r>
              <a:rPr lang="en-US" sz="1900" dirty="0">
                <a:solidFill>
                  <a:srgbClr val="FF0000"/>
                </a:solidFill>
              </a:rPr>
              <a:t>G6B11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ADB67B-F118-024F-B5A1-A27741080B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6" r="10496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6361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15C8C5-11AF-BC45-9757-86DE69280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65" r="14773"/>
          <a:stretch/>
        </p:blipFill>
        <p:spPr>
          <a:xfrm>
            <a:off x="20" y="2"/>
            <a:ext cx="4640239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46533" y="0"/>
            <a:ext cx="656039" cy="6857455"/>
            <a:chOff x="5395368" y="0"/>
            <a:chExt cx="874718" cy="6857455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3ECFDD2-EB2C-CE4F-A2EE-1F917F8FEEB2}"/>
              </a:ext>
            </a:extLst>
          </p:cNvPr>
          <p:cNvSpPr txBox="1"/>
          <p:nvPr/>
        </p:nvSpPr>
        <p:spPr>
          <a:xfrm>
            <a:off x="5236369" y="3146400"/>
            <a:ext cx="3293268" cy="268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RCA connector. Commonly used for audio signals in Amateur Radio stations?  </a:t>
            </a:r>
            <a:r>
              <a:rPr lang="en-US" sz="2100" dirty="0">
                <a:solidFill>
                  <a:srgbClr val="FF0000">
                    <a:alpha val="80000"/>
                  </a:srgbClr>
                </a:solidFill>
              </a:rPr>
              <a:t>G6B12</a:t>
            </a:r>
          </a:p>
        </p:txBody>
      </p:sp>
    </p:spTree>
    <p:extLst>
      <p:ext uri="{BB962C8B-B14F-4D97-AF65-F5344CB8AC3E}">
        <p14:creationId xmlns:p14="http://schemas.microsoft.com/office/powerpoint/2010/main" val="22898188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54C4A1-0703-0045-BAE9-42B2AF90EA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9" t="9091" r="7447" b="-3"/>
          <a:stretch/>
        </p:blipFill>
        <p:spPr>
          <a:xfrm>
            <a:off x="20" y="10"/>
            <a:ext cx="6501364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826549" y="0"/>
            <a:ext cx="731745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506356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63" y="2443480"/>
            <a:ext cx="241401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A2D80-EA26-534C-92BE-323CC8641728}"/>
              </a:ext>
            </a:extLst>
          </p:cNvPr>
          <p:cNvSpPr txBox="1"/>
          <p:nvPr/>
        </p:nvSpPr>
        <p:spPr>
          <a:xfrm>
            <a:off x="6296901" y="2718054"/>
            <a:ext cx="2579179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PL 259 connector.   Commonly used for RF connections at frequencies up to 150 MHz  </a:t>
            </a:r>
            <a:r>
              <a:rPr lang="en-US" sz="1500" dirty="0">
                <a:solidFill>
                  <a:srgbClr val="FF0000"/>
                </a:solidFill>
              </a:rPr>
              <a:t>G6B13</a:t>
            </a:r>
            <a:r>
              <a:rPr lang="en-US" sz="15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5186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Basic Test Equipment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16764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Digital and analog multi-meters.</a:t>
            </a:r>
          </a:p>
          <a:p>
            <a:r>
              <a:rPr lang="en-US" dirty="0"/>
              <a:t>	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86214D-1F4A-D140-9DCC-95EBC83C15BA}"/>
              </a:ext>
            </a:extLst>
          </p:cNvPr>
          <p:cNvSpPr txBox="1"/>
          <p:nvPr/>
        </p:nvSpPr>
        <p:spPr>
          <a:xfrm>
            <a:off x="3615475" y="2581493"/>
            <a:ext cx="1836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Antenna Analyzer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71DE52-03A7-E049-8A6E-C41B21336145}"/>
              </a:ext>
            </a:extLst>
          </p:cNvPr>
          <p:cNvSpPr txBox="1"/>
          <p:nvPr/>
        </p:nvSpPr>
        <p:spPr>
          <a:xfrm>
            <a:off x="3479252" y="3630177"/>
            <a:ext cx="2109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Strength meter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45F40B-89B4-4848-8048-0D76DA1CAEB1}"/>
              </a:ext>
            </a:extLst>
          </p:cNvPr>
          <p:cNvSpPr txBox="1"/>
          <p:nvPr/>
        </p:nvSpPr>
        <p:spPr>
          <a:xfrm>
            <a:off x="3859035" y="4498540"/>
            <a:ext cx="1349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Oscilloscope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scilloscop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76" y="194541"/>
            <a:ext cx="7759700" cy="3937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B9AF3A-C8CA-B049-9F42-86E39A5B056D}"/>
              </a:ext>
            </a:extLst>
          </p:cNvPr>
          <p:cNvSpPr txBox="1"/>
          <p:nvPr/>
        </p:nvSpPr>
        <p:spPr>
          <a:xfrm>
            <a:off x="861848" y="4694767"/>
            <a:ext cx="8077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For measuring fast changing and complex waveforms.   </a:t>
            </a:r>
            <a:r>
              <a:rPr lang="en-US" sz="1400" dirty="0">
                <a:solidFill>
                  <a:srgbClr val="FF0000"/>
                </a:solidFill>
              </a:rPr>
              <a:t>G4B02</a:t>
            </a:r>
          </a:p>
          <a:p>
            <a:r>
              <a:rPr lang="en-US" dirty="0"/>
              <a:t>	Contains both horizontal and vertical channel amplifiers.  </a:t>
            </a:r>
            <a:r>
              <a:rPr lang="en-US" sz="1400" dirty="0">
                <a:solidFill>
                  <a:srgbClr val="FF0000"/>
                </a:solidFill>
              </a:rPr>
              <a:t>G4B01</a:t>
            </a:r>
          </a:p>
          <a:p>
            <a:endParaRPr lang="en-US" dirty="0"/>
          </a:p>
          <a:p>
            <a:r>
              <a:rPr lang="en-US" dirty="0"/>
              <a:t>	For measuring a transmitters waveform the RF is connected to the attenuated 	output of the transmitter.  </a:t>
            </a:r>
            <a:r>
              <a:rPr lang="en-US" sz="1400" dirty="0">
                <a:solidFill>
                  <a:srgbClr val="FF0000"/>
                </a:solidFill>
              </a:rPr>
              <a:t>G4B04</a:t>
            </a:r>
          </a:p>
          <a:p>
            <a:endParaRPr lang="en-US" dirty="0"/>
          </a:p>
          <a:p>
            <a:r>
              <a:rPr lang="en-US" dirty="0"/>
              <a:t>	Oscilloscope is useful for measuring the keying waveform.  </a:t>
            </a:r>
            <a:r>
              <a:rPr lang="en-US" sz="1400" dirty="0">
                <a:solidFill>
                  <a:srgbClr val="FF0000"/>
                </a:solidFill>
              </a:rPr>
              <a:t>G4B03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5AE522-9F54-BC4E-ADF5-FF6917A44EA8}"/>
              </a:ext>
            </a:extLst>
          </p:cNvPr>
          <p:cNvSpPr txBox="1"/>
          <p:nvPr/>
        </p:nvSpPr>
        <p:spPr>
          <a:xfrm>
            <a:off x="609600" y="4309241"/>
            <a:ext cx="13497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Oscilloscope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90600" y="19329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Impedance and Resonance</a:t>
            </a:r>
            <a:b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Measurement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6808" y="3085117"/>
            <a:ext cx="77724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Antenna Analyzer</a:t>
            </a:r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dirty="0"/>
              <a:t>  Produces a signal at a frequency within a tuning range</a:t>
            </a:r>
          </a:p>
          <a:p>
            <a:pPr>
              <a:spcAft>
                <a:spcPts val="120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dirty="0"/>
              <a:t>  Receives the frequency as it is reflected back from the connected load</a:t>
            </a:r>
          </a:p>
          <a:p>
            <a:pPr>
              <a:spcAft>
                <a:spcPts val="120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dirty="0"/>
              <a:t>  Connected directly to the antenna feed-line and antenna, it will measure SWR and antenna resonance.  </a:t>
            </a:r>
            <a:r>
              <a:rPr lang="en-US" sz="1400" dirty="0">
                <a:solidFill>
                  <a:srgbClr val="FF0000"/>
                </a:solidFill>
              </a:rPr>
              <a:t>G4B11 </a:t>
            </a:r>
          </a:p>
          <a:p>
            <a:pPr>
              <a:spcAft>
                <a:spcPts val="120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/>
              <a:t>An analyzer also can determine the impedance of an unknown or unmarked coaxial cable  </a:t>
            </a:r>
            <a:r>
              <a:rPr lang="en-US" sz="1400" dirty="0">
                <a:solidFill>
                  <a:srgbClr val="FF0000"/>
                </a:solidFill>
              </a:rPr>
              <a:t>G4B13  </a:t>
            </a:r>
          </a:p>
          <a:p>
            <a:pPr>
              <a:spcAft>
                <a:spcPts val="120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dirty="0"/>
              <a:t>  Strong signals from nearby transmitters can affect accuracy  </a:t>
            </a:r>
            <a:r>
              <a:rPr lang="en-US" sz="1400" dirty="0">
                <a:solidFill>
                  <a:srgbClr val="FF0000"/>
                </a:solidFill>
              </a:rPr>
              <a:t>G4B12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93293"/>
            <a:ext cx="2431192" cy="3920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3543216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3928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48AF57-FC4D-5E41-B5AF-5040566FC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122363"/>
            <a:ext cx="248109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1904 – The magic begins.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B7327-5ABE-BD47-A8D7-484CA41F3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747" y="1365813"/>
            <a:ext cx="4705722" cy="41263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8D84B8-BB04-504B-A988-6EB3B296E8FF}"/>
              </a:ext>
            </a:extLst>
          </p:cNvPr>
          <p:cNvSpPr txBox="1"/>
          <p:nvPr/>
        </p:nvSpPr>
        <p:spPr>
          <a:xfrm>
            <a:off x="609600" y="6180083"/>
            <a:ext cx="231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John Ambrose Fleming</a:t>
            </a:r>
          </a:p>
        </p:txBody>
      </p:sp>
    </p:spTree>
    <p:extLst>
      <p:ext uri="{BB962C8B-B14F-4D97-AF65-F5344CB8AC3E}">
        <p14:creationId xmlns:p14="http://schemas.microsoft.com/office/powerpoint/2010/main" val="19029087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1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953" y="0"/>
            <a:ext cx="4606047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5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953" y="0"/>
            <a:ext cx="323928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35383-D7CE-6C43-888B-C061D8EFE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268" y="640263"/>
            <a:ext cx="3836129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/>
              <a:t>Multi-Meter</a:t>
            </a:r>
          </a:p>
        </p:txBody>
      </p:sp>
      <p:pic>
        <p:nvPicPr>
          <p:cNvPr id="3" name="Picture 2" descr="A red and black electronic device&#10;&#10;Description automatically generated with low confidence">
            <a:extLst>
              <a:ext uri="{FF2B5EF4-FFF2-40B4-BE49-F238E27FC236}">
                <a16:creationId xmlns:a16="http://schemas.microsoft.com/office/drawing/2014/main" id="{6D07F7FF-C4B1-B544-9CDB-DF9DBA0D3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88" y="808530"/>
            <a:ext cx="3807838" cy="2122836"/>
          </a:xfrm>
          <a:prstGeom prst="rect">
            <a:avLst/>
          </a:prstGeom>
        </p:spPr>
      </p:pic>
      <p:pic>
        <p:nvPicPr>
          <p:cNvPr id="4" name="Picture 3" descr="A rectangular electronic device&#10;&#10;Description automatically generated with low confidence">
            <a:extLst>
              <a:ext uri="{FF2B5EF4-FFF2-40B4-BE49-F238E27FC236}">
                <a16:creationId xmlns:a16="http://schemas.microsoft.com/office/drawing/2014/main" id="{0ADE0CA5-A478-F14F-A507-685ABE3F0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88" y="3447287"/>
            <a:ext cx="1662379" cy="27706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55CEF3-9C8B-2F48-9896-EA0A435726F1}"/>
              </a:ext>
            </a:extLst>
          </p:cNvPr>
          <p:cNvSpPr/>
          <p:nvPr/>
        </p:nvSpPr>
        <p:spPr>
          <a:xfrm>
            <a:off x="4873964" y="2121763"/>
            <a:ext cx="3846580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Sometimes analog meters are preferred to digital when adjusting 	tuned circuits   </a:t>
            </a:r>
            <a:r>
              <a:rPr lang="en-US" sz="1700" dirty="0">
                <a:solidFill>
                  <a:srgbClr val="FF0000"/>
                </a:solidFill>
              </a:rPr>
              <a:t>G4B14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	Both digital and analog meters should have a high impedance input 	to decrease loading of a circuit.  </a:t>
            </a:r>
            <a:r>
              <a:rPr lang="en-US" sz="1700" dirty="0">
                <a:solidFill>
                  <a:srgbClr val="FF0000"/>
                </a:solidFill>
              </a:rPr>
              <a:t>G4B05</a:t>
            </a:r>
          </a:p>
        </p:txBody>
      </p:sp>
    </p:spTree>
    <p:extLst>
      <p:ext uri="{BB962C8B-B14F-4D97-AF65-F5344CB8AC3E}">
        <p14:creationId xmlns:p14="http://schemas.microsoft.com/office/powerpoint/2010/main" val="455331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Field Strength </a:t>
            </a:r>
            <a:b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683" y="1294647"/>
            <a:ext cx="6237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Measures relative RF output when adjusting transmitters  </a:t>
            </a:r>
            <a:r>
              <a:rPr lang="en-US" sz="1400" dirty="0">
                <a:solidFill>
                  <a:srgbClr val="FF0000"/>
                </a:solidFill>
              </a:rPr>
              <a:t>G4B08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4200" y="3025914"/>
            <a:ext cx="3172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Power Meters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2514600" y="4343400"/>
            <a:ext cx="5134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/>
              <a:t>  Measures forward and reflected RF power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endParaRPr lang="en-US" dirty="0"/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/>
              <a:t>  This measurement will you to calculate SWR  </a:t>
            </a:r>
            <a:r>
              <a:rPr lang="en-US" sz="1400" dirty="0">
                <a:solidFill>
                  <a:srgbClr val="FF0000"/>
                </a:solidFill>
              </a:rPr>
              <a:t>G4B10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943352"/>
            <a:ext cx="2209800" cy="3520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033" y="274638"/>
            <a:ext cx="2480072" cy="3306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Alternative Power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0" y="1600200"/>
            <a:ext cx="59466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Solar Cells</a:t>
            </a:r>
          </a:p>
          <a:p>
            <a:r>
              <a:rPr lang="en-US" dirty="0"/>
              <a:t>	Photovoltaic conversion  </a:t>
            </a:r>
            <a:r>
              <a:rPr lang="en-US" sz="1400" dirty="0">
                <a:solidFill>
                  <a:srgbClr val="FF0000"/>
                </a:solidFill>
              </a:rPr>
              <a:t>G4E08</a:t>
            </a:r>
          </a:p>
          <a:p>
            <a:endParaRPr lang="en-US" dirty="0"/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dirty="0"/>
              <a:t>	PN junction silicon</a:t>
            </a:r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dirty="0"/>
              <a:t>	Open circuit voltage across the junction is .5 volt.  </a:t>
            </a:r>
            <a:r>
              <a:rPr lang="en-US" sz="1400" dirty="0">
                <a:solidFill>
                  <a:srgbClr val="FF0000"/>
                </a:solidFill>
              </a:rPr>
              <a:t>G4E09</a:t>
            </a:r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dirty="0"/>
              <a:t>	Conversion factor about 20%</a:t>
            </a:r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dirty="0"/>
              <a:t>	1 sq. meter almost 1 kW</a:t>
            </a:r>
          </a:p>
          <a:p>
            <a:pPr>
              <a:buClr>
                <a:srgbClr val="FF0000"/>
              </a:buClr>
            </a:pP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524000" y="3723858"/>
            <a:ext cx="6632485" cy="1152942"/>
            <a:chOff x="1524000" y="3723858"/>
            <a:chExt cx="6632485" cy="1152942"/>
          </a:xfrm>
        </p:grpSpPr>
        <p:sp>
          <p:nvSpPr>
            <p:cNvPr id="4" name="TextBox 3"/>
            <p:cNvSpPr txBox="1"/>
            <p:nvPr/>
          </p:nvSpPr>
          <p:spPr>
            <a:xfrm>
              <a:off x="1524000" y="3723858"/>
              <a:ext cx="909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Storage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81200" y="4230469"/>
              <a:ext cx="6175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Power generated from solar and wind needs to be stored for when there is no wind or solar energy.  </a:t>
              </a:r>
              <a:r>
                <a:rPr lang="en-US" sz="1400" dirty="0">
                  <a:solidFill>
                    <a:srgbClr val="FF0000"/>
                  </a:solidFill>
                </a:rPr>
                <a:t>G4E11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971800" y="5181600"/>
            <a:ext cx="432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Storage batteries are commonly used.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9179" y="5550932"/>
            <a:ext cx="706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Diodes are put in series with the solar panels to prevent discharge back into the solar panel.   </a:t>
            </a:r>
            <a:r>
              <a:rPr lang="en-US" sz="1400" dirty="0">
                <a:solidFill>
                  <a:srgbClr val="FF0000"/>
                </a:solidFill>
              </a:rPr>
              <a:t>G4E10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Batteries and Chargers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24651" y="1644134"/>
            <a:ext cx="3037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classifications of batteries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2743200"/>
            <a:ext cx="20867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Primary</a:t>
            </a:r>
          </a:p>
          <a:p>
            <a:endParaRPr lang="en-US" dirty="0"/>
          </a:p>
          <a:p>
            <a:r>
              <a:rPr lang="en-US" dirty="0"/>
              <a:t>Disposable batteries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2149" y="2743200"/>
            <a:ext cx="274715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Secondary</a:t>
            </a:r>
          </a:p>
          <a:p>
            <a:r>
              <a:rPr lang="en-US" dirty="0"/>
              <a:t>		</a:t>
            </a:r>
          </a:p>
          <a:p>
            <a:r>
              <a:rPr lang="en-US" dirty="0"/>
              <a:t>Chargeable batteries</a:t>
            </a:r>
          </a:p>
          <a:p>
            <a:endParaRPr lang="en-US" dirty="0"/>
          </a:p>
          <a:p>
            <a:r>
              <a:rPr lang="en-US" dirty="0"/>
              <a:t>Nickel cadmium  </a:t>
            </a:r>
            <a:r>
              <a:rPr lang="en-US" dirty="0" err="1"/>
              <a:t>NiCd</a:t>
            </a:r>
            <a:endParaRPr lang="en-US" dirty="0"/>
          </a:p>
          <a:p>
            <a:r>
              <a:rPr lang="en-US" dirty="0"/>
              <a:t>Nickel metal hydride  </a:t>
            </a:r>
            <a:r>
              <a:rPr lang="en-US" dirty="0" err="1"/>
              <a:t>NiMH</a:t>
            </a:r>
            <a:r>
              <a:rPr lang="en-US" dirty="0"/>
              <a:t> </a:t>
            </a:r>
          </a:p>
          <a:p>
            <a:r>
              <a:rPr lang="en-US" dirty="0"/>
              <a:t>Lithium-ion  Li-ion</a:t>
            </a:r>
          </a:p>
          <a:p>
            <a:r>
              <a:rPr lang="en-US" dirty="0"/>
              <a:t>Lead acid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7121" y="5334000"/>
            <a:ext cx="6578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Lead acid or storage batteries should not be discharged below approximately 10.5 volts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7121" y="6292334"/>
            <a:ext cx="7148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internal resistance in </a:t>
            </a:r>
            <a:r>
              <a:rPr lang="en-US" dirty="0" err="1"/>
              <a:t>NiCd</a:t>
            </a:r>
            <a:r>
              <a:rPr lang="en-US" dirty="0"/>
              <a:t> batteries allow for high current draw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P=I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510683"/>
            <a:ext cx="7239000" cy="52068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027" y="311727"/>
            <a:ext cx="615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Which symbol in figure G7-1 represents a field effect transistor?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9936" y="10702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836487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510683"/>
            <a:ext cx="7239000" cy="52068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027" y="311727"/>
            <a:ext cx="5339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Which symbol in figure G7-1 represents a Zener diode?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9936" y="10702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5966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510683"/>
            <a:ext cx="7239000" cy="52068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027" y="311727"/>
            <a:ext cx="6538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Which symbol in figure G7-1 represents an NPN junction transistor?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9936" y="10702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852116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510683"/>
            <a:ext cx="7239000" cy="52068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027" y="311727"/>
            <a:ext cx="6538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Which symbol in Figure G7-1 represents a solid core transformer?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9936" y="10702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577906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510683"/>
            <a:ext cx="7239000" cy="52068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027" y="311727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Which symbol in Figure G7-1 represents a tapped inductor?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9936" y="10702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1841016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078" y="610409"/>
            <a:ext cx="5485210" cy="948018"/>
          </a:xfrm>
        </p:spPr>
        <p:txBody>
          <a:bodyPr/>
          <a:lstStyle/>
          <a:p>
            <a:r>
              <a: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/>
                <a:cs typeface="Cambria"/>
              </a:rPr>
              <a:t>For Next Week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46145" y="1527601"/>
            <a:ext cx="29047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Cambria"/>
              </a:rPr>
              <a:t>Study flash cards </a:t>
            </a:r>
            <a:r>
              <a:rPr lang="en-US" sz="1350" dirty="0" err="1">
                <a:solidFill>
                  <a:srgbClr val="FF0000"/>
                </a:solidFill>
                <a:latin typeface="Cambria"/>
              </a:rPr>
              <a:t>www.hamexam.org</a:t>
            </a:r>
            <a:endParaRPr lang="en-US" sz="1350" dirty="0">
              <a:solidFill>
                <a:srgbClr val="FF0000"/>
              </a:solidFill>
              <a:latin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1566" y="5038430"/>
            <a:ext cx="1360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/>
              </a:rPr>
              <a:t>73</a:t>
            </a:r>
          </a:p>
          <a:p>
            <a:r>
              <a:rPr lang="en-US" sz="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/>
              </a:rPr>
              <a:t>Tom and Jack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2084" y="2883588"/>
            <a:ext cx="731290" cy="15465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u="sng" dirty="0">
                <a:latin typeface="Cambria"/>
                <a:cs typeface="Cambria"/>
              </a:rPr>
              <a:t>Lesson 1</a:t>
            </a:r>
            <a:endParaRPr lang="en-US" sz="1050" dirty="0">
              <a:latin typeface="Cambria"/>
              <a:cs typeface="Cambria"/>
            </a:endParaRPr>
          </a:p>
          <a:p>
            <a:r>
              <a:rPr lang="en-US" sz="1050" dirty="0">
                <a:latin typeface="Cambria"/>
                <a:cs typeface="Cambria"/>
              </a:rPr>
              <a:t> G1A</a:t>
            </a:r>
          </a:p>
          <a:p>
            <a:r>
              <a:rPr lang="en-US" sz="1050" dirty="0">
                <a:latin typeface="Cambria"/>
                <a:cs typeface="Cambria"/>
              </a:rPr>
              <a:t> G1C</a:t>
            </a:r>
          </a:p>
          <a:p>
            <a:r>
              <a:rPr lang="en-US" sz="1050" dirty="0">
                <a:latin typeface="Cambria"/>
                <a:cs typeface="Cambria"/>
              </a:rPr>
              <a:t> G2A</a:t>
            </a:r>
          </a:p>
          <a:p>
            <a:r>
              <a:rPr lang="en-US" sz="1050" dirty="0">
                <a:latin typeface="Cambria"/>
                <a:cs typeface="Cambria"/>
              </a:rPr>
              <a:t> G2B</a:t>
            </a:r>
          </a:p>
          <a:p>
            <a:r>
              <a:rPr lang="en-US" sz="1050" dirty="0">
                <a:latin typeface="Cambria"/>
                <a:cs typeface="Cambria"/>
              </a:rPr>
              <a:t> G4A part</a:t>
            </a:r>
          </a:p>
          <a:p>
            <a:r>
              <a:rPr lang="en-US" sz="1050" dirty="0">
                <a:latin typeface="Cambria"/>
                <a:cs typeface="Cambria"/>
              </a:rPr>
              <a:t> G4D part</a:t>
            </a:r>
          </a:p>
          <a:p>
            <a:r>
              <a:rPr lang="en-US" sz="1050" dirty="0">
                <a:latin typeface="Cambria"/>
                <a:cs typeface="Cambria"/>
              </a:rPr>
              <a:t>G8A</a:t>
            </a:r>
          </a:p>
          <a:p>
            <a:pPr>
              <a:buFont typeface="Arial"/>
              <a:buChar char="•"/>
            </a:pPr>
            <a:endParaRPr lang="en-US" sz="1050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20734" y="2938169"/>
            <a:ext cx="708848" cy="10618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u="sng" dirty="0">
                <a:latin typeface="Cambria"/>
                <a:cs typeface="Cambria"/>
              </a:rPr>
              <a:t>Lesson 9</a:t>
            </a:r>
          </a:p>
          <a:p>
            <a:r>
              <a:rPr lang="en-US" sz="1050" dirty="0">
                <a:latin typeface="Cambria"/>
                <a:cs typeface="Cambria"/>
              </a:rPr>
              <a:t>G4E</a:t>
            </a:r>
          </a:p>
          <a:p>
            <a:r>
              <a:rPr lang="en-US" sz="1050" dirty="0">
                <a:latin typeface="Cambria"/>
                <a:cs typeface="Cambria"/>
              </a:rPr>
              <a:t> G9A</a:t>
            </a:r>
          </a:p>
          <a:p>
            <a:r>
              <a:rPr lang="en-US" sz="1050" dirty="0">
                <a:latin typeface="Cambria"/>
                <a:cs typeface="Cambria"/>
              </a:rPr>
              <a:t> G9B</a:t>
            </a:r>
          </a:p>
          <a:p>
            <a:r>
              <a:rPr lang="en-US" sz="1050" dirty="0">
                <a:latin typeface="Cambria"/>
                <a:cs typeface="Cambria"/>
              </a:rPr>
              <a:t> G9C</a:t>
            </a:r>
          </a:p>
          <a:p>
            <a:r>
              <a:rPr lang="en-US" sz="1050" dirty="0">
                <a:latin typeface="Cambria"/>
                <a:cs typeface="Cambria"/>
              </a:rPr>
              <a:t> G9D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63892" y="2882949"/>
            <a:ext cx="818528" cy="15465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u="sng" dirty="0">
                <a:latin typeface="Cambria"/>
                <a:cs typeface="Cambria"/>
              </a:rPr>
              <a:t>Lesson 7</a:t>
            </a:r>
          </a:p>
          <a:p>
            <a:r>
              <a:rPr lang="en-US" sz="1050" dirty="0">
                <a:latin typeface="Cambria"/>
                <a:cs typeface="Cambria"/>
              </a:rPr>
              <a:t> G4A</a:t>
            </a:r>
          </a:p>
          <a:p>
            <a:r>
              <a:rPr lang="en-US" sz="1050" dirty="0">
                <a:latin typeface="Cambria"/>
                <a:cs typeface="Cambria"/>
              </a:rPr>
              <a:t> G4B</a:t>
            </a:r>
          </a:p>
          <a:p>
            <a:r>
              <a:rPr lang="en-US" sz="1050" dirty="0">
                <a:latin typeface="Cambria"/>
                <a:cs typeface="Cambria"/>
              </a:rPr>
              <a:t> G4C</a:t>
            </a:r>
          </a:p>
          <a:p>
            <a:r>
              <a:rPr lang="en-US" sz="1050" dirty="0">
                <a:latin typeface="Cambria"/>
                <a:cs typeface="Cambria"/>
              </a:rPr>
              <a:t> G4D</a:t>
            </a:r>
          </a:p>
          <a:p>
            <a:r>
              <a:rPr lang="en-US" sz="1050" dirty="0">
                <a:latin typeface="Cambria"/>
                <a:cs typeface="Cambria"/>
              </a:rPr>
              <a:t> G7B</a:t>
            </a:r>
          </a:p>
          <a:p>
            <a:r>
              <a:rPr lang="en-US" sz="1050" dirty="0">
                <a:latin typeface="Cambria"/>
                <a:cs typeface="Cambria"/>
              </a:rPr>
              <a:t> G7C</a:t>
            </a:r>
          </a:p>
          <a:p>
            <a:r>
              <a:rPr lang="en-US" sz="1050" dirty="0">
                <a:latin typeface="Cambria"/>
                <a:cs typeface="Cambria"/>
              </a:rPr>
              <a:t> G8A</a:t>
            </a:r>
          </a:p>
          <a:p>
            <a:r>
              <a:rPr lang="en-US" sz="1050" dirty="0">
                <a:latin typeface="Cambria"/>
                <a:cs typeface="Cambria"/>
              </a:rPr>
              <a:t> G8B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52091" y="2938169"/>
            <a:ext cx="689612" cy="7386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u="sng" dirty="0">
                <a:latin typeface="Cambria"/>
                <a:cs typeface="Cambria"/>
              </a:rPr>
              <a:t>Lesson 4</a:t>
            </a:r>
          </a:p>
          <a:p>
            <a:r>
              <a:rPr lang="en-US" sz="1050" dirty="0">
                <a:latin typeface="Cambria"/>
                <a:cs typeface="Cambria"/>
              </a:rPr>
              <a:t> G5A</a:t>
            </a:r>
          </a:p>
          <a:p>
            <a:r>
              <a:rPr lang="en-US" sz="1050" dirty="0">
                <a:latin typeface="Cambria"/>
                <a:cs typeface="Cambria"/>
              </a:rPr>
              <a:t> G5B</a:t>
            </a:r>
          </a:p>
          <a:p>
            <a:r>
              <a:rPr lang="en-US" sz="1050" dirty="0">
                <a:latin typeface="Cambria"/>
                <a:cs typeface="Cambria"/>
              </a:rPr>
              <a:t> G6A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49815" y="4481380"/>
            <a:ext cx="764953" cy="57708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u="sng" dirty="0">
                <a:latin typeface="Cambria"/>
                <a:cs typeface="Cambria"/>
              </a:rPr>
              <a:t>Lesson 11</a:t>
            </a:r>
          </a:p>
          <a:p>
            <a:r>
              <a:rPr lang="en-US" sz="1050" dirty="0">
                <a:latin typeface="Cambria"/>
                <a:cs typeface="Cambria"/>
              </a:rPr>
              <a:t> G0A</a:t>
            </a:r>
          </a:p>
          <a:p>
            <a:r>
              <a:rPr lang="en-US" sz="1050" dirty="0">
                <a:latin typeface="Cambria"/>
                <a:cs typeface="Cambria"/>
              </a:rPr>
              <a:t> G0B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56684" y="1896316"/>
            <a:ext cx="1172117" cy="5770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/>
              <a:t>Radio</a:t>
            </a:r>
          </a:p>
          <a:p>
            <a:pPr algn="ctr"/>
            <a:r>
              <a:rPr lang="en-US" sz="1050" dirty="0"/>
              <a:t> Fundamentals</a:t>
            </a:r>
          </a:p>
          <a:p>
            <a:pPr algn="ctr"/>
            <a:r>
              <a:rPr lang="en-US" sz="1050" dirty="0"/>
              <a:t>ARRL Ch. 1, 2, 3, 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50438" y="1938081"/>
            <a:ext cx="816249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Cambria"/>
                <a:cs typeface="Cambria"/>
              </a:rPr>
              <a:t>Antennas</a:t>
            </a:r>
          </a:p>
          <a:p>
            <a:pPr algn="ctr"/>
            <a:r>
              <a:rPr lang="en-US" sz="1050" dirty="0">
                <a:latin typeface="Cambria"/>
                <a:cs typeface="Cambria"/>
              </a:rPr>
              <a:t>ARRL Ch. 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81942" y="1923786"/>
            <a:ext cx="816249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dirty="0">
                <a:latin typeface="Cambria"/>
                <a:cs typeface="Cambria"/>
              </a:rPr>
              <a:t>Electricity</a:t>
            </a:r>
          </a:p>
          <a:p>
            <a:r>
              <a:rPr lang="en-US" sz="1050" dirty="0">
                <a:latin typeface="Cambria"/>
                <a:cs typeface="Cambria"/>
              </a:rPr>
              <a:t>ARRL Ch. 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39603" y="4049292"/>
            <a:ext cx="708848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Cambria"/>
                <a:cs typeface="Cambria"/>
              </a:rPr>
              <a:t>  Safety    </a:t>
            </a:r>
          </a:p>
          <a:p>
            <a:pPr algn="ctr"/>
            <a:r>
              <a:rPr lang="en-US" sz="1050" dirty="0">
                <a:latin typeface="Cambria"/>
                <a:cs typeface="Cambria"/>
              </a:rPr>
              <a:t>Ch. 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3D141E-D87C-AE4E-92C5-54FD09EE24DD}"/>
              </a:ext>
            </a:extLst>
          </p:cNvPr>
          <p:cNvSpPr txBox="1"/>
          <p:nvPr/>
        </p:nvSpPr>
        <p:spPr>
          <a:xfrm>
            <a:off x="2052598" y="3067341"/>
            <a:ext cx="689612" cy="57708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u="sng" dirty="0">
                <a:latin typeface="Cambria"/>
                <a:cs typeface="Cambria"/>
              </a:rPr>
              <a:t>Lesson 3</a:t>
            </a:r>
            <a:endParaRPr lang="en-US" sz="1050" dirty="0">
              <a:latin typeface="Cambria"/>
              <a:cs typeface="Cambria"/>
            </a:endParaRPr>
          </a:p>
          <a:p>
            <a:r>
              <a:rPr lang="en-US" sz="1050" dirty="0">
                <a:latin typeface="Cambria"/>
                <a:cs typeface="Cambria"/>
              </a:rPr>
              <a:t> G5B</a:t>
            </a:r>
          </a:p>
          <a:p>
            <a:r>
              <a:rPr lang="en-US" sz="1050" dirty="0">
                <a:latin typeface="Cambria"/>
                <a:cs typeface="Cambria"/>
              </a:rPr>
              <a:t> G5C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14ECFA-C3EA-D247-A320-FC1E5772CE95}"/>
              </a:ext>
            </a:extLst>
          </p:cNvPr>
          <p:cNvSpPr txBox="1"/>
          <p:nvPr/>
        </p:nvSpPr>
        <p:spPr>
          <a:xfrm>
            <a:off x="2065220" y="2563141"/>
            <a:ext cx="660758" cy="4732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Resistors</a:t>
            </a:r>
          </a:p>
          <a:p>
            <a:r>
              <a:rPr lang="en-US" sz="825" dirty="0">
                <a:latin typeface="Cambria"/>
                <a:cs typeface="Cambria"/>
              </a:rPr>
              <a:t>Capacitors</a:t>
            </a:r>
          </a:p>
          <a:p>
            <a:r>
              <a:rPr lang="en-US" sz="825" dirty="0">
                <a:latin typeface="Cambria"/>
                <a:cs typeface="Cambria"/>
              </a:rPr>
              <a:t>AC Power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3CE96B-1729-A14B-AED1-EDF4A1A1A638}"/>
              </a:ext>
            </a:extLst>
          </p:cNvPr>
          <p:cNvSpPr txBox="1"/>
          <p:nvPr/>
        </p:nvSpPr>
        <p:spPr>
          <a:xfrm>
            <a:off x="2952091" y="2563141"/>
            <a:ext cx="763351" cy="346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The Reactive</a:t>
            </a:r>
          </a:p>
          <a:p>
            <a:r>
              <a:rPr lang="en-US" sz="825" dirty="0">
                <a:latin typeface="Cambria"/>
                <a:cs typeface="Cambria"/>
              </a:rPr>
              <a:t>components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201795-4F38-5D41-A9B2-9BC1E2D1EADA}"/>
              </a:ext>
            </a:extLst>
          </p:cNvPr>
          <p:cNvSpPr txBox="1"/>
          <p:nvPr/>
        </p:nvSpPr>
        <p:spPr>
          <a:xfrm>
            <a:off x="3769789" y="2878001"/>
            <a:ext cx="689612" cy="12234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u="sng" dirty="0">
                <a:latin typeface="Cambria"/>
                <a:cs typeface="Cambria"/>
              </a:rPr>
              <a:t>Lesson 5</a:t>
            </a:r>
          </a:p>
          <a:p>
            <a:r>
              <a:rPr lang="en-US" sz="1050" dirty="0">
                <a:latin typeface="Cambria"/>
                <a:cs typeface="Cambria"/>
              </a:rPr>
              <a:t>G4B</a:t>
            </a:r>
          </a:p>
          <a:p>
            <a:r>
              <a:rPr lang="en-US" sz="1050" dirty="0">
                <a:latin typeface="Cambria"/>
                <a:cs typeface="Cambria"/>
              </a:rPr>
              <a:t>G4E</a:t>
            </a:r>
          </a:p>
          <a:p>
            <a:r>
              <a:rPr lang="en-US" sz="1050" dirty="0">
                <a:latin typeface="Cambria"/>
                <a:cs typeface="Cambria"/>
              </a:rPr>
              <a:t>G6A</a:t>
            </a:r>
          </a:p>
          <a:p>
            <a:r>
              <a:rPr lang="en-US" sz="1050" dirty="0">
                <a:latin typeface="Cambria"/>
                <a:cs typeface="Cambria"/>
              </a:rPr>
              <a:t>G6B</a:t>
            </a:r>
          </a:p>
          <a:p>
            <a:r>
              <a:rPr lang="en-US" sz="1050" dirty="0">
                <a:latin typeface="Cambria"/>
                <a:cs typeface="Cambria"/>
              </a:rPr>
              <a:t>G7A</a:t>
            </a:r>
          </a:p>
          <a:p>
            <a:r>
              <a:rPr lang="en-US" sz="1050" dirty="0">
                <a:latin typeface="Cambria"/>
                <a:cs typeface="Cambria"/>
              </a:rPr>
              <a:t>G7B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843CDA-32B7-1D48-BAD5-A64D289E2745}"/>
              </a:ext>
            </a:extLst>
          </p:cNvPr>
          <p:cNvSpPr txBox="1"/>
          <p:nvPr/>
        </p:nvSpPr>
        <p:spPr>
          <a:xfrm>
            <a:off x="3766181" y="2518528"/>
            <a:ext cx="689612" cy="346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Semi-</a:t>
            </a:r>
          </a:p>
          <a:p>
            <a:r>
              <a:rPr lang="en-US" sz="825" dirty="0">
                <a:latin typeface="Cambria"/>
                <a:cs typeface="Cambria"/>
              </a:rPr>
              <a:t>conductors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D51B78-D65F-5D41-AAEE-BD9DF0AE9B51}"/>
              </a:ext>
            </a:extLst>
          </p:cNvPr>
          <p:cNvSpPr txBox="1"/>
          <p:nvPr/>
        </p:nvSpPr>
        <p:spPr>
          <a:xfrm>
            <a:off x="6339374" y="1938974"/>
            <a:ext cx="893193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Cambria"/>
                <a:cs typeface="Cambria"/>
              </a:rPr>
              <a:t>Propagation</a:t>
            </a:r>
          </a:p>
          <a:p>
            <a:pPr algn="ctr"/>
            <a:r>
              <a:rPr lang="en-US" sz="1050" dirty="0">
                <a:latin typeface="Cambria"/>
                <a:cs typeface="Cambria"/>
              </a:rPr>
              <a:t>ARRL Ch. 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3B4CC3-7FF2-3E49-8F21-80320D4924B6}"/>
              </a:ext>
            </a:extLst>
          </p:cNvPr>
          <p:cNvSpPr txBox="1"/>
          <p:nvPr/>
        </p:nvSpPr>
        <p:spPr>
          <a:xfrm>
            <a:off x="6412295" y="2882948"/>
            <a:ext cx="717647" cy="90024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u="sng" dirty="0">
                <a:latin typeface="Cambria"/>
                <a:cs typeface="Cambria"/>
              </a:rPr>
              <a:t>Lesson 8</a:t>
            </a:r>
          </a:p>
          <a:p>
            <a:r>
              <a:rPr lang="en-US" sz="1050" dirty="0">
                <a:latin typeface="Cambria"/>
                <a:cs typeface="Cambria"/>
              </a:rPr>
              <a:t>  G3A</a:t>
            </a:r>
          </a:p>
          <a:p>
            <a:r>
              <a:rPr lang="en-US" sz="1050" dirty="0">
                <a:latin typeface="Cambria"/>
                <a:cs typeface="Cambria"/>
              </a:rPr>
              <a:t>  G3B</a:t>
            </a:r>
          </a:p>
          <a:p>
            <a:r>
              <a:rPr lang="en-US" sz="1050" dirty="0">
                <a:latin typeface="Cambria"/>
                <a:cs typeface="Cambria"/>
              </a:rPr>
              <a:t>  G3C</a:t>
            </a:r>
          </a:p>
          <a:p>
            <a:r>
              <a:rPr lang="en-US" sz="1050" dirty="0">
                <a:latin typeface="Cambria"/>
                <a:cs typeface="Cambria"/>
              </a:rPr>
              <a:t> 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6C0342-2B80-3845-96E0-2814B02C5E09}"/>
              </a:ext>
            </a:extLst>
          </p:cNvPr>
          <p:cNvSpPr txBox="1"/>
          <p:nvPr/>
        </p:nvSpPr>
        <p:spPr>
          <a:xfrm>
            <a:off x="8189918" y="1938081"/>
            <a:ext cx="816249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Cambria"/>
                <a:cs typeface="Cambria"/>
              </a:rPr>
              <a:t>Digital</a:t>
            </a:r>
          </a:p>
          <a:p>
            <a:pPr algn="ctr"/>
            <a:r>
              <a:rPr lang="en-US" sz="1050" dirty="0">
                <a:latin typeface="Cambria"/>
                <a:cs typeface="Cambria"/>
              </a:rPr>
              <a:t>ARRL Ch. 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781677-89B4-6B42-A9A4-7CAE78077F14}"/>
              </a:ext>
            </a:extLst>
          </p:cNvPr>
          <p:cNvSpPr txBox="1"/>
          <p:nvPr/>
        </p:nvSpPr>
        <p:spPr>
          <a:xfrm>
            <a:off x="8189919" y="2870241"/>
            <a:ext cx="808548" cy="10618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u="sng" dirty="0">
                <a:latin typeface="Cambria"/>
                <a:cs typeface="Cambria"/>
              </a:rPr>
              <a:t>Lesson 10</a:t>
            </a:r>
          </a:p>
          <a:p>
            <a:r>
              <a:rPr lang="en-US" sz="1050" dirty="0">
                <a:latin typeface="Cambria"/>
                <a:cs typeface="Cambria"/>
              </a:rPr>
              <a:t> G2C</a:t>
            </a:r>
          </a:p>
          <a:p>
            <a:r>
              <a:rPr lang="en-US" sz="1050" dirty="0">
                <a:latin typeface="Cambria"/>
                <a:cs typeface="Cambria"/>
              </a:rPr>
              <a:t> G2E</a:t>
            </a:r>
          </a:p>
          <a:p>
            <a:r>
              <a:rPr lang="en-US" sz="1050" dirty="0">
                <a:latin typeface="Cambria"/>
                <a:cs typeface="Cambria"/>
              </a:rPr>
              <a:t> G8A</a:t>
            </a:r>
          </a:p>
          <a:p>
            <a:r>
              <a:rPr lang="en-US" sz="1050" dirty="0">
                <a:latin typeface="Cambria"/>
                <a:cs typeface="Cambria"/>
              </a:rPr>
              <a:t> G8B</a:t>
            </a:r>
          </a:p>
          <a:p>
            <a:r>
              <a:rPr lang="en-US" sz="1050" dirty="0">
                <a:latin typeface="Cambria"/>
                <a:cs typeface="Cambria"/>
              </a:rPr>
              <a:t> G8C 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96F71B-C785-5D44-A011-B127C80D8AF8}"/>
              </a:ext>
            </a:extLst>
          </p:cNvPr>
          <p:cNvSpPr txBox="1"/>
          <p:nvPr/>
        </p:nvSpPr>
        <p:spPr>
          <a:xfrm>
            <a:off x="1251237" y="2878001"/>
            <a:ext cx="723275" cy="12234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u="sng" dirty="0">
                <a:latin typeface="Cambria"/>
                <a:cs typeface="Cambria"/>
              </a:rPr>
              <a:t>Lesson 2</a:t>
            </a:r>
            <a:endParaRPr lang="en-US" sz="1050" dirty="0">
              <a:latin typeface="Cambria"/>
              <a:cs typeface="Cambria"/>
            </a:endParaRPr>
          </a:p>
          <a:p>
            <a:r>
              <a:rPr lang="en-US" sz="1050" dirty="0">
                <a:latin typeface="Cambria"/>
                <a:cs typeface="Cambria"/>
              </a:rPr>
              <a:t> G1B part</a:t>
            </a:r>
          </a:p>
          <a:p>
            <a:r>
              <a:rPr lang="en-US" sz="1050" dirty="0">
                <a:latin typeface="Cambria"/>
                <a:cs typeface="Cambria"/>
              </a:rPr>
              <a:t> G2B</a:t>
            </a:r>
          </a:p>
          <a:p>
            <a:r>
              <a:rPr lang="en-US" sz="1050" dirty="0">
                <a:latin typeface="Cambria"/>
                <a:cs typeface="Cambria"/>
              </a:rPr>
              <a:t> G2C</a:t>
            </a:r>
          </a:p>
          <a:p>
            <a:r>
              <a:rPr lang="en-US" sz="1050" dirty="0">
                <a:latin typeface="Cambria"/>
                <a:cs typeface="Cambria"/>
              </a:rPr>
              <a:t> G1D</a:t>
            </a:r>
          </a:p>
          <a:p>
            <a:r>
              <a:rPr lang="en-US" sz="1050" dirty="0">
                <a:latin typeface="Cambria"/>
                <a:cs typeface="Cambria"/>
              </a:rPr>
              <a:t> G1E part</a:t>
            </a:r>
          </a:p>
          <a:p>
            <a:r>
              <a:rPr lang="en-US" sz="1050" dirty="0">
                <a:latin typeface="Cambria"/>
                <a:cs typeface="Cambria"/>
              </a:rPr>
              <a:t> G8C part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5BDE46-387F-4E46-954D-A0A06B1C98C3}"/>
              </a:ext>
            </a:extLst>
          </p:cNvPr>
          <p:cNvSpPr txBox="1"/>
          <p:nvPr/>
        </p:nvSpPr>
        <p:spPr>
          <a:xfrm>
            <a:off x="328475" y="2490882"/>
            <a:ext cx="534121" cy="346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General</a:t>
            </a:r>
          </a:p>
          <a:p>
            <a:r>
              <a:rPr lang="en-US" sz="825" dirty="0">
                <a:latin typeface="Cambria"/>
                <a:cs typeface="Cambria"/>
              </a:rPr>
              <a:t>Intro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464CB9-A03C-BE40-8986-8F660C08671F}"/>
              </a:ext>
            </a:extLst>
          </p:cNvPr>
          <p:cNvSpPr txBox="1"/>
          <p:nvPr/>
        </p:nvSpPr>
        <p:spPr>
          <a:xfrm>
            <a:off x="1251237" y="2629096"/>
            <a:ext cx="768159" cy="2192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Rules &amp; Regs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00590F-0579-FF46-82E9-47B184E34B68}"/>
              </a:ext>
            </a:extLst>
          </p:cNvPr>
          <p:cNvSpPr txBox="1"/>
          <p:nvPr/>
        </p:nvSpPr>
        <p:spPr>
          <a:xfrm>
            <a:off x="4527361" y="1940701"/>
            <a:ext cx="819455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Cambria"/>
                <a:cs typeface="Cambria"/>
              </a:rPr>
              <a:t>Equipment</a:t>
            </a:r>
          </a:p>
          <a:p>
            <a:pPr algn="ctr"/>
            <a:r>
              <a:rPr lang="en-US" sz="1050" dirty="0">
                <a:latin typeface="Cambria"/>
                <a:cs typeface="Cambria"/>
              </a:rPr>
              <a:t>ARRL Ch. 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9326DB-1225-1445-8BB2-4DFD5F74B809}"/>
              </a:ext>
            </a:extLst>
          </p:cNvPr>
          <p:cNvSpPr txBox="1"/>
          <p:nvPr/>
        </p:nvSpPr>
        <p:spPr>
          <a:xfrm>
            <a:off x="4616841" y="2878001"/>
            <a:ext cx="689612" cy="10618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u="sng" dirty="0">
                <a:latin typeface="Cambria"/>
                <a:cs typeface="Cambria"/>
              </a:rPr>
              <a:t>Lesson 6</a:t>
            </a:r>
          </a:p>
          <a:p>
            <a:r>
              <a:rPr lang="en-US" sz="1050" dirty="0">
                <a:latin typeface="Cambria"/>
                <a:cs typeface="Cambria"/>
              </a:rPr>
              <a:t>G4E</a:t>
            </a:r>
          </a:p>
          <a:p>
            <a:r>
              <a:rPr lang="en-US" sz="1050" dirty="0">
                <a:latin typeface="Cambria"/>
                <a:cs typeface="Cambria"/>
              </a:rPr>
              <a:t> G9A</a:t>
            </a:r>
          </a:p>
          <a:p>
            <a:r>
              <a:rPr lang="en-US" sz="1050" dirty="0">
                <a:latin typeface="Cambria"/>
                <a:cs typeface="Cambria"/>
              </a:rPr>
              <a:t> G9B</a:t>
            </a:r>
          </a:p>
          <a:p>
            <a:r>
              <a:rPr lang="en-US" sz="1050" dirty="0">
                <a:latin typeface="Cambria"/>
                <a:cs typeface="Cambria"/>
              </a:rPr>
              <a:t> G9C</a:t>
            </a:r>
          </a:p>
          <a:p>
            <a:r>
              <a:rPr lang="en-US" sz="1050" dirty="0">
                <a:latin typeface="Cambria"/>
                <a:cs typeface="Cambria"/>
              </a:rPr>
              <a:t> G9D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EFE0CA-9A37-0C43-88AE-0DE059489CBC}"/>
              </a:ext>
            </a:extLst>
          </p:cNvPr>
          <p:cNvSpPr txBox="1"/>
          <p:nvPr/>
        </p:nvSpPr>
        <p:spPr>
          <a:xfrm>
            <a:off x="4508739" y="2518528"/>
            <a:ext cx="881973" cy="346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Radio signals </a:t>
            </a:r>
          </a:p>
          <a:p>
            <a:r>
              <a:rPr lang="en-US" sz="825" dirty="0">
                <a:latin typeface="Cambria"/>
                <a:cs typeface="Cambria"/>
              </a:rPr>
              <a:t>And equipment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808893B-9D09-7D42-8EED-43AA1876B3AE}"/>
              </a:ext>
            </a:extLst>
          </p:cNvPr>
          <p:cNvSpPr txBox="1"/>
          <p:nvPr/>
        </p:nvSpPr>
        <p:spPr>
          <a:xfrm>
            <a:off x="5385747" y="1930545"/>
            <a:ext cx="819455" cy="5770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Cambria"/>
                <a:cs typeface="Cambria"/>
              </a:rPr>
              <a:t>Equipment</a:t>
            </a:r>
          </a:p>
          <a:p>
            <a:pPr algn="ctr"/>
            <a:r>
              <a:rPr lang="en-US" sz="1050" dirty="0">
                <a:latin typeface="Cambria"/>
                <a:cs typeface="Cambria"/>
              </a:rPr>
              <a:t>Cont.</a:t>
            </a:r>
          </a:p>
          <a:p>
            <a:pPr algn="ctr"/>
            <a:r>
              <a:rPr lang="en-US" sz="1050" dirty="0">
                <a:latin typeface="Cambria"/>
                <a:cs typeface="Cambria"/>
              </a:rPr>
              <a:t>ARRL Ch. 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644BB2-6530-8046-BAB5-32CCC1657CE6}"/>
              </a:ext>
            </a:extLst>
          </p:cNvPr>
          <p:cNvSpPr txBox="1"/>
          <p:nvPr/>
        </p:nvSpPr>
        <p:spPr>
          <a:xfrm>
            <a:off x="5387084" y="2518528"/>
            <a:ext cx="1040670" cy="346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Filters, DSP</a:t>
            </a:r>
          </a:p>
          <a:p>
            <a:r>
              <a:rPr lang="en-US" sz="825" dirty="0">
                <a:latin typeface="Cambria"/>
                <a:cs typeface="Cambria"/>
              </a:rPr>
              <a:t>Station Installation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E65AA5-F4A9-BB48-BFCA-522ADAF112B1}"/>
              </a:ext>
            </a:extLst>
          </p:cNvPr>
          <p:cNvSpPr txBox="1"/>
          <p:nvPr/>
        </p:nvSpPr>
        <p:spPr>
          <a:xfrm>
            <a:off x="7349762" y="2502138"/>
            <a:ext cx="615874" cy="346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Antennas</a:t>
            </a:r>
          </a:p>
          <a:p>
            <a:r>
              <a:rPr lang="en-US" sz="825" dirty="0">
                <a:latin typeface="Cambria"/>
                <a:cs typeface="Cambria"/>
              </a:rPr>
              <a:t>Feedlines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E033A4-BAD5-F248-ABC8-5AA9B52FD654}"/>
              </a:ext>
            </a:extLst>
          </p:cNvPr>
          <p:cNvSpPr txBox="1"/>
          <p:nvPr/>
        </p:nvSpPr>
        <p:spPr>
          <a:xfrm>
            <a:off x="6424749" y="2626620"/>
            <a:ext cx="737702" cy="2192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Propagation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0A1B17-91C5-F544-9643-4C7AACD2C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5"/>
            <a:ext cx="8354890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700" dirty="0">
                <a:solidFill>
                  <a:srgbClr val="FFFFFF"/>
                </a:solidFill>
              </a:rPr>
              <a:t>The one-way  Valve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E7BF24E-9A32-184C-B1D0-07A53D73F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92" y="2426818"/>
            <a:ext cx="3548704" cy="3997637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everse voltage applied to the vacuum diode">
            <a:extLst>
              <a:ext uri="{FF2B5EF4-FFF2-40B4-BE49-F238E27FC236}">
                <a16:creationId xmlns:a16="http://schemas.microsoft.com/office/drawing/2014/main" id="{9A3E01D9-659F-4A41-ACBD-F3210D8C6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4456" y="2426818"/>
            <a:ext cx="3830633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961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E0529B-41A9-B740-A1FD-CA95C86F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5"/>
            <a:ext cx="8354890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700" dirty="0">
                <a:solidFill>
                  <a:srgbClr val="FFFFFF"/>
                </a:solidFill>
              </a:rPr>
              <a:t>Control the Flow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5785305-9B2A-2F46-858C-871382CA0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75" y="2863856"/>
            <a:ext cx="4091938" cy="312356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35DFAB1-12D7-A04F-8286-BBAD53149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804" y="2959182"/>
            <a:ext cx="4091938" cy="29329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98C906-3D96-9743-8DFA-075933BC13BD}"/>
              </a:ext>
            </a:extLst>
          </p:cNvPr>
          <p:cNvSpPr txBox="1"/>
          <p:nvPr/>
        </p:nvSpPr>
        <p:spPr>
          <a:xfrm>
            <a:off x="851338" y="1797269"/>
            <a:ext cx="368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Triode,  1906   Robert von </a:t>
            </a:r>
            <a:r>
              <a:rPr lang="en-US" dirty="0" err="1">
                <a:solidFill>
                  <a:schemeClr val="bg1"/>
                </a:solidFill>
              </a:rPr>
              <a:t>Lieben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471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1058108"/>
            <a:ext cx="1588171" cy="1619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193572"/>
            <a:ext cx="4298950" cy="33621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2870406"/>
            <a:ext cx="3583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 grid used to control electron travel.  </a:t>
            </a:r>
            <a:r>
              <a:rPr lang="en-US" sz="1400" dirty="0">
                <a:solidFill>
                  <a:srgbClr val="FF0000"/>
                </a:solidFill>
              </a:rPr>
              <a:t>G6A10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058108"/>
            <a:ext cx="1494118" cy="1524000"/>
          </a:xfrm>
          <a:prstGeom prst="rect">
            <a:avLst/>
          </a:prstGeom>
        </p:spPr>
      </p:pic>
      <p:cxnSp>
        <p:nvCxnSpPr>
          <p:cNvPr id="9" name="Curved Connector 8"/>
          <p:cNvCxnSpPr>
            <a:stCxn id="6" idx="1"/>
          </p:cNvCxnSpPr>
          <p:nvPr/>
        </p:nvCxnSpPr>
        <p:spPr>
          <a:xfrm rot="10800000" flipH="1">
            <a:off x="762000" y="1905000"/>
            <a:ext cx="609600" cy="1288572"/>
          </a:xfrm>
          <a:prstGeom prst="curvedConnector4">
            <a:avLst>
              <a:gd name="adj1" fmla="val -37500"/>
              <a:gd name="adj2" fmla="val 6254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05200" y="1424226"/>
            <a:ext cx="30035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Screen grid, used to reduce grid to plate capacitance  </a:t>
            </a:r>
            <a:r>
              <a:rPr lang="en-US" sz="1400" dirty="0">
                <a:solidFill>
                  <a:srgbClr val="FF0000"/>
                </a:solidFill>
              </a:rPr>
              <a:t>G6A12</a:t>
            </a:r>
          </a:p>
        </p:txBody>
      </p:sp>
      <p:cxnSp>
        <p:nvCxnSpPr>
          <p:cNvPr id="12" name="Curved Connector 11"/>
          <p:cNvCxnSpPr/>
          <p:nvPr/>
        </p:nvCxnSpPr>
        <p:spPr>
          <a:xfrm flipV="1">
            <a:off x="5943600" y="1676400"/>
            <a:ext cx="914400" cy="2286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Diodes and Rectifiers</a:t>
            </a:r>
            <a:b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One way Valves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905000"/>
            <a:ext cx="5105400" cy="29868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5239434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/>
              <a:t>  Diodes designed for low power are often called signal or switching diodes.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600" y="60198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/>
              <a:t>  Diodes designed for high power and current are called rectifiers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202324"/>
            <a:ext cx="1828800" cy="17026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6136"/>
            <a:ext cx="2133600" cy="1578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731" y="102632"/>
            <a:ext cx="4755630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209800"/>
            <a:ext cx="6070600" cy="2200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4410393"/>
            <a:ext cx="3097157" cy="2241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4736068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takes a little </a:t>
            </a:r>
            <a:r>
              <a:rPr lang="en-US" u="sng" dirty="0"/>
              <a:t>forward voltage (bias) </a:t>
            </a:r>
            <a:r>
              <a:rPr lang="en-US" dirty="0"/>
              <a:t>to cause the diode to conduct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5715000"/>
            <a:ext cx="3023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Silicone diodes V</a:t>
            </a:r>
            <a:r>
              <a:rPr lang="en-US" baseline="-25000" dirty="0"/>
              <a:t>F</a:t>
            </a:r>
            <a:r>
              <a:rPr lang="en-US" dirty="0"/>
              <a:t> ≈ .7 </a:t>
            </a:r>
            <a:r>
              <a:rPr lang="en-US" dirty="0" err="1"/>
              <a:t>v</a:t>
            </a:r>
            <a:r>
              <a:rPr lang="en-US" dirty="0"/>
              <a:t>   </a:t>
            </a:r>
            <a:r>
              <a:rPr lang="en-US" sz="1400" dirty="0">
                <a:solidFill>
                  <a:srgbClr val="FF0000"/>
                </a:solidFill>
              </a:rPr>
              <a:t>G6A05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6216134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Germanium diodes V</a:t>
            </a:r>
            <a:r>
              <a:rPr lang="en-US" baseline="-25000" dirty="0"/>
              <a:t>F</a:t>
            </a:r>
            <a:r>
              <a:rPr lang="en-US" dirty="0"/>
              <a:t> ≈ .3 </a:t>
            </a:r>
            <a:r>
              <a:rPr lang="en-US" dirty="0" err="1"/>
              <a:t>v</a:t>
            </a:r>
            <a:r>
              <a:rPr lang="en-US" dirty="0"/>
              <a:t>   </a:t>
            </a:r>
            <a:r>
              <a:rPr lang="en-US" sz="1400" dirty="0">
                <a:solidFill>
                  <a:srgbClr val="FF0000"/>
                </a:solidFill>
              </a:rPr>
              <a:t>G6A03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5407</TotalTime>
  <Words>1866</Words>
  <Application>Microsoft Macintosh PowerPoint</Application>
  <PresentationFormat>On-screen Show (4:3)</PresentationFormat>
  <Paragraphs>372</Paragraphs>
  <Slides>49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Cambria</vt:lpstr>
      <vt:lpstr>Wingdings</vt:lpstr>
      <vt:lpstr>Office Theme</vt:lpstr>
      <vt:lpstr>Chapter 4 Cont.</vt:lpstr>
      <vt:lpstr>Bias</vt:lpstr>
      <vt:lpstr>Vacuum Tubes</vt:lpstr>
      <vt:lpstr>1904 – The magic begins.</vt:lpstr>
      <vt:lpstr>The one-way  Valve</vt:lpstr>
      <vt:lpstr>Control the Flow</vt:lpstr>
      <vt:lpstr>PowerPoint Presentation</vt:lpstr>
      <vt:lpstr>Diodes and Rectifiers One way Valves</vt:lpstr>
      <vt:lpstr>PowerPoint Presentation</vt:lpstr>
      <vt:lpstr>PowerPoint Presentation</vt:lpstr>
      <vt:lpstr>Transistors</vt:lpstr>
      <vt:lpstr>PowerPoint Presentation</vt:lpstr>
      <vt:lpstr>Types of Transistors</vt:lpstr>
      <vt:lpstr>Metal Oxide Semiconductor Field Effect Transistor MOSFET</vt:lpstr>
      <vt:lpstr>Integrated Circuits</vt:lpstr>
      <vt:lpstr>RF Integrated Circuits</vt:lpstr>
      <vt:lpstr>MMIC Monolithic Microwave Integrated Circuit</vt:lpstr>
      <vt:lpstr>Micro Processor</vt:lpstr>
      <vt:lpstr>Digital Logic Basics</vt:lpstr>
      <vt:lpstr>PowerPoint Presentation</vt:lpstr>
      <vt:lpstr>PowerPoint Presentation</vt:lpstr>
      <vt:lpstr>Flip Flops</vt:lpstr>
      <vt:lpstr>Shift Register</vt:lpstr>
      <vt:lpstr>Memory</vt:lpstr>
      <vt:lpstr>Visual Interface</vt:lpstr>
      <vt:lpstr>Practical Circuits</vt:lpstr>
      <vt:lpstr>Power Supply Filter circuit</vt:lpstr>
      <vt:lpstr>PowerPoint Presentation</vt:lpstr>
      <vt:lpstr>Switching Power Supplies</vt:lpstr>
      <vt:lpstr>Linear vs. Switching PS</vt:lpstr>
      <vt:lpstr>Connectors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Test Equipment</vt:lpstr>
      <vt:lpstr>PowerPoint Presentation</vt:lpstr>
      <vt:lpstr>Impedance and Resonance Measurement</vt:lpstr>
      <vt:lpstr>Multi-Meter</vt:lpstr>
      <vt:lpstr>Field Strength  </vt:lpstr>
      <vt:lpstr>Alternative Power</vt:lpstr>
      <vt:lpstr>Batteries and Chargers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Next Week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Foster</dc:creator>
  <cp:lastModifiedBy>John Foster</cp:lastModifiedBy>
  <cp:revision>59</cp:revision>
  <dcterms:created xsi:type="dcterms:W3CDTF">2017-06-12T19:23:57Z</dcterms:created>
  <dcterms:modified xsi:type="dcterms:W3CDTF">2022-03-21T15:32:50Z</dcterms:modified>
</cp:coreProperties>
</file>