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4" r:id="rId3"/>
    <p:sldId id="285" r:id="rId4"/>
    <p:sldId id="292" r:id="rId5"/>
    <p:sldId id="257" r:id="rId6"/>
    <p:sldId id="282" r:id="rId7"/>
    <p:sldId id="28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96" r:id="rId19"/>
    <p:sldId id="269" r:id="rId20"/>
    <p:sldId id="295" r:id="rId21"/>
    <p:sldId id="297" r:id="rId22"/>
    <p:sldId id="298" r:id="rId23"/>
    <p:sldId id="270" r:id="rId24"/>
    <p:sldId id="271" r:id="rId25"/>
    <p:sldId id="272" r:id="rId26"/>
    <p:sldId id="293" r:id="rId27"/>
    <p:sldId id="294" r:id="rId28"/>
    <p:sldId id="273" r:id="rId29"/>
    <p:sldId id="274" r:id="rId30"/>
    <p:sldId id="276" r:id="rId31"/>
    <p:sldId id="275" r:id="rId32"/>
    <p:sldId id="299" r:id="rId33"/>
    <p:sldId id="277" r:id="rId34"/>
    <p:sldId id="278" r:id="rId35"/>
    <p:sldId id="291" r:id="rId36"/>
    <p:sldId id="279" r:id="rId37"/>
    <p:sldId id="287" r:id="rId38"/>
    <p:sldId id="280" r:id="rId39"/>
    <p:sldId id="288" r:id="rId40"/>
    <p:sldId id="289" r:id="rId41"/>
    <p:sldId id="290" r:id="rId42"/>
    <p:sldId id="301" r:id="rId43"/>
    <p:sldId id="286" r:id="rId44"/>
    <p:sldId id="32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2"/>
    <p:restoredTop sz="94762"/>
  </p:normalViewPr>
  <p:slideViewPr>
    <p:cSldViewPr snapToObjects="1">
      <p:cViewPr varScale="1">
        <p:scale>
          <a:sx n="121" d="100"/>
          <a:sy n="121" d="100"/>
        </p:scale>
        <p:origin x="20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FEA4B-8D31-6543-9960-FAF73AF84A3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B4F-EB5F-9343-9A2A-21196D68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04B4F-EB5F-9343-9A2A-21196D6851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04B4F-EB5F-9343-9A2A-21196D6851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8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  <a:alpha val="76000"/>
              </a:schemeClr>
            </a:gs>
            <a:gs pos="100000">
              <a:srgbClr val="000000">
                <a:alpha val="12000"/>
              </a:srgb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B981-BC01-3A4A-8710-161B0D7DEFCF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Antennas and Feedlines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17638"/>
            <a:ext cx="5784850" cy="5301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1062D2-ADB4-634B-91FE-DC09BC1BE09E}"/>
              </a:ext>
            </a:extLst>
          </p:cNvPr>
          <p:cNvSpPr txBox="1"/>
          <p:nvPr/>
        </p:nvSpPr>
        <p:spPr>
          <a:xfrm>
            <a:off x="7543800" y="16002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2DCE1-B787-EC40-ABB2-517E43F5AB6F}"/>
              </a:ext>
            </a:extLst>
          </p:cNvPr>
          <p:cNvSpPr txBox="1"/>
          <p:nvPr/>
        </p:nvSpPr>
        <p:spPr>
          <a:xfrm>
            <a:off x="7854043" y="2326821"/>
            <a:ext cx="8787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G4E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G9A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G9B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G9C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G9D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antenna impedance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8594" y="2134394"/>
            <a:ext cx="284753" cy="1784866"/>
            <a:chOff x="1304629" y="2134394"/>
            <a:chExt cx="284753" cy="1784866"/>
          </a:xfrm>
        </p:grpSpPr>
        <p:cxnSp>
          <p:nvCxnSpPr>
            <p:cNvPr id="4" name="Straight Connector 3"/>
            <p:cNvCxnSpPr/>
            <p:nvPr/>
          </p:nvCxnSpPr>
          <p:spPr>
            <a:xfrm rot="5400000">
              <a:off x="647700" y="2933700"/>
              <a:ext cx="16002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304629" y="3549928"/>
              <a:ext cx="284753" cy="369332"/>
            </a:xfrm>
            <a:prstGeom prst="rect">
              <a:avLst/>
            </a:prstGeom>
            <a:ln>
              <a:solidFill>
                <a:srgbClr val="860908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i="0" dirty="0">
                  <a:latin typeface="Lucida Grande"/>
                  <a:ea typeface="Lucida Grande"/>
                  <a:cs typeface="Lucida Grande"/>
                </a:rPr>
                <a:t>°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68788" y="2134394"/>
            <a:ext cx="284753" cy="1784866"/>
            <a:chOff x="1304629" y="2134394"/>
            <a:chExt cx="284753" cy="1784866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647700" y="2933700"/>
              <a:ext cx="16002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304629" y="3549928"/>
              <a:ext cx="284753" cy="369332"/>
            </a:xfrm>
            <a:prstGeom prst="rect">
              <a:avLst/>
            </a:prstGeom>
            <a:ln>
              <a:solidFill>
                <a:srgbClr val="860908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i="0" dirty="0">
                  <a:latin typeface="Lucida Grande"/>
                  <a:ea typeface="Lucida Grande"/>
                  <a:cs typeface="Lucida Grande"/>
                </a:rPr>
                <a:t>°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59047" y="2134394"/>
            <a:ext cx="284753" cy="1784866"/>
            <a:chOff x="1304629" y="2134394"/>
            <a:chExt cx="284753" cy="1784866"/>
          </a:xfrm>
        </p:grpSpPr>
        <p:cxnSp>
          <p:nvCxnSpPr>
            <p:cNvPr id="11" name="Straight Connector 10"/>
            <p:cNvCxnSpPr/>
            <p:nvPr/>
          </p:nvCxnSpPr>
          <p:spPr>
            <a:xfrm rot="5400000">
              <a:off x="647700" y="2933700"/>
              <a:ext cx="16002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4629" y="3549928"/>
              <a:ext cx="284753" cy="369332"/>
            </a:xfrm>
            <a:prstGeom prst="rect">
              <a:avLst/>
            </a:prstGeom>
            <a:ln>
              <a:solidFill>
                <a:srgbClr val="860908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i="0" dirty="0">
                  <a:latin typeface="Lucida Grande"/>
                  <a:ea typeface="Lucida Grande"/>
                  <a:cs typeface="Lucida Grande"/>
                </a:rPr>
                <a:t>°</a:t>
              </a:r>
              <a:endParaRPr lang="en-US" dirty="0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57200" y="3734594"/>
            <a:ext cx="2209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3276601" y="3736182"/>
            <a:ext cx="1134565" cy="683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2753" y="3736182"/>
            <a:ext cx="997447" cy="683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635603" y="4263379"/>
            <a:ext cx="1293018" cy="2386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6864203" y="4273403"/>
            <a:ext cx="1294606" cy="216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33347" y="3352800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35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53541" y="3366850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43800" y="3288268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72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6621" y="5043378"/>
            <a:ext cx="836908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G9B02</a:t>
            </a:r>
            <a:r>
              <a:rPr lang="en-US" dirty="0">
                <a:solidFill>
                  <a:srgbClr val="92D050"/>
                </a:solidFill>
              </a:rPr>
              <a:t> </a:t>
            </a:r>
          </a:p>
          <a:p>
            <a:r>
              <a:rPr lang="en-US" dirty="0"/>
              <a:t>How can we change the feed point impedance of a quarter wave ground plane antenna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368" y="5728384"/>
            <a:ext cx="71193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What </a:t>
            </a:r>
            <a:r>
              <a:rPr lang="en-US" dirty="0"/>
              <a:t>happens to the feed-point impedance of a </a:t>
            </a:r>
            <a:r>
              <a:rPr lang="en-US"/>
              <a:t>ground-plane antenna </a:t>
            </a:r>
            <a:r>
              <a:rPr lang="en-US" dirty="0"/>
              <a:t>when its radials are changed from horizontal to </a:t>
            </a:r>
            <a:r>
              <a:rPr lang="en-US"/>
              <a:t>downward-sloping?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16829" y="6345198"/>
            <a:ext cx="12424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It increases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Antenna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Length Calculation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980" y="2068931"/>
            <a:ext cx="42138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Use Metric measurements for calculations</a:t>
            </a:r>
            <a:endParaRPr lang="en-US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95300" y="3831370"/>
            <a:ext cx="84308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G9B12</a:t>
            </a:r>
          </a:p>
          <a:p>
            <a:r>
              <a:rPr lang="en-US" dirty="0"/>
              <a:t>What is the approximate length in feet for a 1/4-wave vertical antenna cut for 28.5 MHz?</a:t>
            </a:r>
          </a:p>
          <a:p>
            <a:r>
              <a:rPr lang="en-US" dirty="0"/>
              <a:t>A. 8 feet</a:t>
            </a:r>
          </a:p>
          <a:p>
            <a:r>
              <a:rPr lang="en-US" dirty="0"/>
              <a:t>B. 11 feet</a:t>
            </a:r>
          </a:p>
          <a:p>
            <a:r>
              <a:rPr lang="en-US" dirty="0"/>
              <a:t>C. 16 feet</a:t>
            </a:r>
          </a:p>
          <a:p>
            <a:r>
              <a:rPr lang="en-US" dirty="0"/>
              <a:t>D. 21 feet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3810000"/>
            <a:ext cx="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7273" y="3023755"/>
            <a:ext cx="17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234 / </a:t>
            </a:r>
            <a:r>
              <a:rPr lang="en-US" dirty="0" err="1"/>
              <a:t>Freq</a:t>
            </a:r>
            <a:r>
              <a:rPr lang="en-US" dirty="0"/>
              <a:t> (MHz)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6577" y="2090301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2090301"/>
            <a:ext cx="17782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234 / </a:t>
            </a:r>
            <a:r>
              <a:rPr lang="en-US" dirty="0" err="1"/>
              <a:t>Freq</a:t>
            </a:r>
            <a:r>
              <a:rPr lang="en-US" dirty="0"/>
              <a:t> (MHz)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00" y="4529016"/>
            <a:ext cx="810991" cy="636032"/>
            <a:chOff x="7341626" y="4476829"/>
            <a:chExt cx="810991" cy="636032"/>
          </a:xfrm>
        </p:grpSpPr>
        <p:sp>
          <p:nvSpPr>
            <p:cNvPr id="3" name="TextBox 2"/>
            <p:cNvSpPr txBox="1"/>
            <p:nvPr/>
          </p:nvSpPr>
          <p:spPr>
            <a:xfrm>
              <a:off x="7341626" y="4743529"/>
              <a:ext cx="8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</a:t>
              </a:r>
              <a:r>
                <a:rPr lang="en-US" dirty="0" err="1"/>
                <a:t>mtr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747121" y="4476829"/>
              <a:ext cx="0" cy="3239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953000" y="302375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8.21. 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65532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 HF Antennas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70050"/>
            <a:ext cx="28575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357505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04383"/>
            <a:ext cx="3575050" cy="4766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590800"/>
            <a:ext cx="20574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5480050"/>
            <a:ext cx="2171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Capacitive hat, electrically lengthens the antenna </a:t>
            </a:r>
            <a:r>
              <a:rPr lang="en-US" dirty="0">
                <a:solidFill>
                  <a:srgbClr val="FF0000"/>
                </a:solidFill>
              </a:rPr>
              <a:t>G4E01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5791200"/>
            <a:ext cx="129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 coil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24882"/>
            <a:ext cx="3006912" cy="17039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65650" y="1524000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"corona ball” </a:t>
            </a:r>
            <a:r>
              <a:rPr lang="en-US" dirty="0">
                <a:solidFill>
                  <a:srgbClr val="FF0000"/>
                </a:solidFill>
              </a:rPr>
              <a:t>G4E02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2021413"/>
            <a:ext cx="794345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Operating on a short mobile antenna reduces operating bandwidth  </a:t>
            </a:r>
            <a:r>
              <a:rPr lang="en-US" sz="2000" dirty="0">
                <a:solidFill>
                  <a:srgbClr val="FF0000"/>
                </a:solidFill>
              </a:rPr>
              <a:t>G4E06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Random Wire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5024315" cy="328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572000"/>
            <a:ext cx="74569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point is random impedance </a:t>
            </a:r>
          </a:p>
          <a:p>
            <a:endParaRPr lang="en-US" dirty="0"/>
          </a:p>
          <a:p>
            <a:r>
              <a:rPr lang="en-US" dirty="0"/>
              <a:t>Antenna tuner must be used</a:t>
            </a:r>
          </a:p>
          <a:p>
            <a:endParaRPr lang="en-US" dirty="0"/>
          </a:p>
          <a:p>
            <a:r>
              <a:rPr lang="en-US" dirty="0"/>
              <a:t>May result with high RF currents and voltages on equipment and in the shack.</a:t>
            </a:r>
          </a:p>
          <a:p>
            <a:r>
              <a:rPr lang="en-US" dirty="0"/>
              <a:t>	These could result in RF burns.  </a:t>
            </a:r>
            <a:r>
              <a:rPr lang="en-US" dirty="0">
                <a:solidFill>
                  <a:srgbClr val="FF0000"/>
                </a:solidFill>
              </a:rPr>
              <a:t>G9B01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9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High?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6406" y="1172390"/>
            <a:ext cx="5943600" cy="3864410"/>
            <a:chOff x="609600" y="2384784"/>
            <a:chExt cx="5943600" cy="386441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Left Brace 6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9" name="Can 8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038601" y="3791634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change in antenna height above the ground, changes the feed point impedance in a dipole.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4612" y="4418806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76400" y="5036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½ wavelength in height, as antenna gets closer to the ground the feed point impedance decreases.  </a:t>
            </a:r>
            <a:r>
              <a:rPr lang="en-US" sz="1400" dirty="0">
                <a:solidFill>
                  <a:srgbClr val="FF0000"/>
                </a:solidFill>
              </a:rPr>
              <a:t>G9B07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00" y="5036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½ wavelength in height, as antenna gets closer to the ground the azimuth pattern becomes more Omni directional.  </a:t>
            </a:r>
            <a:r>
              <a:rPr lang="en-US" dirty="0">
                <a:solidFill>
                  <a:srgbClr val="FF0000"/>
                </a:solidFill>
              </a:rPr>
              <a:t>G9B05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8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Horizontal Advantage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2089110"/>
            <a:ext cx="5104606" cy="1788562"/>
            <a:chOff x="457200" y="3592247"/>
            <a:chExt cx="5104606" cy="178856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7200" y="3592247"/>
              <a:ext cx="2486859" cy="1491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074947" y="3592993"/>
              <a:ext cx="2486859" cy="1491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n 8"/>
            <p:cNvSpPr/>
            <p:nvPr/>
          </p:nvSpPr>
          <p:spPr>
            <a:xfrm>
              <a:off x="2813172" y="3877672"/>
              <a:ext cx="261775" cy="1368866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2933353" y="3736141"/>
              <a:ext cx="283188" cy="1364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51642" y="4487710"/>
              <a:ext cx="1784835" cy="1364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953000" y="3743401"/>
            <a:ext cx="4038600" cy="2513806"/>
            <a:chOff x="3048000" y="1981994"/>
            <a:chExt cx="4038600" cy="2513806"/>
          </a:xfrm>
        </p:grpSpPr>
        <p:sp>
          <p:nvSpPr>
            <p:cNvPr id="15" name="Connector 14"/>
            <p:cNvSpPr/>
            <p:nvPr/>
          </p:nvSpPr>
          <p:spPr>
            <a:xfrm>
              <a:off x="3048000" y="3657600"/>
              <a:ext cx="4038600" cy="8382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4000500" y="3009900"/>
              <a:ext cx="20574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85801" y="44958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polarized antennas have Lower ground reflection losses  </a:t>
            </a:r>
            <a:r>
              <a:rPr lang="en-US" dirty="0">
                <a:solidFill>
                  <a:srgbClr val="FF0000"/>
                </a:solidFill>
              </a:rPr>
              <a:t>G9B09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57400" cy="1143000"/>
          </a:xfrm>
        </p:spPr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Yagi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24200" y="2512218"/>
            <a:ext cx="2971800" cy="1985964"/>
            <a:chOff x="2590800" y="3503612"/>
            <a:chExt cx="2971800" cy="198596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971800" y="3503612"/>
              <a:ext cx="22098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90800" y="5487988"/>
              <a:ext cx="29718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4191000" y="4495800"/>
              <a:ext cx="11430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819400" y="4495800"/>
              <a:ext cx="12192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ight Arrow 16"/>
          <p:cNvSpPr/>
          <p:nvPr/>
        </p:nvSpPr>
        <p:spPr>
          <a:xfrm>
            <a:off x="762000" y="3150067"/>
            <a:ext cx="978408" cy="305594"/>
          </a:xfrm>
          <a:prstGeom prst="rightArrow">
            <a:avLst/>
          </a:prstGeom>
          <a:ln>
            <a:solidFill>
              <a:srgbClr val="860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7131411" y="3150067"/>
            <a:ext cx="978408" cy="305594"/>
          </a:xfrm>
          <a:prstGeom prst="leftArrow">
            <a:avLst/>
          </a:prstGeom>
          <a:ln>
            <a:solidFill>
              <a:srgbClr val="860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7056" y="355257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Reduced interference from the sides and behind  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5400000">
            <a:off x="4235196" y="5791200"/>
            <a:ext cx="978408" cy="305594"/>
          </a:xfrm>
          <a:prstGeom prst="leftArrow">
            <a:avLst/>
          </a:prstGeom>
          <a:ln>
            <a:solidFill>
              <a:srgbClr val="860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4482481" y="914400"/>
            <a:ext cx="484632" cy="457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32709" y="1417638"/>
            <a:ext cx="13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Direction of gain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8737" y="4311927"/>
            <a:ext cx="842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Reflector</a:t>
            </a:r>
          </a:p>
          <a:p>
            <a:r>
              <a:rPr lang="en-US" sz="1200" dirty="0"/>
              <a:t>(parasitic)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21718" y="2129085"/>
            <a:ext cx="803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Director</a:t>
            </a:r>
          </a:p>
          <a:p>
            <a:r>
              <a:rPr lang="en-US" sz="1200" dirty="0"/>
              <a:t>(parasitic)</a:t>
            </a: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56120" y="3455661"/>
            <a:ext cx="13113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Driven element</a:t>
            </a:r>
          </a:p>
          <a:p>
            <a:r>
              <a:rPr lang="en-US" sz="1400" dirty="0"/>
              <a:t>½ wave dipole</a:t>
            </a:r>
          </a:p>
          <a:p>
            <a:r>
              <a:rPr lang="en-US" dirty="0">
                <a:solidFill>
                  <a:srgbClr val="FF0000"/>
                </a:solidFill>
              </a:rPr>
              <a:t>G9C02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10074" y="2143780"/>
            <a:ext cx="12953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Shorter than</a:t>
            </a:r>
          </a:p>
          <a:p>
            <a:r>
              <a:rPr lang="en-US" sz="1400" dirty="0"/>
              <a:t>driven element</a:t>
            </a:r>
          </a:p>
          <a:p>
            <a:r>
              <a:rPr lang="en-US" dirty="0">
                <a:solidFill>
                  <a:srgbClr val="FF0000"/>
                </a:solidFill>
              </a:rPr>
              <a:t>G9C03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2800" y="4311927"/>
            <a:ext cx="12953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Longer than</a:t>
            </a:r>
          </a:p>
          <a:p>
            <a:r>
              <a:rPr lang="en-US" sz="1400" dirty="0"/>
              <a:t>driven element</a:t>
            </a:r>
          </a:p>
          <a:p>
            <a:r>
              <a:rPr lang="en-US" dirty="0">
                <a:solidFill>
                  <a:srgbClr val="FF0000"/>
                </a:solidFill>
              </a:rPr>
              <a:t>G9C03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4304705" y="3543102"/>
            <a:ext cx="305594" cy="22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4457501" y="3542705"/>
            <a:ext cx="305594" cy="22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2047" y="0"/>
            <a:ext cx="5731052" cy="4804370"/>
            <a:chOff x="22047" y="0"/>
            <a:chExt cx="5731052" cy="4804370"/>
          </a:xfrm>
        </p:grpSpPr>
        <p:sp>
          <p:nvSpPr>
            <p:cNvPr id="31" name="Oval 30"/>
            <p:cNvSpPr/>
            <p:nvPr/>
          </p:nvSpPr>
          <p:spPr>
            <a:xfrm>
              <a:off x="3847703" y="3581401"/>
              <a:ext cx="1447800" cy="1222969"/>
            </a:xfrm>
            <a:prstGeom prst="ellipse">
              <a:avLst/>
            </a:prstGeom>
            <a:solidFill>
              <a:srgbClr val="FFFF00">
                <a:alpha val="13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390900" y="0"/>
              <a:ext cx="2362199" cy="3409812"/>
            </a:xfrm>
            <a:prstGeom prst="ellipse">
              <a:avLst/>
            </a:prstGeom>
            <a:solidFill>
              <a:srgbClr val="FFFF00">
                <a:alpha val="12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e 32"/>
            <p:cNvSpPr/>
            <p:nvPr/>
          </p:nvSpPr>
          <p:spPr>
            <a:xfrm>
              <a:off x="2816352" y="1219201"/>
              <a:ext cx="307848" cy="2944346"/>
            </a:xfrm>
            <a:prstGeom prst="leftBrace">
              <a:avLst/>
            </a:prstGeom>
            <a:ln w="63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47" y="1777424"/>
              <a:ext cx="2794305" cy="954107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Front to Back Ratio</a:t>
              </a:r>
            </a:p>
            <a:p>
              <a:r>
                <a:rPr lang="en-US" sz="1400" dirty="0"/>
                <a:t>The power radiated in the major direction, compared to the power in opposite direction.  </a:t>
              </a:r>
              <a:r>
                <a:rPr lang="en-US" sz="1200" dirty="0">
                  <a:solidFill>
                    <a:srgbClr val="FF0000"/>
                  </a:solidFill>
                </a:rPr>
                <a:t>G9C07</a:t>
              </a:r>
              <a:r>
                <a:rPr lang="en-US" sz="1200" dirty="0">
                  <a:solidFill>
                    <a:srgbClr val="00B050"/>
                  </a:solidFill>
                </a:rPr>
                <a:t> 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190263" y="274638"/>
            <a:ext cx="3098474" cy="523220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Theoretical max forward gain</a:t>
            </a:r>
          </a:p>
          <a:p>
            <a:r>
              <a:rPr lang="en-US" sz="1400" dirty="0"/>
              <a:t>of a three element </a:t>
            </a:r>
            <a:r>
              <a:rPr lang="en-US" sz="1400" dirty="0" err="1"/>
              <a:t>Yagi</a:t>
            </a:r>
            <a:r>
              <a:rPr lang="en-US" sz="1400" dirty="0"/>
              <a:t>  9.7 </a:t>
            </a:r>
            <a:r>
              <a:rPr lang="en-US" sz="1400" dirty="0" err="1"/>
              <a:t>dBi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548" y="403492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G9C11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3" grpId="0"/>
      <p:bldP spid="24" grpId="0"/>
      <p:bldP spid="25" grpId="0"/>
      <p:bldP spid="26" grpId="0"/>
      <p:bldP spid="27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1143000"/>
          </a:xfrm>
        </p:spPr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Yagi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2252196"/>
            <a:ext cx="377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Increase the </a:t>
            </a:r>
            <a:r>
              <a:rPr lang="en-US" sz="1400" u="sng" dirty="0"/>
              <a:t>diameter </a:t>
            </a:r>
            <a:r>
              <a:rPr lang="en-US" sz="1400" dirty="0"/>
              <a:t>of the elements you increase band width  </a:t>
            </a:r>
            <a:r>
              <a:rPr lang="en-US" dirty="0">
                <a:solidFill>
                  <a:srgbClr val="FF0000"/>
                </a:solidFill>
              </a:rPr>
              <a:t>G9C01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2512218"/>
            <a:ext cx="2971800" cy="2135982"/>
            <a:chOff x="3124200" y="2512218"/>
            <a:chExt cx="2971800" cy="2135982"/>
          </a:xfrm>
        </p:grpSpPr>
        <p:grpSp>
          <p:nvGrpSpPr>
            <p:cNvPr id="3" name="Group 2"/>
            <p:cNvGrpSpPr/>
            <p:nvPr/>
          </p:nvGrpSpPr>
          <p:grpSpPr>
            <a:xfrm>
              <a:off x="3124200" y="2512218"/>
              <a:ext cx="2971800" cy="1985964"/>
              <a:chOff x="2590800" y="3503612"/>
              <a:chExt cx="2971800" cy="1985964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971800" y="3503612"/>
                <a:ext cx="22098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>
                <a:off x="2590800" y="5487988"/>
                <a:ext cx="29718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10800000">
                <a:off x="4191000" y="4495800"/>
                <a:ext cx="11430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819400" y="4495800"/>
                <a:ext cx="12192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 rot="5400000">
              <a:off x="4343003" y="3581003"/>
              <a:ext cx="305594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495403" y="3582592"/>
              <a:ext cx="305594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504803" y="3579415"/>
              <a:ext cx="2135982" cy="1588"/>
            </a:xfrm>
            <a:prstGeom prst="line">
              <a:avLst/>
            </a:prstGeom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04800" y="277541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longer boom and adding directors, increases gain. </a:t>
            </a:r>
            <a:r>
              <a:rPr lang="en-US" dirty="0">
                <a:solidFill>
                  <a:srgbClr val="FF0000"/>
                </a:solidFill>
              </a:rPr>
              <a:t>G9C05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544888" y="836612"/>
            <a:ext cx="2057400" cy="1676400"/>
            <a:chOff x="3544888" y="836612"/>
            <a:chExt cx="2057400" cy="16764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544888" y="1752600"/>
              <a:ext cx="20574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677444" y="836612"/>
              <a:ext cx="1789112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735785" y="1674415"/>
              <a:ext cx="1675606" cy="1588"/>
            </a:xfrm>
            <a:prstGeom prst="line">
              <a:avLst/>
            </a:prstGeom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867400" y="1141511"/>
            <a:ext cx="2257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More directors increase gain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2468" y="4850150"/>
            <a:ext cx="4764088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When designing a </a:t>
            </a:r>
            <a:r>
              <a:rPr lang="en-US" sz="1400" dirty="0" err="1"/>
              <a:t>Yagi</a:t>
            </a:r>
            <a:r>
              <a:rPr lang="en-US" sz="1400" dirty="0"/>
              <a:t>, all of the following variables need to be considered.  </a:t>
            </a:r>
            <a:r>
              <a:rPr lang="en-US" dirty="0">
                <a:solidFill>
                  <a:srgbClr val="FF0000"/>
                </a:solidFill>
              </a:rPr>
              <a:t>G9C10</a:t>
            </a:r>
          </a:p>
          <a:p>
            <a:r>
              <a:rPr lang="en-US" sz="1400" dirty="0"/>
              <a:t>	A. The physical length of the boom</a:t>
            </a:r>
          </a:p>
          <a:p>
            <a:r>
              <a:rPr lang="en-US" sz="1400" dirty="0"/>
              <a:t>	B. The number of elements on the boom</a:t>
            </a:r>
          </a:p>
          <a:p>
            <a:r>
              <a:rPr lang="en-US" sz="1400" dirty="0"/>
              <a:t>	C. The spacing of each element along the boom</a:t>
            </a:r>
          </a:p>
          <a:p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810000" y="3200400"/>
            <a:ext cx="762000" cy="1588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5466556" y="3201988"/>
            <a:ext cx="3526991" cy="323810"/>
            <a:chOff x="5466556" y="3201988"/>
            <a:chExt cx="3526991" cy="32381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715000" y="3201988"/>
              <a:ext cx="2971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466556" y="3203576"/>
              <a:ext cx="61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14.000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053" y="3248799"/>
              <a:ext cx="61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14.350</a:t>
              </a:r>
            </a:p>
          </p:txBody>
        </p:sp>
      </p:grpSp>
      <p:sp>
        <p:nvSpPr>
          <p:cNvPr id="38" name="Block Arc 37"/>
          <p:cNvSpPr/>
          <p:nvPr/>
        </p:nvSpPr>
        <p:spPr>
          <a:xfrm rot="10800000">
            <a:off x="6553200" y="2716550"/>
            <a:ext cx="1371600" cy="483850"/>
          </a:xfrm>
          <a:prstGeom prst="blockArc">
            <a:avLst>
              <a:gd name="adj1" fmla="val 11038430"/>
              <a:gd name="adj2" fmla="val 21160331"/>
              <a:gd name="adj3" fmla="val 230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lock Arc 39"/>
          <p:cNvSpPr/>
          <p:nvPr/>
        </p:nvSpPr>
        <p:spPr>
          <a:xfrm rot="10800000">
            <a:off x="6246453" y="2716550"/>
            <a:ext cx="2133600" cy="483850"/>
          </a:xfrm>
          <a:prstGeom prst="blockArc">
            <a:avLst>
              <a:gd name="adj1" fmla="val 11038430"/>
              <a:gd name="adj2" fmla="val 21348877"/>
              <a:gd name="adj3" fmla="val 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07844" y="3810000"/>
            <a:ext cx="245455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Feed point impedance of a </a:t>
            </a:r>
            <a:r>
              <a:rPr lang="en-US" sz="1400" dirty="0" err="1"/>
              <a:t>Yagi</a:t>
            </a:r>
            <a:endParaRPr lang="en-US" sz="1400" dirty="0"/>
          </a:p>
          <a:p>
            <a:r>
              <a:rPr lang="en-US" sz="1400" dirty="0"/>
              <a:t>20 to 25 ohms typical</a:t>
            </a:r>
          </a:p>
        </p:txBody>
      </p:sp>
      <p:cxnSp>
        <p:nvCxnSpPr>
          <p:cNvPr id="44" name="Curved Connector 43"/>
          <p:cNvCxnSpPr>
            <a:stCxn id="42" idx="3"/>
          </p:cNvCxnSpPr>
          <p:nvPr/>
        </p:nvCxnSpPr>
        <p:spPr>
          <a:xfrm flipV="1">
            <a:off x="3962400" y="3811589"/>
            <a:ext cx="457200" cy="26002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50567" y="3810000"/>
            <a:ext cx="3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lines Represent bandwidth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5550567" y="3720572"/>
            <a:ext cx="3220244" cy="612648"/>
          </a:xfrm>
          <a:prstGeom prst="wedgeEllipseCallout">
            <a:avLst>
              <a:gd name="adj1" fmla="val 27818"/>
              <a:gd name="adj2" fmla="val -15389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3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5" grpId="0"/>
      <p:bldP spid="26" grpId="0" animBg="1"/>
      <p:bldP spid="38" grpId="0" animBg="1"/>
      <p:bldP spid="38" grpId="1" animBg="1"/>
      <p:bldP spid="40" grpId="0" animBg="1"/>
      <p:bldP spid="42" grpId="0" animBg="1"/>
      <p:bldP spid="30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Gamma, thanks to the Greek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295400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6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Impedance Matching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47" y="762000"/>
            <a:ext cx="3544553" cy="4830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5394324" cy="2697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267200"/>
            <a:ext cx="4937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</a:t>
            </a:r>
            <a:r>
              <a:rPr lang="en-US" dirty="0" err="1"/>
              <a:t>Yagi</a:t>
            </a:r>
            <a:r>
              <a:rPr lang="en-US" dirty="0"/>
              <a:t> antenna, a gamma mach is used to To match the relatively low feed-point impedance to 50 ohms</a:t>
            </a:r>
          </a:p>
          <a:p>
            <a:endParaRPr lang="en-US" dirty="0"/>
          </a:p>
          <a:p>
            <a:r>
              <a:rPr lang="en-US" dirty="0"/>
              <a:t>An advantage of a gamma match, The driven element does not need to be insulated from the boom.  </a:t>
            </a:r>
            <a:r>
              <a:rPr lang="en-US" dirty="0">
                <a:solidFill>
                  <a:srgbClr val="FF0000"/>
                </a:solidFill>
              </a:rPr>
              <a:t>G9C12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6001434"/>
            <a:ext cx="494907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Several other types of matching methods are used,</a:t>
            </a:r>
          </a:p>
          <a:p>
            <a:r>
              <a:rPr lang="en-US" dirty="0"/>
              <a:t>And can be found in the ARRL antenna handbook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?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Antenna</a:t>
            </a:r>
            <a:r>
              <a:rPr lang="en-US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Gain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209800"/>
            <a:ext cx="168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db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dirty="0"/>
              <a:t> or </a:t>
            </a:r>
            <a:r>
              <a:rPr lang="en-US" sz="2400" dirty="0" err="1"/>
              <a:t>db</a:t>
            </a:r>
            <a:r>
              <a:rPr lang="en-US" sz="2400" dirty="0" err="1">
                <a:solidFill>
                  <a:srgbClr val="FF0000"/>
                </a:solidFill>
              </a:rPr>
              <a:t>d</a:t>
            </a:r>
            <a:r>
              <a:rPr lang="en-US" sz="2400" dirty="0"/>
              <a:t> ?</a:t>
            </a:r>
          </a:p>
        </p:txBody>
      </p:sp>
      <p:pic>
        <p:nvPicPr>
          <p:cNvPr id="6" name="Picture 5" descr="pattern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676400"/>
            <a:ext cx="4648200" cy="42407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4723" y="-543284"/>
            <a:ext cx="514595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24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hairpin match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95400"/>
            <a:ext cx="3048000" cy="2999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4572000"/>
            <a:ext cx="673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shorted transmission line stub placed at the feed point of a Yagi antenna to provide impedance matching. </a:t>
            </a:r>
            <a:r>
              <a:rPr lang="en-US" dirty="0">
                <a:solidFill>
                  <a:srgbClr val="FF0000"/>
                </a:solidFill>
              </a:rPr>
              <a:t>G9C16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2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A840854-EF4D-2C4A-AE8A-094552929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5849" b="-3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539260-552B-B74C-A4BA-BA58C730A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2595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2" b="2"/>
          <a:stretch/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Loop Antenna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17638"/>
            <a:ext cx="6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loop antenna consists of a long usually 1 wavelength or longer looped conductor, with the feed point at the two ends.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78050"/>
            <a:ext cx="5080000" cy="311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3733800"/>
            <a:ext cx="4140200" cy="2898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662443"/>
            <a:ext cx="3962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Shortened loop antennas will have nulls broadside to the plane. </a:t>
            </a:r>
            <a:r>
              <a:rPr lang="en-US" dirty="0">
                <a:solidFill>
                  <a:srgbClr val="FF0000"/>
                </a:solidFill>
              </a:rPr>
              <a:t>G9D10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52600" y="2819400"/>
            <a:ext cx="2057400" cy="1295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50092" y="2355761"/>
            <a:ext cx="3047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Virtually omnidirectional with a lower peak vertical radiation angle than a dipole. </a:t>
            </a:r>
            <a:r>
              <a:rPr lang="en-US" dirty="0">
                <a:solidFill>
                  <a:srgbClr val="FF0000"/>
                </a:solidFill>
              </a:rPr>
              <a:t>G9D13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Quad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0000"/>
            <a:ext cx="5257800" cy="3981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70000"/>
            <a:ext cx="32385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2277" y="4707930"/>
            <a:ext cx="367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point at the bottom of the loop,</a:t>
            </a:r>
          </a:p>
          <a:p>
            <a:r>
              <a:rPr lang="en-US" dirty="0"/>
              <a:t>Horizontal polarization.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2277" y="3784600"/>
            <a:ext cx="367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 point at the side of the loop,</a:t>
            </a:r>
          </a:p>
          <a:p>
            <a:r>
              <a:rPr lang="en-US" dirty="0"/>
              <a:t>Vertical polarization polarization. 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267201" y="3784600"/>
            <a:ext cx="1205077" cy="25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rot="10800000">
            <a:off x="3657601" y="4191000"/>
            <a:ext cx="1814677" cy="840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191" y="5746173"/>
            <a:ext cx="500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Reflector element approximately 5 % longer. </a:t>
            </a:r>
            <a:r>
              <a:rPr lang="en-US" dirty="0">
                <a:solidFill>
                  <a:srgbClr val="FF0000"/>
                </a:solidFill>
              </a:rPr>
              <a:t>G9C06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686719"/>
            <a:ext cx="5181600" cy="914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000" y="5403807"/>
            <a:ext cx="501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of each side is approx. ¼ wavelength. </a:t>
            </a:r>
            <a:r>
              <a:rPr lang="en-US" dirty="0">
                <a:solidFill>
                  <a:srgbClr val="FF0000"/>
                </a:solidFill>
              </a:rPr>
              <a:t>G9C13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‘bout the same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219200"/>
            <a:ext cx="624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G9C14</a:t>
            </a:r>
          </a:p>
          <a:p>
            <a:r>
              <a:rPr lang="en-US" sz="1400" dirty="0"/>
              <a:t>How does the forward gain of a two-element quad antenna compare to the forward gain of a three-element </a:t>
            </a:r>
            <a:r>
              <a:rPr lang="en-US" sz="1400" dirty="0" err="1"/>
              <a:t>Yagi</a:t>
            </a:r>
            <a:r>
              <a:rPr lang="en-US" sz="1400" dirty="0"/>
              <a:t> antenna?</a:t>
            </a:r>
          </a:p>
          <a:p>
            <a:r>
              <a:rPr lang="en-US" sz="1400" dirty="0"/>
              <a:t>A. About 2/3 as much</a:t>
            </a:r>
          </a:p>
          <a:p>
            <a:r>
              <a:rPr lang="en-US" sz="1400" dirty="0"/>
              <a:t>B. About the same</a:t>
            </a:r>
          </a:p>
          <a:p>
            <a:r>
              <a:rPr lang="en-US" sz="1400" dirty="0"/>
              <a:t>C. About 1.5 times as much</a:t>
            </a:r>
          </a:p>
          <a:p>
            <a:r>
              <a:rPr lang="en-US" sz="1400" dirty="0"/>
              <a:t>D. About twice as much 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3035082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/>
              <a:t>How does the gain of a two-element delta-loop beam compare to the gain of a two-element quad antenna?</a:t>
            </a:r>
          </a:p>
          <a:p>
            <a:r>
              <a:rPr lang="en-US" sz="1400" dirty="0"/>
              <a:t>A. 3 dB higher</a:t>
            </a:r>
          </a:p>
          <a:p>
            <a:r>
              <a:rPr lang="en-US" sz="1400" dirty="0"/>
              <a:t>B. 3 dB lower</a:t>
            </a:r>
          </a:p>
          <a:p>
            <a:r>
              <a:rPr lang="en-US" sz="1400" dirty="0"/>
              <a:t>C. 2.54 dB higher</a:t>
            </a:r>
          </a:p>
          <a:p>
            <a:r>
              <a:rPr lang="en-US" sz="1400" dirty="0"/>
              <a:t>D. About the same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82506" y="1048306"/>
            <a:ext cx="68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6050" y="2850416"/>
            <a:ext cx="46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8"/>
            <a:ext cx="73152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6400800"/>
            <a:ext cx="476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Omni-directional in the plane of the halo. </a:t>
            </a:r>
            <a:r>
              <a:rPr lang="en-US" dirty="0">
                <a:solidFill>
                  <a:srgbClr val="FF0000"/>
                </a:solidFill>
              </a:rPr>
              <a:t>G9D03</a:t>
            </a:r>
          </a:p>
        </p:txBody>
      </p:sp>
    </p:spTree>
    <p:extLst>
      <p:ext uri="{BB962C8B-B14F-4D97-AF65-F5344CB8AC3E}">
        <p14:creationId xmlns:p14="http://schemas.microsoft.com/office/powerpoint/2010/main" val="100971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209169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28600"/>
            <a:ext cx="4659067" cy="417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1406" y="4406900"/>
            <a:ext cx="28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Screwdriver mobile antenna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2700" y="4941332"/>
            <a:ext cx="4834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 A “screwdriver” mobile antenna adjust its feed-point impedance by varying the base loading inductance. </a:t>
            </a:r>
            <a:r>
              <a:rPr lang="en-US" dirty="0">
                <a:solidFill>
                  <a:srgbClr val="FF0000"/>
                </a:solidFill>
              </a:rPr>
              <a:t>G9D08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2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5333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NVIS</a:t>
            </a:r>
            <a:br>
              <a:rPr lang="en-US" dirty="0"/>
            </a:br>
            <a:r>
              <a:rPr lang="en-US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Near Vertical Incidence  Sky-wave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9150" y="1916481"/>
            <a:ext cx="82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G9D01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9663" y="6260068"/>
            <a:ext cx="34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www.athensarc.org/nvis.asp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30" y="3733800"/>
            <a:ext cx="4318000" cy="215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25415"/>
            <a:ext cx="4794250" cy="2460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150" y="2133600"/>
            <a:ext cx="3681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 heights between .1λ to .25 </a:t>
            </a:r>
            <a:r>
              <a:rPr lang="en-US" dirty="0" err="1"/>
              <a:t>λ</a:t>
            </a:r>
            <a:endParaRPr lang="en-US" dirty="0"/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76800"/>
            <a:ext cx="415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NVIS Advantage:</a:t>
            </a:r>
          </a:p>
          <a:p>
            <a:r>
              <a:rPr lang="en-US" dirty="0"/>
              <a:t>High vertical angle radiation for working stations within a radius of a few hundred kilometers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EF53D-AFEA-A444-99B8-34C9435CA0A4}"/>
              </a:ext>
            </a:extLst>
          </p:cNvPr>
          <p:cNvSpPr txBox="1"/>
          <p:nvPr/>
        </p:nvSpPr>
        <p:spPr>
          <a:xfrm>
            <a:off x="2136211" y="125752"/>
            <a:ext cx="444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distance MF or HF propagation using high elevation angles </a:t>
            </a:r>
            <a:r>
              <a:rPr lang="en-US" dirty="0">
                <a:solidFill>
                  <a:srgbClr val="FF0000"/>
                </a:solidFill>
              </a:rPr>
              <a:t>G3C10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Stacked Antennas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1" y="46876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Vertically stacking antennas increase the gain and narrows the elevation beam width  </a:t>
            </a:r>
            <a:r>
              <a:rPr lang="en-US" dirty="0">
                <a:solidFill>
                  <a:srgbClr val="FF0000"/>
                </a:solidFill>
              </a:rPr>
              <a:t>G9D05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1" y="5486400"/>
            <a:ext cx="582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Stacking two horizontal </a:t>
            </a:r>
            <a:r>
              <a:rPr lang="en-US" dirty="0" err="1"/>
              <a:t>Yagis</a:t>
            </a:r>
            <a:r>
              <a:rPr lang="en-US" dirty="0"/>
              <a:t> at ½ </a:t>
            </a:r>
            <a:r>
              <a:rPr lang="en-US" dirty="0" err="1"/>
              <a:t>λ</a:t>
            </a:r>
            <a:r>
              <a:rPr lang="en-US" dirty="0"/>
              <a:t> apart increases gain 3dB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4000"/>
            <a:ext cx="4494944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497286"/>
            <a:ext cx="4038600" cy="2693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551688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G9C09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?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Antenna</a:t>
            </a:r>
            <a:r>
              <a:rPr lang="en-US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Gain</a:t>
            </a:r>
            <a:r>
              <a:rPr lang="en-US" dirty="0"/>
              <a:t>?</a:t>
            </a:r>
          </a:p>
        </p:txBody>
      </p:sp>
      <p:pic>
        <p:nvPicPr>
          <p:cNvPr id="5" name="Picture 4" descr="aa_rad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2560905"/>
            <a:ext cx="4064000" cy="3479800"/>
          </a:xfrm>
          <a:prstGeom prst="rect">
            <a:avLst/>
          </a:prstGeom>
        </p:spPr>
      </p:pic>
      <p:pic>
        <p:nvPicPr>
          <p:cNvPr id="7" name="Picture 6" descr="0dBd_R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4419137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1658034"/>
            <a:ext cx="334283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Gain of a dipole is 2.15 db greater</a:t>
            </a:r>
          </a:p>
          <a:p>
            <a:r>
              <a:rPr lang="en-US" dirty="0"/>
              <a:t> than an isotropic. </a:t>
            </a:r>
            <a:r>
              <a:rPr lang="en-US" dirty="0">
                <a:solidFill>
                  <a:srgbClr val="FF0000"/>
                </a:solidFill>
              </a:rPr>
              <a:t>G9C04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4909" y="2667000"/>
            <a:ext cx="6373094" cy="3950732"/>
            <a:chOff x="484909" y="2667000"/>
            <a:chExt cx="6373094" cy="3950732"/>
          </a:xfrm>
        </p:grpSpPr>
        <p:sp>
          <p:nvSpPr>
            <p:cNvPr id="3" name="TextBox 2"/>
            <p:cNvSpPr txBox="1"/>
            <p:nvPr/>
          </p:nvSpPr>
          <p:spPr>
            <a:xfrm>
              <a:off x="484909" y="6248400"/>
              <a:ext cx="6177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Main lobe, direction of maximum radiated field strength  </a:t>
              </a:r>
              <a:r>
                <a:rPr lang="en-US" dirty="0">
                  <a:solidFill>
                    <a:srgbClr val="FF0000"/>
                  </a:solidFill>
                </a:rPr>
                <a:t>G9C08</a:t>
              </a:r>
            </a:p>
          </p:txBody>
        </p:sp>
        <p:cxnSp>
          <p:nvCxnSpPr>
            <p:cNvPr id="6" name="Curved Connector 5"/>
            <p:cNvCxnSpPr/>
            <p:nvPr/>
          </p:nvCxnSpPr>
          <p:spPr>
            <a:xfrm rot="5400000" flipH="1" flipV="1">
              <a:off x="3260383" y="2759418"/>
              <a:ext cx="3690037" cy="3505202"/>
            </a:xfrm>
            <a:prstGeom prst="curvedConnector3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771937" y="2667000"/>
            <a:ext cx="1221807" cy="2133599"/>
            <a:chOff x="7771937" y="2667000"/>
            <a:chExt cx="1221807" cy="2133599"/>
          </a:xfrm>
        </p:grpSpPr>
        <p:sp>
          <p:nvSpPr>
            <p:cNvPr id="11" name="Right Brace 10"/>
            <p:cNvSpPr/>
            <p:nvPr/>
          </p:nvSpPr>
          <p:spPr>
            <a:xfrm>
              <a:off x="7771937" y="2667000"/>
              <a:ext cx="305263" cy="2133599"/>
            </a:xfrm>
            <a:prstGeom prst="rightBrace">
              <a:avLst>
                <a:gd name="adj1" fmla="val 0"/>
                <a:gd name="adj2" fmla="val 52203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88715" y="3619500"/>
              <a:ext cx="805029" cy="64633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F/B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G9C07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Log Periodic Antenna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LPA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4940300" cy="325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562600"/>
            <a:ext cx="305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LPA Advantage</a:t>
            </a:r>
          </a:p>
          <a:p>
            <a:r>
              <a:rPr lang="en-US" dirty="0"/>
              <a:t>	Wide band width.  </a:t>
            </a:r>
            <a:r>
              <a:rPr lang="en-US" dirty="0">
                <a:solidFill>
                  <a:srgbClr val="FF0000"/>
                </a:solidFill>
              </a:rPr>
              <a:t>G9D06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1" y="5562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 and spacing of the elements increases logarithmically from one end of the boom to other.  </a:t>
            </a:r>
            <a:r>
              <a:rPr lang="en-US" dirty="0">
                <a:solidFill>
                  <a:srgbClr val="FF0000"/>
                </a:solidFill>
              </a:rPr>
              <a:t>G9D07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Beverage Antenna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Traveling Wave Antenna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600200"/>
            <a:ext cx="7683500" cy="194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572470"/>
            <a:ext cx="395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long low directional receiving antenna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126468"/>
            <a:ext cx="316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Usually less than 20 ft. in height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449580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Receiving end terminated with a resistor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4953000"/>
            <a:ext cx="488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beverage antenna has high losses, not suitable for transmitting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5715000"/>
            <a:ext cx="719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primary use for the Beverage antenna is for receiving on the low HF bands  </a:t>
            </a:r>
            <a:r>
              <a:rPr lang="en-US" dirty="0">
                <a:solidFill>
                  <a:srgbClr val="FF0000"/>
                </a:solidFill>
              </a:rPr>
              <a:t>G9D09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590800"/>
            <a:ext cx="2898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Invented by Harold Beverage in 1922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Beverage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251700" cy="54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47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Band Antennas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454900" cy="151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191000"/>
            <a:ext cx="2832100" cy="2126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867834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Traps are used to permit multiband operation.  </a:t>
            </a:r>
            <a:r>
              <a:rPr lang="en-US" dirty="0">
                <a:solidFill>
                  <a:srgbClr val="FF0000"/>
                </a:solidFill>
              </a:rPr>
              <a:t>G9D04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48200"/>
            <a:ext cx="5257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Disadvantage of trap antennas,</a:t>
            </a:r>
          </a:p>
          <a:p>
            <a:r>
              <a:rPr lang="en-US" dirty="0"/>
              <a:t>	 Trapped antennas have poor harmonic rejection.  </a:t>
            </a:r>
            <a:r>
              <a:rPr lang="en-US" dirty="0">
                <a:solidFill>
                  <a:srgbClr val="FF0000"/>
                </a:solidFill>
              </a:rPr>
              <a:t>G9D11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Traps have losses and reduce the efficiency of the antennas.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Feed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752600"/>
            <a:ext cx="6257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Feed lines have a characteristic impedance </a:t>
            </a:r>
          </a:p>
          <a:p>
            <a:r>
              <a:rPr lang="en-US" dirty="0"/>
              <a:t>The impedance is based on the following physical characteristics:</a:t>
            </a:r>
          </a:p>
          <a:p>
            <a:r>
              <a:rPr lang="en-US" dirty="0"/>
              <a:t>	The geometry of the feed line conductors </a:t>
            </a:r>
          </a:p>
          <a:p>
            <a:r>
              <a:rPr lang="en-US" dirty="0"/>
              <a:t>	The distance between the the center of the conductors</a:t>
            </a:r>
          </a:p>
          <a:p>
            <a:r>
              <a:rPr lang="en-US" dirty="0"/>
              <a:t>	The radius of the conductors.  </a:t>
            </a:r>
            <a:r>
              <a:rPr lang="en-US" dirty="0">
                <a:solidFill>
                  <a:srgbClr val="FF0000"/>
                </a:solidFill>
              </a:rPr>
              <a:t>G9A01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886200"/>
            <a:ext cx="81663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line twin conductor window feed line  = 450 ohms  </a:t>
            </a:r>
            <a:r>
              <a:rPr lang="en-US" dirty="0">
                <a:solidFill>
                  <a:srgbClr val="FF0000"/>
                </a:solidFill>
              </a:rPr>
              <a:t>G9A03</a:t>
            </a:r>
          </a:p>
          <a:p>
            <a:endParaRPr lang="en-US" dirty="0"/>
          </a:p>
          <a:p>
            <a:r>
              <a:rPr lang="en-US" dirty="0"/>
              <a:t>For amateur radio use, we use coax feed line with 50 and 75 ohm impedance.  </a:t>
            </a:r>
            <a:r>
              <a:rPr lang="en-US" dirty="0">
                <a:solidFill>
                  <a:srgbClr val="FF0000"/>
                </a:solidFill>
              </a:rPr>
              <a:t>G9A02</a:t>
            </a:r>
          </a:p>
          <a:p>
            <a:endParaRPr lang="en-US" dirty="0"/>
          </a:p>
          <a:p>
            <a:r>
              <a:rPr lang="en-US" dirty="0"/>
              <a:t>All feed lines have loss.  Usually measured in dB loss/ 100 Ft.  </a:t>
            </a:r>
            <a:r>
              <a:rPr lang="en-US" dirty="0">
                <a:solidFill>
                  <a:srgbClr val="FF0000"/>
                </a:solidFill>
              </a:rPr>
              <a:t>G9A06</a:t>
            </a:r>
          </a:p>
          <a:p>
            <a:endParaRPr lang="en-US" dirty="0"/>
          </a:p>
          <a:p>
            <a:r>
              <a:rPr lang="en-US" dirty="0"/>
              <a:t>As frequency increases, loss increases  </a:t>
            </a:r>
            <a:r>
              <a:rPr lang="en-US" dirty="0">
                <a:solidFill>
                  <a:srgbClr val="FF0000"/>
                </a:solidFill>
              </a:rPr>
              <a:t>G9A05</a:t>
            </a:r>
          </a:p>
          <a:p>
            <a:endParaRPr lang="en-US" dirty="0"/>
          </a:p>
          <a:p>
            <a:r>
              <a:rPr lang="en-US" dirty="0"/>
              <a:t>Small diameter feed lines generally have higher losses than large diameter.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B35DFB-3A14-7F41-9316-E1260689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39900"/>
            <a:ext cx="81280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Coax Loss</a:t>
            </a:r>
          </a:p>
        </p:txBody>
      </p:sp>
      <p:pic>
        <p:nvPicPr>
          <p:cNvPr id="3" name="Picture 2" descr="coax lo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2450"/>
            <a:ext cx="6636126" cy="41973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SWR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28342"/>
            <a:ext cx="7660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Reflected power can occur when ever there is a mismatch in impedance  </a:t>
            </a:r>
            <a:r>
              <a:rPr lang="en-US" dirty="0">
                <a:solidFill>
                  <a:srgbClr val="FF0000"/>
                </a:solidFill>
              </a:rPr>
              <a:t>G9A04</a:t>
            </a:r>
          </a:p>
          <a:p>
            <a:endParaRPr lang="en-US" dirty="0"/>
          </a:p>
          <a:p>
            <a:r>
              <a:rPr lang="en-US" dirty="0"/>
              <a:t>Standing waves occur whenever reflected waves interfere with forward waves.</a:t>
            </a:r>
          </a:p>
          <a:p>
            <a:endParaRPr lang="en-US" dirty="0"/>
          </a:p>
          <a:p>
            <a:r>
              <a:rPr lang="en-US" dirty="0"/>
              <a:t>SWR is always greater than 1:1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7131"/>
            <a:ext cx="78707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G9A09</a:t>
            </a:r>
          </a:p>
          <a:p>
            <a:r>
              <a:rPr lang="en-US" sz="1400" dirty="0"/>
              <a:t>What standing wave ratio will result from the connection of a 50-ohm feed line to a non-reactive load having a 200-ohm impedance?</a:t>
            </a:r>
          </a:p>
          <a:p>
            <a:r>
              <a:rPr lang="en-US" sz="1400" dirty="0"/>
              <a:t>A. 4:1</a:t>
            </a:r>
          </a:p>
          <a:p>
            <a:r>
              <a:rPr lang="en-US" sz="1400" dirty="0"/>
              <a:t>B. 1:4</a:t>
            </a:r>
          </a:p>
          <a:p>
            <a:r>
              <a:rPr lang="en-US" sz="1400" dirty="0"/>
              <a:t>C. 2:1</a:t>
            </a:r>
          </a:p>
          <a:p>
            <a:r>
              <a:rPr lang="en-US" sz="1400" dirty="0"/>
              <a:t>D. 1:2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800600"/>
            <a:ext cx="74135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G9A10</a:t>
            </a:r>
          </a:p>
          <a:p>
            <a:r>
              <a:rPr lang="en-US" sz="1400" dirty="0"/>
              <a:t>What standing wave ratio will result from the connection of a 50-ohm feed line to a non-reactive load having a 10-ohm impedance?</a:t>
            </a:r>
          </a:p>
          <a:p>
            <a:r>
              <a:rPr lang="en-US" sz="1400" dirty="0"/>
              <a:t>A. 2:1</a:t>
            </a:r>
          </a:p>
          <a:p>
            <a:r>
              <a:rPr lang="en-US" sz="1400" dirty="0"/>
              <a:t>B. 50:1</a:t>
            </a:r>
          </a:p>
          <a:p>
            <a:r>
              <a:rPr lang="en-US" sz="1400" dirty="0"/>
              <a:t>C. 1:5</a:t>
            </a:r>
          </a:p>
          <a:p>
            <a:r>
              <a:rPr lang="en-US" sz="1400" dirty="0"/>
              <a:t>D. 5:1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90800"/>
            <a:ext cx="8327921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SWR is the ratio of the higher impedance to the lower.  SWR = higher impedance/lower 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3237131"/>
            <a:ext cx="427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6158" y="480060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2348" y="5802868"/>
            <a:ext cx="464227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There are five similar questions G9A09 – G9A13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animBg="1"/>
      <p:bldP spid="7" grpId="0"/>
      <p:bldP spid="8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SWR vs. Loss</a:t>
            </a:r>
          </a:p>
        </p:txBody>
      </p:sp>
      <p:pic>
        <p:nvPicPr>
          <p:cNvPr id="4" name="Picture 3" descr="Screen Shot 2017-05-26 at 5.54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5867400" cy="54748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Impedance Matching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837" y="2057400"/>
            <a:ext cx="814861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ideal situation is to have feed line and load impedance match </a:t>
            </a:r>
          </a:p>
          <a:p>
            <a:r>
              <a:rPr lang="en-US" dirty="0"/>
              <a:t>to prevent standing waves </a:t>
            </a:r>
            <a:r>
              <a:rPr lang="en-US" dirty="0">
                <a:solidFill>
                  <a:srgbClr val="FF0000"/>
                </a:solidFill>
              </a:rPr>
              <a:t>G9A07</a:t>
            </a:r>
          </a:p>
          <a:p>
            <a:endParaRPr lang="en-US" dirty="0"/>
          </a:p>
          <a:p>
            <a:r>
              <a:rPr lang="en-US" dirty="0"/>
              <a:t>Most often the impedance is matched between the transmitter and the feed line.  </a:t>
            </a:r>
          </a:p>
          <a:p>
            <a:endParaRPr lang="en-US" dirty="0"/>
          </a:p>
          <a:p>
            <a:r>
              <a:rPr lang="en-US" dirty="0"/>
              <a:t>	 This matching is usually done with an antenna coupler or antenna tuner  </a:t>
            </a:r>
            <a:r>
              <a:rPr lang="en-US" dirty="0">
                <a:solidFill>
                  <a:srgbClr val="FF0000"/>
                </a:solidFill>
              </a:rPr>
              <a:t>G4A06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410" y="2186168"/>
            <a:ext cx="1361791" cy="10904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Transmitter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34200" y="10668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92668"/>
            <a:ext cx="1715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981201" y="2743201"/>
            <a:ext cx="548640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4" idx="0"/>
          </p:cNvCxnSpPr>
          <p:nvPr/>
        </p:nvCxnSpPr>
        <p:spPr>
          <a:xfrm rot="16200000" flipV="1">
            <a:off x="7085077" y="2360676"/>
            <a:ext cx="762003" cy="3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3015734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line 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1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= 1:1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838200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410" y="1127166"/>
            <a:ext cx="5859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standing wave ratio will result when connecting a 50 ohm feed line to a non-reactive load having 50 ohm impedance?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1C22F-F672-AA46-BFD1-9C7971EE3C00}"/>
              </a:ext>
            </a:extLst>
          </p:cNvPr>
          <p:cNvSpPr txBox="1"/>
          <p:nvPr/>
        </p:nvSpPr>
        <p:spPr>
          <a:xfrm>
            <a:off x="1110343" y="5502729"/>
            <a:ext cx="761298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SWR =  Antenna Impedance divided by feed line impedance</a:t>
            </a:r>
          </a:p>
          <a:p>
            <a:r>
              <a:rPr lang="en-US" sz="2400" dirty="0"/>
              <a:t>Answer always is  + number 1 or over,  to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antenna pattern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400300"/>
            <a:ext cx="2819400" cy="2057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0" y="1676400"/>
            <a:ext cx="0" cy="13716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7755" y="4457700"/>
            <a:ext cx="24245" cy="5715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071504" y="4953000"/>
            <a:ext cx="454604" cy="571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15296" y="4953000"/>
            <a:ext cx="461096" cy="7100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14800" y="5010150"/>
            <a:ext cx="457200" cy="6477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417714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G9B03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5940" y="5265420"/>
            <a:ext cx="178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Omni-Directional</a:t>
            </a:r>
          </a:p>
        </p:txBody>
      </p:sp>
    </p:spTree>
    <p:extLst>
      <p:ext uri="{BB962C8B-B14F-4D97-AF65-F5344CB8AC3E}">
        <p14:creationId xmlns:p14="http://schemas.microsoft.com/office/powerpoint/2010/main" val="596098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410" y="2186168"/>
            <a:ext cx="1361791" cy="10904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Transmitter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34200" y="10668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92668"/>
            <a:ext cx="183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</a:t>
            </a:r>
          </a:p>
          <a:p>
            <a:r>
              <a:rPr lang="en-US" dirty="0"/>
              <a:t>200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981201" y="2743201"/>
            <a:ext cx="548640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4" idx="0"/>
          </p:cNvCxnSpPr>
          <p:nvPr/>
        </p:nvCxnSpPr>
        <p:spPr>
          <a:xfrm rot="16200000" flipV="1">
            <a:off x="7085077" y="2360676"/>
            <a:ext cx="762003" cy="3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3015734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line 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1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= 4:1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838200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400" y="44635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36% loss of power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161871"/>
            <a:ext cx="527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standing wave ratio will result when connecting a 50 ohm feed line to a non-reactive load having 200 ohm impedance?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410" y="2186168"/>
            <a:ext cx="1361791" cy="10904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Transmitter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34200" y="10668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92668"/>
            <a:ext cx="183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</a:t>
            </a:r>
          </a:p>
          <a:p>
            <a:r>
              <a:rPr lang="en-US" dirty="0"/>
              <a:t>250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cxnSp>
        <p:nvCxnSpPr>
          <p:cNvPr id="13" name="Straight Arrow Connector 12"/>
          <p:cNvCxnSpPr>
            <a:endCxn id="4" idx="0"/>
          </p:cNvCxnSpPr>
          <p:nvPr/>
        </p:nvCxnSpPr>
        <p:spPr>
          <a:xfrm rot="16200000" flipV="1">
            <a:off x="7085077" y="2360676"/>
            <a:ext cx="762003" cy="3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9423" y="2907267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line 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= 5:1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838200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G9A08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2286003"/>
            <a:ext cx="1143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Antenna Tuner</a:t>
            </a:r>
          </a:p>
        </p:txBody>
      </p:sp>
      <p:cxnSp>
        <p:nvCxnSpPr>
          <p:cNvPr id="22" name="Straight Connector 21"/>
          <p:cNvCxnSpPr>
            <a:endCxn id="12" idx="3"/>
          </p:cNvCxnSpPr>
          <p:nvPr/>
        </p:nvCxnSpPr>
        <p:spPr>
          <a:xfrm rot="10800000">
            <a:off x="4114801" y="2743203"/>
            <a:ext cx="3349755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1"/>
            <a:endCxn id="3" idx="3"/>
          </p:cNvCxnSpPr>
          <p:nvPr/>
        </p:nvCxnSpPr>
        <p:spPr>
          <a:xfrm rot="10800000">
            <a:off x="1981202" y="2731385"/>
            <a:ext cx="990599" cy="11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3200403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G4A06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221" y="1114338"/>
            <a:ext cx="580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SWR on an antenna feed line is 5 to 1, and a matching network at the transmitter end of the feed line is adjusted to 1 to 1 SWR, what is the resulting SWR on the feed line?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3C47E-057D-874F-9468-0F99EF96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Loss is Loss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8C82F8E-0D71-634B-B2A4-B7EE721E5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902" y="643466"/>
            <a:ext cx="432969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6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do we measure impedance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matching and SWR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183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Antenna Analyzer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724400"/>
            <a:ext cx="125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Meter</a:t>
            </a:r>
          </a:p>
        </p:txBody>
      </p:sp>
      <p:pic>
        <p:nvPicPr>
          <p:cNvPr id="6" name="Picture 5" descr="DXEPartType_Antenna-Analyz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0"/>
            <a:ext cx="3663950" cy="2705686"/>
          </a:xfrm>
          <a:prstGeom prst="rect">
            <a:avLst/>
          </a:prstGeom>
        </p:spPr>
      </p:pic>
      <p:pic>
        <p:nvPicPr>
          <p:cNvPr id="7" name="Picture 6" descr="100-Watt_SWR-RF_Meter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114800"/>
            <a:ext cx="4876800" cy="2438400"/>
          </a:xfrm>
          <a:prstGeom prst="rect">
            <a:avLst/>
          </a:prstGeom>
        </p:spPr>
      </p:pic>
      <p:pic>
        <p:nvPicPr>
          <p:cNvPr id="8" name="Picture 7" descr="bird4410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242609"/>
            <a:ext cx="2140305" cy="2825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1262390"/>
            <a:ext cx="1152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aseline="30000" dirty="0">
                <a:solidFill>
                  <a:srgbClr val="FF0000"/>
                </a:solidFill>
              </a:rPr>
              <a:t>G4B10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078" y="610409"/>
            <a:ext cx="5485210" cy="948018"/>
          </a:xfrm>
        </p:spPr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cs typeface="Cambria"/>
              </a:rPr>
              <a:t>For Next Week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6145" y="1527601"/>
            <a:ext cx="29047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mbria"/>
              </a:rPr>
              <a:t>Study flash cards </a:t>
            </a:r>
            <a:r>
              <a:rPr lang="en-US" sz="1350" dirty="0" err="1">
                <a:solidFill>
                  <a:srgbClr val="FF0000"/>
                </a:solidFill>
                <a:latin typeface="Cambria"/>
              </a:rPr>
              <a:t>www.hamexam.org</a:t>
            </a:r>
            <a:endParaRPr lang="en-US" sz="1350" dirty="0">
              <a:solidFill>
                <a:srgbClr val="FF0000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1566" y="5038430"/>
            <a:ext cx="136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73</a:t>
            </a:r>
          </a:p>
          <a:p>
            <a:r>
              <a:rPr lang="en-US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Tom and Jack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084" y="2883588"/>
            <a:ext cx="731290" cy="15465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1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G1A</a:t>
            </a:r>
          </a:p>
          <a:p>
            <a:r>
              <a:rPr lang="en-US" sz="1050" dirty="0">
                <a:latin typeface="Cambria"/>
                <a:cs typeface="Cambria"/>
              </a:rPr>
              <a:t> G1C</a:t>
            </a:r>
          </a:p>
          <a:p>
            <a:r>
              <a:rPr lang="en-US" sz="1050" dirty="0">
                <a:latin typeface="Cambria"/>
                <a:cs typeface="Cambria"/>
              </a:rPr>
              <a:t> G2A</a:t>
            </a:r>
          </a:p>
          <a:p>
            <a:r>
              <a:rPr lang="en-US" sz="1050" dirty="0">
                <a:latin typeface="Cambria"/>
                <a:cs typeface="Cambria"/>
              </a:rPr>
              <a:t> G2B</a:t>
            </a:r>
          </a:p>
          <a:p>
            <a:r>
              <a:rPr lang="en-US" sz="1050" dirty="0">
                <a:latin typeface="Cambria"/>
                <a:cs typeface="Cambria"/>
              </a:rPr>
              <a:t> G4A part</a:t>
            </a:r>
          </a:p>
          <a:p>
            <a:r>
              <a:rPr lang="en-US" sz="1050" dirty="0">
                <a:latin typeface="Cambria"/>
                <a:cs typeface="Cambria"/>
              </a:rPr>
              <a:t> G4D part</a:t>
            </a:r>
          </a:p>
          <a:p>
            <a:r>
              <a:rPr lang="en-US" sz="1050" dirty="0">
                <a:latin typeface="Cambria"/>
                <a:cs typeface="Cambria"/>
              </a:rPr>
              <a:t>G8A</a:t>
            </a:r>
          </a:p>
          <a:p>
            <a:pPr>
              <a:buFont typeface="Arial"/>
              <a:buChar char="•"/>
            </a:pPr>
            <a:endParaRPr lang="en-US" sz="105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6272" y="2938169"/>
            <a:ext cx="739770" cy="10618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9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 G9A</a:t>
            </a:r>
          </a:p>
          <a:p>
            <a:r>
              <a:rPr lang="en-US" sz="1050" dirty="0">
                <a:latin typeface="Cambria"/>
                <a:cs typeface="Cambria"/>
              </a:rPr>
              <a:t> G9B</a:t>
            </a:r>
          </a:p>
          <a:p>
            <a:r>
              <a:rPr lang="en-US" sz="1050" dirty="0">
                <a:latin typeface="Cambria"/>
                <a:cs typeface="Cambria"/>
              </a:rPr>
              <a:t> G9C</a:t>
            </a:r>
          </a:p>
          <a:p>
            <a:r>
              <a:rPr lang="en-US" sz="105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3892" y="2882949"/>
            <a:ext cx="818528" cy="15465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7</a:t>
            </a:r>
          </a:p>
          <a:p>
            <a:r>
              <a:rPr lang="en-US" sz="1050" dirty="0">
                <a:latin typeface="Cambria"/>
                <a:cs typeface="Cambria"/>
              </a:rPr>
              <a:t> G4A</a:t>
            </a:r>
          </a:p>
          <a:p>
            <a:r>
              <a:rPr lang="en-US" sz="1050" dirty="0">
                <a:latin typeface="Cambria"/>
                <a:cs typeface="Cambria"/>
              </a:rPr>
              <a:t> G4B</a:t>
            </a:r>
          </a:p>
          <a:p>
            <a:r>
              <a:rPr lang="en-US" sz="1050" dirty="0">
                <a:latin typeface="Cambria"/>
                <a:cs typeface="Cambria"/>
              </a:rPr>
              <a:t> G4C</a:t>
            </a:r>
          </a:p>
          <a:p>
            <a:r>
              <a:rPr lang="en-US" sz="1050" dirty="0">
                <a:latin typeface="Cambria"/>
                <a:cs typeface="Cambria"/>
              </a:rPr>
              <a:t> G4D</a:t>
            </a:r>
          </a:p>
          <a:p>
            <a:r>
              <a:rPr lang="en-US" sz="1050" dirty="0">
                <a:latin typeface="Cambria"/>
                <a:cs typeface="Cambria"/>
              </a:rPr>
              <a:t> G7B</a:t>
            </a:r>
          </a:p>
          <a:p>
            <a:r>
              <a:rPr lang="en-US" sz="1050" dirty="0">
                <a:latin typeface="Cambria"/>
                <a:cs typeface="Cambria"/>
              </a:rPr>
              <a:t> G7C</a:t>
            </a:r>
          </a:p>
          <a:p>
            <a:r>
              <a:rPr lang="en-US" sz="1050" dirty="0">
                <a:latin typeface="Cambria"/>
                <a:cs typeface="Cambria"/>
              </a:rPr>
              <a:t> G8A</a:t>
            </a:r>
          </a:p>
          <a:p>
            <a:r>
              <a:rPr lang="en-US" sz="1050" dirty="0">
                <a:latin typeface="Cambria"/>
                <a:cs typeface="Cambria"/>
              </a:rPr>
              <a:t> G8B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2091" y="2938169"/>
            <a:ext cx="689612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4</a:t>
            </a:r>
          </a:p>
          <a:p>
            <a:r>
              <a:rPr lang="en-US" sz="1050" dirty="0">
                <a:latin typeface="Cambria"/>
                <a:cs typeface="Cambria"/>
              </a:rPr>
              <a:t> G5A</a:t>
            </a:r>
          </a:p>
          <a:p>
            <a:r>
              <a:rPr lang="en-US" sz="1050" dirty="0">
                <a:latin typeface="Cambria"/>
                <a:cs typeface="Cambria"/>
              </a:rPr>
              <a:t> G5B</a:t>
            </a:r>
          </a:p>
          <a:p>
            <a:r>
              <a:rPr lang="en-US" sz="1050" dirty="0">
                <a:latin typeface="Cambria"/>
                <a:cs typeface="Cambria"/>
              </a:rPr>
              <a:t> G6A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9603" y="4984163"/>
            <a:ext cx="764953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11</a:t>
            </a:r>
          </a:p>
          <a:p>
            <a:r>
              <a:rPr lang="en-US" sz="1050" dirty="0">
                <a:latin typeface="Cambria"/>
                <a:cs typeface="Cambria"/>
              </a:rPr>
              <a:t> G0A</a:t>
            </a:r>
          </a:p>
          <a:p>
            <a:r>
              <a:rPr lang="en-US" sz="1050" dirty="0">
                <a:latin typeface="Cambria"/>
                <a:cs typeface="Cambria"/>
              </a:rPr>
              <a:t> G0B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3403" y="1896316"/>
            <a:ext cx="1258679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/>
              <a:t>Radio</a:t>
            </a:r>
          </a:p>
          <a:p>
            <a:pPr algn="ctr"/>
            <a:r>
              <a:rPr lang="en-US" sz="1050" dirty="0"/>
              <a:t> Fundamentals</a:t>
            </a:r>
          </a:p>
          <a:p>
            <a:pPr algn="ctr"/>
            <a:r>
              <a:rPr lang="en-US" sz="1050" dirty="0"/>
              <a:t>ARRL Ch. 1, 2, 3,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0438" y="1938081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Antennas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1942" y="1923786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>
                <a:latin typeface="Cambria"/>
                <a:cs typeface="Cambria"/>
              </a:rPr>
              <a:t>Electricity</a:t>
            </a:r>
          </a:p>
          <a:p>
            <a:r>
              <a:rPr lang="en-US" sz="1050" dirty="0">
                <a:latin typeface="Cambria"/>
                <a:cs typeface="Cambria"/>
              </a:rPr>
              <a:t>ARRL Ch.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43618" y="4402566"/>
            <a:ext cx="708848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  Safety    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Ch.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D141E-D87C-AE4E-92C5-54FD09EE24DD}"/>
              </a:ext>
            </a:extLst>
          </p:cNvPr>
          <p:cNvSpPr txBox="1"/>
          <p:nvPr/>
        </p:nvSpPr>
        <p:spPr>
          <a:xfrm>
            <a:off x="2052598" y="3067341"/>
            <a:ext cx="689612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3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G5B</a:t>
            </a:r>
          </a:p>
          <a:p>
            <a:r>
              <a:rPr lang="en-US" sz="1050" dirty="0">
                <a:latin typeface="Cambria"/>
                <a:cs typeface="Cambria"/>
              </a:rPr>
              <a:t> G5C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4ECFA-C3EA-D247-A320-FC1E5772CE95}"/>
              </a:ext>
            </a:extLst>
          </p:cNvPr>
          <p:cNvSpPr txBox="1"/>
          <p:nvPr/>
        </p:nvSpPr>
        <p:spPr>
          <a:xfrm>
            <a:off x="2065220" y="2563141"/>
            <a:ext cx="660758" cy="47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Resistors</a:t>
            </a:r>
          </a:p>
          <a:p>
            <a:r>
              <a:rPr lang="en-US" sz="825" dirty="0">
                <a:latin typeface="Cambria"/>
                <a:cs typeface="Cambria"/>
              </a:rPr>
              <a:t>Capacitors</a:t>
            </a:r>
          </a:p>
          <a:p>
            <a:r>
              <a:rPr lang="en-US" sz="825" dirty="0">
                <a:latin typeface="Cambria"/>
                <a:cs typeface="Cambria"/>
              </a:rPr>
              <a:t>AC Power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CE96B-1729-A14B-AED1-EDF4A1A1A638}"/>
              </a:ext>
            </a:extLst>
          </p:cNvPr>
          <p:cNvSpPr txBox="1"/>
          <p:nvPr/>
        </p:nvSpPr>
        <p:spPr>
          <a:xfrm>
            <a:off x="2952091" y="2563141"/>
            <a:ext cx="763351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The Reactive</a:t>
            </a:r>
          </a:p>
          <a:p>
            <a:r>
              <a:rPr lang="en-US" sz="825" dirty="0">
                <a:latin typeface="Cambria"/>
                <a:cs typeface="Cambria"/>
              </a:rPr>
              <a:t>components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201795-4F38-5D41-A9B2-9BC1E2D1EADA}"/>
              </a:ext>
            </a:extLst>
          </p:cNvPr>
          <p:cNvSpPr txBox="1"/>
          <p:nvPr/>
        </p:nvSpPr>
        <p:spPr>
          <a:xfrm>
            <a:off x="3769789" y="2878001"/>
            <a:ext cx="689612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5</a:t>
            </a:r>
          </a:p>
          <a:p>
            <a:r>
              <a:rPr lang="en-US" sz="1050" dirty="0">
                <a:latin typeface="Cambria"/>
                <a:cs typeface="Cambria"/>
              </a:rPr>
              <a:t>G4B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G6A</a:t>
            </a:r>
          </a:p>
          <a:p>
            <a:r>
              <a:rPr lang="en-US" sz="1050" dirty="0">
                <a:latin typeface="Cambria"/>
                <a:cs typeface="Cambria"/>
              </a:rPr>
              <a:t>G6B</a:t>
            </a:r>
          </a:p>
          <a:p>
            <a:r>
              <a:rPr lang="en-US" sz="1050" dirty="0">
                <a:latin typeface="Cambria"/>
                <a:cs typeface="Cambria"/>
              </a:rPr>
              <a:t>G7A</a:t>
            </a:r>
          </a:p>
          <a:p>
            <a:r>
              <a:rPr lang="en-US" sz="1050" dirty="0">
                <a:latin typeface="Cambria"/>
                <a:cs typeface="Cambria"/>
              </a:rPr>
              <a:t>G7B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43CDA-32B7-1D48-BAD5-A64D289E2745}"/>
              </a:ext>
            </a:extLst>
          </p:cNvPr>
          <p:cNvSpPr txBox="1"/>
          <p:nvPr/>
        </p:nvSpPr>
        <p:spPr>
          <a:xfrm>
            <a:off x="3766181" y="2518528"/>
            <a:ext cx="689612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Semi-</a:t>
            </a:r>
          </a:p>
          <a:p>
            <a:r>
              <a:rPr lang="en-US" sz="825" dirty="0">
                <a:latin typeface="Cambria"/>
                <a:cs typeface="Cambria"/>
              </a:rPr>
              <a:t>conductors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51B78-D65F-5D41-AAEE-BD9DF0AE9B51}"/>
              </a:ext>
            </a:extLst>
          </p:cNvPr>
          <p:cNvSpPr txBox="1"/>
          <p:nvPr/>
        </p:nvSpPr>
        <p:spPr>
          <a:xfrm>
            <a:off x="6339374" y="1938974"/>
            <a:ext cx="893193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Propagation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B4CC3-7FF2-3E49-8F21-80320D4924B6}"/>
              </a:ext>
            </a:extLst>
          </p:cNvPr>
          <p:cNvSpPr txBox="1"/>
          <p:nvPr/>
        </p:nvSpPr>
        <p:spPr>
          <a:xfrm>
            <a:off x="6412295" y="2882948"/>
            <a:ext cx="717647" cy="9002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8</a:t>
            </a:r>
          </a:p>
          <a:p>
            <a:r>
              <a:rPr lang="en-US" sz="1050" dirty="0">
                <a:latin typeface="Cambria"/>
                <a:cs typeface="Cambria"/>
              </a:rPr>
              <a:t>  G3A</a:t>
            </a:r>
          </a:p>
          <a:p>
            <a:r>
              <a:rPr lang="en-US" sz="1050" dirty="0">
                <a:latin typeface="Cambria"/>
                <a:cs typeface="Cambria"/>
              </a:rPr>
              <a:t>  G3B</a:t>
            </a:r>
          </a:p>
          <a:p>
            <a:r>
              <a:rPr lang="en-US" sz="1050" dirty="0">
                <a:latin typeface="Cambria"/>
                <a:cs typeface="Cambria"/>
              </a:rPr>
              <a:t>  G3C</a:t>
            </a:r>
          </a:p>
          <a:p>
            <a:r>
              <a:rPr lang="en-US" sz="1050" dirty="0">
                <a:latin typeface="Cambria"/>
                <a:cs typeface="Cambria"/>
              </a:rPr>
              <a:t>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C0342-2B80-3845-96E0-2814B02C5E09}"/>
              </a:ext>
            </a:extLst>
          </p:cNvPr>
          <p:cNvSpPr txBox="1"/>
          <p:nvPr/>
        </p:nvSpPr>
        <p:spPr>
          <a:xfrm>
            <a:off x="8189918" y="1938081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Digital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81677-89B4-6B42-A9A4-7CAE78077F14}"/>
              </a:ext>
            </a:extLst>
          </p:cNvPr>
          <p:cNvSpPr txBox="1"/>
          <p:nvPr/>
        </p:nvSpPr>
        <p:spPr>
          <a:xfrm>
            <a:off x="8258695" y="2870241"/>
            <a:ext cx="739771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10</a:t>
            </a:r>
          </a:p>
          <a:p>
            <a:r>
              <a:rPr lang="en-US" sz="1050" dirty="0">
                <a:latin typeface="Cambria"/>
                <a:cs typeface="Cambria"/>
              </a:rPr>
              <a:t> G2C</a:t>
            </a:r>
          </a:p>
          <a:p>
            <a:r>
              <a:rPr lang="en-US" sz="1050" dirty="0">
                <a:latin typeface="Cambria"/>
                <a:cs typeface="Cambria"/>
              </a:rPr>
              <a:t> G2E</a:t>
            </a:r>
          </a:p>
          <a:p>
            <a:r>
              <a:rPr lang="en-US" sz="1050" dirty="0">
                <a:latin typeface="Cambria"/>
                <a:cs typeface="Cambria"/>
              </a:rPr>
              <a:t> G8A</a:t>
            </a:r>
          </a:p>
          <a:p>
            <a:r>
              <a:rPr lang="en-US" sz="1050" dirty="0">
                <a:latin typeface="Cambria"/>
                <a:cs typeface="Cambria"/>
              </a:rPr>
              <a:t> G8B</a:t>
            </a:r>
          </a:p>
          <a:p>
            <a:r>
              <a:rPr lang="en-US" sz="1050" dirty="0">
                <a:latin typeface="Cambria"/>
                <a:cs typeface="Cambria"/>
              </a:rPr>
              <a:t> G8C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96F71B-C785-5D44-A011-B127C80D8AF8}"/>
              </a:ext>
            </a:extLst>
          </p:cNvPr>
          <p:cNvSpPr txBox="1"/>
          <p:nvPr/>
        </p:nvSpPr>
        <p:spPr>
          <a:xfrm>
            <a:off x="1251237" y="2878001"/>
            <a:ext cx="723275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2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G1B part</a:t>
            </a:r>
          </a:p>
          <a:p>
            <a:r>
              <a:rPr lang="en-US" sz="1050" dirty="0">
                <a:latin typeface="Cambria"/>
                <a:cs typeface="Cambria"/>
              </a:rPr>
              <a:t> G2B</a:t>
            </a:r>
          </a:p>
          <a:p>
            <a:r>
              <a:rPr lang="en-US" sz="1050" dirty="0">
                <a:latin typeface="Cambria"/>
                <a:cs typeface="Cambria"/>
              </a:rPr>
              <a:t> G2C</a:t>
            </a:r>
          </a:p>
          <a:p>
            <a:r>
              <a:rPr lang="en-US" sz="1050" dirty="0">
                <a:latin typeface="Cambria"/>
                <a:cs typeface="Cambria"/>
              </a:rPr>
              <a:t> G1D</a:t>
            </a:r>
          </a:p>
          <a:p>
            <a:r>
              <a:rPr lang="en-US" sz="1050" dirty="0">
                <a:latin typeface="Cambria"/>
                <a:cs typeface="Cambria"/>
              </a:rPr>
              <a:t> G1E part</a:t>
            </a:r>
          </a:p>
          <a:p>
            <a:r>
              <a:rPr lang="en-US" sz="1050" dirty="0">
                <a:latin typeface="Cambria"/>
                <a:cs typeface="Cambria"/>
              </a:rPr>
              <a:t> G8C part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5BDE46-387F-4E46-954D-A0A06B1C98C3}"/>
              </a:ext>
            </a:extLst>
          </p:cNvPr>
          <p:cNvSpPr txBox="1"/>
          <p:nvPr/>
        </p:nvSpPr>
        <p:spPr>
          <a:xfrm>
            <a:off x="328475" y="2490882"/>
            <a:ext cx="534121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General</a:t>
            </a:r>
          </a:p>
          <a:p>
            <a:r>
              <a:rPr lang="en-US" sz="825" dirty="0">
                <a:latin typeface="Cambria"/>
                <a:cs typeface="Cambria"/>
              </a:rPr>
              <a:t>Intro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464CB9-A03C-BE40-8986-8F660C08671F}"/>
              </a:ext>
            </a:extLst>
          </p:cNvPr>
          <p:cNvSpPr txBox="1"/>
          <p:nvPr/>
        </p:nvSpPr>
        <p:spPr>
          <a:xfrm>
            <a:off x="1251237" y="2629096"/>
            <a:ext cx="768159" cy="219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Rules &amp; Regs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00590F-0579-FF46-82E9-47B184E34B68}"/>
              </a:ext>
            </a:extLst>
          </p:cNvPr>
          <p:cNvSpPr txBox="1"/>
          <p:nvPr/>
        </p:nvSpPr>
        <p:spPr>
          <a:xfrm>
            <a:off x="4527361" y="1940701"/>
            <a:ext cx="819455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9326DB-1225-1445-8BB2-4DFD5F74B809}"/>
              </a:ext>
            </a:extLst>
          </p:cNvPr>
          <p:cNvSpPr txBox="1"/>
          <p:nvPr/>
        </p:nvSpPr>
        <p:spPr>
          <a:xfrm>
            <a:off x="4616841" y="2878001"/>
            <a:ext cx="643445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6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 G9A</a:t>
            </a:r>
          </a:p>
          <a:p>
            <a:r>
              <a:rPr lang="en-US" sz="1050" dirty="0">
                <a:latin typeface="Cambria"/>
                <a:cs typeface="Cambria"/>
              </a:rPr>
              <a:t> G9B</a:t>
            </a:r>
          </a:p>
          <a:p>
            <a:r>
              <a:rPr lang="en-US" sz="1050" dirty="0">
                <a:latin typeface="Cambria"/>
                <a:cs typeface="Cambria"/>
              </a:rPr>
              <a:t> G9C</a:t>
            </a:r>
          </a:p>
          <a:p>
            <a:r>
              <a:rPr lang="en-US" sz="105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EFE0CA-9A37-0C43-88AE-0DE059489CBC}"/>
              </a:ext>
            </a:extLst>
          </p:cNvPr>
          <p:cNvSpPr txBox="1"/>
          <p:nvPr/>
        </p:nvSpPr>
        <p:spPr>
          <a:xfrm>
            <a:off x="4508739" y="2518528"/>
            <a:ext cx="881973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Radio signals </a:t>
            </a:r>
          </a:p>
          <a:p>
            <a:r>
              <a:rPr lang="en-US" sz="825" dirty="0">
                <a:latin typeface="Cambria"/>
                <a:cs typeface="Cambria"/>
              </a:rPr>
              <a:t>And equipment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08893B-9D09-7D42-8EED-43AA1876B3AE}"/>
              </a:ext>
            </a:extLst>
          </p:cNvPr>
          <p:cNvSpPr txBox="1"/>
          <p:nvPr/>
        </p:nvSpPr>
        <p:spPr>
          <a:xfrm>
            <a:off x="5385747" y="1930545"/>
            <a:ext cx="819455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Cont.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644BB2-6530-8046-BAB5-32CCC1657CE6}"/>
              </a:ext>
            </a:extLst>
          </p:cNvPr>
          <p:cNvSpPr txBox="1"/>
          <p:nvPr/>
        </p:nvSpPr>
        <p:spPr>
          <a:xfrm>
            <a:off x="5387084" y="2518528"/>
            <a:ext cx="1040670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Filters, DSP</a:t>
            </a:r>
          </a:p>
          <a:p>
            <a:r>
              <a:rPr lang="en-US" sz="825" dirty="0">
                <a:latin typeface="Cambria"/>
                <a:cs typeface="Cambria"/>
              </a:rPr>
              <a:t>Station Installation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E65AA5-F4A9-BB48-BFCA-522ADAF112B1}"/>
              </a:ext>
            </a:extLst>
          </p:cNvPr>
          <p:cNvSpPr txBox="1"/>
          <p:nvPr/>
        </p:nvSpPr>
        <p:spPr>
          <a:xfrm>
            <a:off x="7349762" y="2502138"/>
            <a:ext cx="615874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Antennas</a:t>
            </a:r>
          </a:p>
          <a:p>
            <a:r>
              <a:rPr lang="en-US" sz="825" dirty="0">
                <a:latin typeface="Cambria"/>
                <a:cs typeface="Cambria"/>
              </a:rPr>
              <a:t>Feedlines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E033A4-BAD5-F248-ABC8-5AA9B52FD654}"/>
              </a:ext>
            </a:extLst>
          </p:cNvPr>
          <p:cNvSpPr txBox="1"/>
          <p:nvPr/>
        </p:nvSpPr>
        <p:spPr>
          <a:xfrm>
            <a:off x="6424749" y="2626620"/>
            <a:ext cx="737702" cy="219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Propagation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4909810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Horizontal dipole feed point impedance </a:t>
            </a:r>
            <a:r>
              <a:rPr lang="en-US" sz="1400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1400" dirty="0"/>
              <a:t> 72 ohms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05594" y="2808288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657600" y="3505200"/>
              <a:ext cx="2895600" cy="766501"/>
              <a:chOff x="3657600" y="3197423"/>
              <a:chExt cx="2895600" cy="766501"/>
            </a:xfrm>
          </p:grpSpPr>
          <p:sp>
            <p:nvSpPr>
              <p:cNvPr id="10" name="Left Brace 9"/>
              <p:cNvSpPr/>
              <p:nvPr/>
            </p:nvSpPr>
            <p:spPr>
              <a:xfrm rot="5400000">
                <a:off x="4876038" y="2286762"/>
                <a:ext cx="458724" cy="2895600"/>
              </a:xfrm>
              <a:prstGeom prst="leftBrace">
                <a:avLst/>
              </a:prstGeom>
              <a:ln>
                <a:solidFill>
                  <a:srgbClr val="86090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95800" y="3197423"/>
                <a:ext cx="1178603" cy="307777"/>
              </a:xfrm>
              <a:prstGeom prst="rect">
                <a:avLst/>
              </a:prstGeom>
              <a:noFill/>
              <a:ln>
                <a:solidFill>
                  <a:srgbClr val="860908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¼ wavelength</a:t>
                </a:r>
              </a:p>
            </p:txBody>
          </p:sp>
        </p:grp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004611" y="1948934"/>
            <a:ext cx="33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11" y="26988"/>
            <a:ext cx="3810000" cy="2781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39788" y="1687324"/>
            <a:ext cx="280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Maximum radiation (fig. 8) at right angles to antenna  </a:t>
            </a:r>
            <a:r>
              <a:rPr lang="en-US" dirty="0">
                <a:solidFill>
                  <a:srgbClr val="FF0000"/>
                </a:solidFill>
              </a:rPr>
              <a:t>G9B04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681354" y="4373112"/>
            <a:ext cx="2350683" cy="2119835"/>
            <a:chOff x="2710332" y="1721477"/>
            <a:chExt cx="3384872" cy="3296849"/>
          </a:xfrm>
        </p:grpSpPr>
        <p:sp>
          <p:nvSpPr>
            <p:cNvPr id="31" name="Oval 30"/>
            <p:cNvSpPr/>
            <p:nvPr/>
          </p:nvSpPr>
          <p:spPr>
            <a:xfrm>
              <a:off x="2710332" y="1721477"/>
              <a:ext cx="3352799" cy="3278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10800000" flipH="1">
              <a:off x="2742404" y="3378438"/>
              <a:ext cx="33527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3524646" y="4198779"/>
              <a:ext cx="16375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714751" y="2369403"/>
              <a:ext cx="1562099" cy="10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/>
                  <a:cs typeface="Cambria"/>
                </a:rPr>
                <a:t>300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19398" y="3378437"/>
              <a:ext cx="1676401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Frequency</a:t>
              </a:r>
            </a:p>
            <a:p>
              <a:r>
                <a:rPr lang="en-US" sz="1400" dirty="0">
                  <a:latin typeface="Cambria"/>
                </a:rPr>
                <a:t>    (MHz)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42605" y="3380820"/>
              <a:ext cx="1752599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Wavelength</a:t>
              </a:r>
            </a:p>
            <a:p>
              <a:r>
                <a:rPr lang="en-US" sz="1400" dirty="0">
                  <a:latin typeface="Cambria"/>
                </a:rPr>
                <a:t>   Meters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4909810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Horizontal dipole feed point impedance </a:t>
            </a:r>
            <a:r>
              <a:rPr lang="en-US" sz="1400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1400" dirty="0"/>
              <a:t> 72 ohms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340681" y="2818039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64274" y="1567934"/>
            <a:ext cx="720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approximate length in feet of a 1/2 wave dipole for 14.25 MHz.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10754" y="493232"/>
            <a:ext cx="22464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Calculate using metric </a:t>
            </a:r>
          </a:p>
          <a:p>
            <a:r>
              <a:rPr lang="en-US" dirty="0"/>
              <a:t>measurements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14819" y="2158079"/>
            <a:ext cx="61296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8 ft</a:t>
            </a:r>
          </a:p>
          <a:p>
            <a:r>
              <a:rPr lang="en-US" dirty="0"/>
              <a:t>16 ft</a:t>
            </a:r>
          </a:p>
          <a:p>
            <a:r>
              <a:rPr lang="en-US" dirty="0"/>
              <a:t>24 ft</a:t>
            </a:r>
          </a:p>
          <a:p>
            <a:r>
              <a:rPr lang="en-US" dirty="0"/>
              <a:t>32 ft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20574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G9B10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681354" y="4373112"/>
            <a:ext cx="2350683" cy="2119835"/>
            <a:chOff x="2710332" y="1721477"/>
            <a:chExt cx="3384872" cy="3296849"/>
          </a:xfrm>
        </p:grpSpPr>
        <p:sp>
          <p:nvSpPr>
            <p:cNvPr id="24" name="Oval 23"/>
            <p:cNvSpPr/>
            <p:nvPr/>
          </p:nvSpPr>
          <p:spPr>
            <a:xfrm>
              <a:off x="2710332" y="1721477"/>
              <a:ext cx="3352799" cy="3278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/>
              </a:endParaRPr>
            </a:p>
          </p:txBody>
        </p:sp>
        <p:cxnSp>
          <p:nvCxnSpPr>
            <p:cNvPr id="25" name="Straight Connector 24"/>
            <p:cNvCxnSpPr>
              <a:stCxn id="31" idx="2"/>
              <a:endCxn id="31" idx="6"/>
            </p:cNvCxnSpPr>
            <p:nvPr/>
          </p:nvCxnSpPr>
          <p:spPr>
            <a:xfrm rot="10800000" flipH="1">
              <a:off x="2742404" y="3378438"/>
              <a:ext cx="33527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524646" y="4198779"/>
              <a:ext cx="16375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14751" y="2369403"/>
              <a:ext cx="1562099" cy="10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/>
                  <a:cs typeface="Cambria"/>
                </a:rPr>
                <a:t>300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19398" y="3378437"/>
              <a:ext cx="1676401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Frequency</a:t>
              </a:r>
            </a:p>
            <a:p>
              <a:r>
                <a:rPr lang="en-US" sz="1400" dirty="0">
                  <a:latin typeface="Cambria"/>
                </a:rPr>
                <a:t>    (MHz)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2605" y="3380820"/>
              <a:ext cx="1752599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Wavelength</a:t>
              </a:r>
            </a:p>
            <a:p>
              <a:r>
                <a:rPr lang="en-US" sz="1400" dirty="0">
                  <a:latin typeface="Cambria"/>
                </a:rPr>
                <a:t>   Meters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1200" y="2106929"/>
            <a:ext cx="172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52242" y="602640"/>
            <a:ext cx="17253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3775" y="61465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457245" y="1845253"/>
            <a:ext cx="810991" cy="523351"/>
            <a:chOff x="5878785" y="1828800"/>
            <a:chExt cx="810991" cy="523351"/>
          </a:xfrm>
        </p:grpSpPr>
        <p:sp>
          <p:nvSpPr>
            <p:cNvPr id="7" name="TextBox 6"/>
            <p:cNvSpPr txBox="1"/>
            <p:nvPr/>
          </p:nvSpPr>
          <p:spPr>
            <a:xfrm>
              <a:off x="5878785" y="1982819"/>
              <a:ext cx="8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 </a:t>
              </a:r>
              <a:r>
                <a:rPr lang="en-US" dirty="0" err="1"/>
                <a:t>mtr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6284280" y="1828800"/>
              <a:ext cx="0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788696" y="2109980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32.8 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13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grpSp>
        <p:nvGrpSpPr>
          <p:cNvPr id="3" name="Group 25"/>
          <p:cNvGrpSpPr/>
          <p:nvPr/>
        </p:nvGrpSpPr>
        <p:grpSpPr>
          <a:xfrm>
            <a:off x="305594" y="2808288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43573" y="1570586"/>
            <a:ext cx="708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approximate length in feet of a 1/2 wave dipole for 3.55 MHz.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25563" y="534860"/>
            <a:ext cx="22464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Calculate using metric </a:t>
            </a:r>
          </a:p>
          <a:p>
            <a:r>
              <a:rPr lang="en-US" dirty="0"/>
              <a:t>measurements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3728" y="1607959"/>
            <a:ext cx="72996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42 ft</a:t>
            </a:r>
          </a:p>
          <a:p>
            <a:r>
              <a:rPr lang="en-US" dirty="0"/>
              <a:t>84 ft</a:t>
            </a:r>
          </a:p>
          <a:p>
            <a:r>
              <a:rPr lang="en-US" dirty="0"/>
              <a:t>131 ft</a:t>
            </a:r>
          </a:p>
          <a:p>
            <a:r>
              <a:rPr lang="en-US" dirty="0"/>
              <a:t>263 ft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3227" y="224443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G9B11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681354" y="4373112"/>
            <a:ext cx="2350683" cy="2119835"/>
            <a:chOff x="2710332" y="1721477"/>
            <a:chExt cx="3384872" cy="3296849"/>
          </a:xfrm>
        </p:grpSpPr>
        <p:sp>
          <p:nvSpPr>
            <p:cNvPr id="24" name="Oval 23"/>
            <p:cNvSpPr/>
            <p:nvPr/>
          </p:nvSpPr>
          <p:spPr>
            <a:xfrm>
              <a:off x="2710332" y="1721477"/>
              <a:ext cx="3352799" cy="3278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0800000" flipH="1">
              <a:off x="2742404" y="3378438"/>
              <a:ext cx="33527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524646" y="4198779"/>
              <a:ext cx="16375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14751" y="2369403"/>
              <a:ext cx="1562099" cy="10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/>
                  <a:cs typeface="Cambria"/>
                </a:rPr>
                <a:t>300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19398" y="3378437"/>
              <a:ext cx="1676401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Frequency</a:t>
              </a:r>
            </a:p>
            <a:p>
              <a:r>
                <a:rPr lang="en-US" sz="1400" dirty="0">
                  <a:latin typeface="Cambria"/>
                </a:rPr>
                <a:t>    (MHz)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2605" y="3380820"/>
              <a:ext cx="1752599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Wavelength</a:t>
              </a:r>
            </a:p>
            <a:p>
              <a:r>
                <a:rPr lang="en-US" sz="1400" dirty="0">
                  <a:latin typeface="Cambria"/>
                </a:rPr>
                <a:t>   Meters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6122" y="2113679"/>
            <a:ext cx="172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952242" y="679056"/>
            <a:ext cx="17253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9306" y="668551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083" y="213180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131.8. ft.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30454" y="1888895"/>
            <a:ext cx="810991" cy="550862"/>
            <a:chOff x="6039894" y="1813210"/>
            <a:chExt cx="810991" cy="550862"/>
          </a:xfrm>
        </p:grpSpPr>
        <p:sp>
          <p:nvSpPr>
            <p:cNvPr id="6" name="TextBox 5"/>
            <p:cNvSpPr txBox="1"/>
            <p:nvPr/>
          </p:nvSpPr>
          <p:spPr>
            <a:xfrm>
              <a:off x="6039894" y="1994740"/>
              <a:ext cx="8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 </a:t>
              </a:r>
              <a:r>
                <a:rPr lang="en-US" dirty="0" err="1"/>
                <a:t>mtr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6346927" y="1813210"/>
              <a:ext cx="0" cy="2848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52400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grpSp>
        <p:nvGrpSpPr>
          <p:cNvPr id="3" name="Group 25"/>
          <p:cNvGrpSpPr/>
          <p:nvPr/>
        </p:nvGrpSpPr>
        <p:grpSpPr>
          <a:xfrm>
            <a:off x="305594" y="2384784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902875" y="4542523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Impedance increases as feed point is moved away from center   </a:t>
            </a:r>
            <a:r>
              <a:rPr lang="en-US" dirty="0">
                <a:solidFill>
                  <a:srgbClr val="FF0000"/>
                </a:solidFill>
              </a:rPr>
              <a:t>G9B08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0" y="2384783"/>
            <a:ext cx="1369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Impedance = E/I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294" y="675079"/>
            <a:ext cx="5257800" cy="154638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03223" y="675079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3962400"/>
            <a:ext cx="1600200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87484" y="3594459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Increase 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593" y="4655820"/>
            <a:ext cx="2682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Feed point impedance of a half wave end fed would be very high. </a:t>
            </a:r>
            <a:r>
              <a:rPr lang="en-US" dirty="0">
                <a:solidFill>
                  <a:srgbClr val="FF0000"/>
                </a:solidFill>
              </a:rPr>
              <a:t>G9D02</a:t>
            </a:r>
            <a:r>
              <a:rPr lang="en-US" sz="1400" dirty="0">
                <a:solidFill>
                  <a:srgbClr val="92D05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Antennas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Ground Planes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133600"/>
            <a:ext cx="4038600" cy="2513806"/>
            <a:chOff x="3048000" y="1981994"/>
            <a:chExt cx="4038600" cy="2513806"/>
          </a:xfrm>
        </p:grpSpPr>
        <p:sp>
          <p:nvSpPr>
            <p:cNvPr id="4" name="Connector 3"/>
            <p:cNvSpPr/>
            <p:nvPr/>
          </p:nvSpPr>
          <p:spPr>
            <a:xfrm>
              <a:off x="3048000" y="3657600"/>
              <a:ext cx="4038600" cy="8382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rot="5400000">
              <a:off x="4000500" y="3009900"/>
              <a:ext cx="20574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Left Brace 7"/>
          <p:cNvSpPr/>
          <p:nvPr/>
        </p:nvSpPr>
        <p:spPr>
          <a:xfrm rot="10800000">
            <a:off x="2666999" y="2133600"/>
            <a:ext cx="304800" cy="2057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33215" y="3015734"/>
            <a:ext cx="146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¼ wavelength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373" y="4336831"/>
            <a:ext cx="255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  <a:p>
            <a:r>
              <a:rPr lang="en-US" dirty="0"/>
              <a:t>¼ wavelength radius min.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9628" y="2482334"/>
            <a:ext cx="2210862" cy="1708666"/>
            <a:chOff x="279628" y="2482334"/>
            <a:chExt cx="2210862" cy="1708666"/>
          </a:xfrm>
        </p:grpSpPr>
        <p:sp>
          <p:nvSpPr>
            <p:cNvPr id="11" name="TextBox 10"/>
            <p:cNvSpPr txBox="1"/>
            <p:nvPr/>
          </p:nvSpPr>
          <p:spPr>
            <a:xfrm>
              <a:off x="279628" y="2482334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Feed point </a:t>
              </a:r>
              <a:r>
                <a:rPr lang="en-US" dirty="0">
                  <a:latin typeface="ＭＳ ゴシック"/>
                  <a:ea typeface="ＭＳ ゴシック"/>
                  <a:cs typeface="ＭＳ ゴシック"/>
                </a:rPr>
                <a:t>≅</a:t>
              </a:r>
              <a:r>
                <a:rPr lang="en-US" dirty="0"/>
                <a:t> 35 ohms</a:t>
              </a:r>
            </a:p>
          </p:txBody>
        </p:sp>
        <p:cxnSp>
          <p:nvCxnSpPr>
            <p:cNvPr id="13" name="Curved Connector 12"/>
            <p:cNvCxnSpPr/>
            <p:nvPr/>
          </p:nvCxnSpPr>
          <p:spPr>
            <a:xfrm rot="16200000" flipH="1">
              <a:off x="1387336" y="3140730"/>
              <a:ext cx="1339334" cy="761206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3642360" y="5071546"/>
            <a:ext cx="228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Radials can be laying on the ground or buried </a:t>
            </a:r>
            <a:r>
              <a:rPr lang="en-US" dirty="0">
                <a:solidFill>
                  <a:srgbClr val="FF0000"/>
                </a:solidFill>
              </a:rPr>
              <a:t>G9B06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05400" y="2720439"/>
            <a:ext cx="3957575" cy="3516293"/>
            <a:chOff x="5105400" y="2720439"/>
            <a:chExt cx="3957575" cy="3516293"/>
          </a:xfrm>
        </p:grpSpPr>
        <p:grpSp>
          <p:nvGrpSpPr>
            <p:cNvPr id="21" name="Group 20"/>
            <p:cNvGrpSpPr/>
            <p:nvPr/>
          </p:nvGrpSpPr>
          <p:grpSpPr>
            <a:xfrm>
              <a:off x="5105400" y="4514164"/>
              <a:ext cx="3124200" cy="1353235"/>
              <a:chOff x="5105400" y="4514164"/>
              <a:chExt cx="3124200" cy="135323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10800000" flipV="1">
                <a:off x="5105400" y="4514164"/>
                <a:ext cx="3124200" cy="13532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>
                <a:off x="5638800" y="4514166"/>
                <a:ext cx="2590800" cy="1200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810469" y="3985762"/>
              <a:ext cx="2177534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Left Brace 23"/>
            <p:cNvSpPr/>
            <p:nvPr/>
          </p:nvSpPr>
          <p:spPr>
            <a:xfrm rot="10800000">
              <a:off x="7132091" y="2720439"/>
              <a:ext cx="304800" cy="2137995"/>
            </a:xfrm>
            <a:prstGeom prst="leftBrac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98307" y="3668700"/>
              <a:ext cx="1462585" cy="38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¼ wavelength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 rot="14755629">
              <a:off x="6012062" y="4877266"/>
              <a:ext cx="304800" cy="1871610"/>
            </a:xfrm>
            <a:prstGeom prst="leftBrac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98937" y="5867400"/>
              <a:ext cx="1462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¼ wavelength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1042" y="4858434"/>
              <a:ext cx="198193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Feed point </a:t>
              </a:r>
              <a:r>
                <a:rPr lang="en-US" sz="1600" dirty="0">
                  <a:latin typeface="ＭＳ ゴシック"/>
                  <a:ea typeface="ＭＳ ゴシック"/>
                  <a:cs typeface="ＭＳ ゴシック"/>
                </a:rPr>
                <a:t>≅</a:t>
              </a:r>
              <a:r>
                <a:rPr lang="en-US" sz="1600" dirty="0"/>
                <a:t> 35 ohms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14099</TotalTime>
  <Words>1939</Words>
  <Application>Microsoft Macintosh PowerPoint</Application>
  <PresentationFormat>On-screen Show (4:3)</PresentationFormat>
  <Paragraphs>416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ＭＳ ゴシック</vt:lpstr>
      <vt:lpstr>Arial</vt:lpstr>
      <vt:lpstr>Calibri</vt:lpstr>
      <vt:lpstr>Cambria</vt:lpstr>
      <vt:lpstr>Lucida Grande</vt:lpstr>
      <vt:lpstr>Office Theme</vt:lpstr>
      <vt:lpstr>Antennas and Feedlines</vt:lpstr>
      <vt:lpstr>?Antenna Gain?</vt:lpstr>
      <vt:lpstr>?Antenna Gain?</vt:lpstr>
      <vt:lpstr>Vertical antenna pattern</vt:lpstr>
      <vt:lpstr>Dipoles</vt:lpstr>
      <vt:lpstr>Dipoles</vt:lpstr>
      <vt:lpstr>Dipoles</vt:lpstr>
      <vt:lpstr>Dipoles</vt:lpstr>
      <vt:lpstr>Vertical Antennas  with Ground Planes</vt:lpstr>
      <vt:lpstr>Vertical antenna impedance</vt:lpstr>
      <vt:lpstr>Vertical Antenna Length Calculation</vt:lpstr>
      <vt:lpstr>Mobile HF Antennas</vt:lpstr>
      <vt:lpstr>Random Wire Antenna</vt:lpstr>
      <vt:lpstr>How High?</vt:lpstr>
      <vt:lpstr>Horizontal Advantage</vt:lpstr>
      <vt:lpstr>Yagi</vt:lpstr>
      <vt:lpstr>Yagi</vt:lpstr>
      <vt:lpstr>Gamma, thanks to the Greek</vt:lpstr>
      <vt:lpstr>Impedance Matching</vt:lpstr>
      <vt:lpstr>PowerPoint Presentation</vt:lpstr>
      <vt:lpstr>The hairpin match</vt:lpstr>
      <vt:lpstr>PowerPoint Presentation</vt:lpstr>
      <vt:lpstr>Loop Antenna</vt:lpstr>
      <vt:lpstr>Quad Antenna</vt:lpstr>
      <vt:lpstr>‘bout the same</vt:lpstr>
      <vt:lpstr>Halo Antenna</vt:lpstr>
      <vt:lpstr>PowerPoint Presentation</vt:lpstr>
      <vt:lpstr>NVIS Near Vertical Incidence  Sky-wave</vt:lpstr>
      <vt:lpstr>Stacked Antennas</vt:lpstr>
      <vt:lpstr>Log Periodic Antenna LPA</vt:lpstr>
      <vt:lpstr>Beverage Antenna Traveling Wave Antenna</vt:lpstr>
      <vt:lpstr>Beverage Antenna</vt:lpstr>
      <vt:lpstr>Multi Band Antennas</vt:lpstr>
      <vt:lpstr>Feed Lines</vt:lpstr>
      <vt:lpstr>Coax Loss</vt:lpstr>
      <vt:lpstr>SWR</vt:lpstr>
      <vt:lpstr>SWR vs. Loss</vt:lpstr>
      <vt:lpstr>Impedance Matching</vt:lpstr>
      <vt:lpstr>PowerPoint Presentation</vt:lpstr>
      <vt:lpstr>PowerPoint Presentation</vt:lpstr>
      <vt:lpstr>PowerPoint Presentation</vt:lpstr>
      <vt:lpstr>Loss is Loss</vt:lpstr>
      <vt:lpstr>How do we measure impedance  matching and SWR</vt:lpstr>
      <vt:lpstr>For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Foster</dc:creator>
  <cp:lastModifiedBy>John Foster</cp:lastModifiedBy>
  <cp:revision>74</cp:revision>
  <dcterms:created xsi:type="dcterms:W3CDTF">2017-05-27T02:55:52Z</dcterms:created>
  <dcterms:modified xsi:type="dcterms:W3CDTF">2022-03-21T15:36:59Z</dcterms:modified>
</cp:coreProperties>
</file>