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4" r:id="rId1"/>
  </p:sldMasterIdLst>
  <p:notesMasterIdLst>
    <p:notesMasterId r:id="rId29"/>
  </p:notesMasterIdLst>
  <p:sldIdLst>
    <p:sldId id="257" r:id="rId2"/>
    <p:sldId id="258" r:id="rId3"/>
    <p:sldId id="259" r:id="rId4"/>
    <p:sldId id="260" r:id="rId5"/>
    <p:sldId id="261" r:id="rId6"/>
    <p:sldId id="340" r:id="rId7"/>
    <p:sldId id="269" r:id="rId8"/>
    <p:sldId id="270" r:id="rId9"/>
    <p:sldId id="271" r:id="rId10"/>
    <p:sldId id="272" r:id="rId11"/>
    <p:sldId id="273" r:id="rId12"/>
    <p:sldId id="274" r:id="rId13"/>
    <p:sldId id="280" r:id="rId14"/>
    <p:sldId id="306" r:id="rId15"/>
    <p:sldId id="276" r:id="rId16"/>
    <p:sldId id="278" r:id="rId17"/>
    <p:sldId id="277" r:id="rId18"/>
    <p:sldId id="308" r:id="rId19"/>
    <p:sldId id="309" r:id="rId20"/>
    <p:sldId id="293" r:id="rId21"/>
    <p:sldId id="294" r:id="rId22"/>
    <p:sldId id="279" r:id="rId23"/>
    <p:sldId id="281" r:id="rId24"/>
    <p:sldId id="283" r:id="rId25"/>
    <p:sldId id="284" r:id="rId26"/>
    <p:sldId id="285" r:id="rId27"/>
    <p:sldId id="33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29"/>
    <p:restoredTop sz="94714"/>
  </p:normalViewPr>
  <p:slideViewPr>
    <p:cSldViewPr snapToGrid="0" snapToObjects="1">
      <p:cViewPr varScale="1">
        <p:scale>
          <a:sx n="98" d="100"/>
          <a:sy n="98" d="100"/>
        </p:scale>
        <p:origin x="200" y="9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1" d="100"/>
        <a:sy n="151" d="100"/>
      </p:scale>
      <p:origin x="0" y="1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D61BD-A65A-5444-BD81-F4F3B95B06F6}" type="datetimeFigureOut">
              <a:rPr lang="en-US" smtClean="0"/>
              <a:t>8/22/22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3FE112-A59E-2D47-9552-BD4AFCB58EFC}" type="slidenum">
              <a:rPr lang="en-US" smtClean="0"/>
              <a:t>‹#›</a:t>
            </a:fld>
            <a:endParaRPr lang="en-US"/>
          </a:p>
        </p:txBody>
      </p:sp>
    </p:spTree>
    <p:extLst>
      <p:ext uri="{BB962C8B-B14F-4D97-AF65-F5344CB8AC3E}">
        <p14:creationId xmlns:p14="http://schemas.microsoft.com/office/powerpoint/2010/main" val="42486343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Chapter 10 Glossary important.  New jargon</a:t>
            </a:r>
            <a:r>
              <a:rPr lang="en-US" baseline="0" dirty="0"/>
              <a:t> to learn.</a:t>
            </a:r>
            <a:endParaRPr lang="en-US" dirty="0"/>
          </a:p>
        </p:txBody>
      </p:sp>
      <p:sp>
        <p:nvSpPr>
          <p:cNvPr id="4" name="Slide Number Placeholder 3"/>
          <p:cNvSpPr>
            <a:spLocks noGrp="1"/>
          </p:cNvSpPr>
          <p:nvPr>
            <p:ph type="sldNum" sz="quarter" idx="10"/>
          </p:nvPr>
        </p:nvSpPr>
        <p:spPr/>
        <p:txBody>
          <a:bodyPr/>
          <a:lstStyle/>
          <a:p>
            <a:fld id="{A6EBCE5D-D178-C943-A93C-51470CD6375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Two ways to study for your license exam</a:t>
            </a:r>
          </a:p>
          <a:p>
            <a:r>
              <a:rPr lang="en-US" dirty="0"/>
              <a:t>Cram – take a one day class  Learn answers but very little about radio.</a:t>
            </a:r>
          </a:p>
          <a:p>
            <a:r>
              <a:rPr lang="en-US" dirty="0"/>
              <a:t>Radio Class   Learn by doing and hands on.</a:t>
            </a:r>
          </a:p>
        </p:txBody>
      </p:sp>
      <p:sp>
        <p:nvSpPr>
          <p:cNvPr id="4" name="Slide Number Placeholder 3"/>
          <p:cNvSpPr>
            <a:spLocks noGrp="1"/>
          </p:cNvSpPr>
          <p:nvPr>
            <p:ph type="sldNum" sz="quarter" idx="10"/>
          </p:nvPr>
        </p:nvSpPr>
        <p:spPr/>
        <p:txBody>
          <a:bodyPr/>
          <a:lstStyle/>
          <a:p>
            <a:fld id="{A6EBCE5D-D178-C943-A93C-51470CD6375B}"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6ADCD70-0979-0543-9DDC-809FEDEADBB9}" type="slidenum">
              <a:rPr lang="en-US"/>
              <a:pPr/>
              <a:t>16</a:t>
            </a:fld>
            <a:endParaRPr lang="en-US"/>
          </a:p>
        </p:txBody>
      </p:sp>
      <p:sp>
        <p:nvSpPr>
          <p:cNvPr id="26627" name="Rectangle 2"/>
          <p:cNvSpPr>
            <a:spLocks noGrp="1" noRot="1" noChangeAspect="1" noChangeArrowheads="1" noTextEdit="1"/>
          </p:cNvSpPr>
          <p:nvPr>
            <p:ph type="sldImg"/>
          </p:nvPr>
        </p:nvSpPr>
        <p:spPr>
          <a:xfrm>
            <a:off x="1143000" y="685800"/>
            <a:ext cx="4572000" cy="3429000"/>
          </a:xfrm>
          <a:ln/>
        </p:spPr>
      </p:sp>
      <p:sp>
        <p:nvSpPr>
          <p:cNvPr id="26628" name="Rectangle 3"/>
          <p:cNvSpPr>
            <a:spLocks noGrp="1" noChangeArrowheads="1"/>
          </p:cNvSpPr>
          <p:nvPr>
            <p:ph type="body" idx="1"/>
          </p:nvPr>
        </p:nvSpPr>
        <p:spPr>
          <a:noFill/>
          <a:ln/>
        </p:spPr>
        <p:txBody>
          <a:bodyPr/>
          <a:lstStyle/>
          <a:p>
            <a:pPr eaLnBrk="1" hangingPunct="1"/>
            <a:r>
              <a:rPr lang="en-US">
                <a:latin typeface="Times New Roman" pitchFamily="-65" charset="0"/>
              </a:rPr>
              <a:t>If you have the technology, you might consider playing a few video clips of ham radio related activities such as the Cronkite video or perhaps some of the material produced by Icom.</a:t>
            </a:r>
          </a:p>
          <a:p>
            <a:pPr eaLnBrk="1" hangingPunct="1"/>
            <a:endParaRPr lang="en-US">
              <a:latin typeface="Times New Roman" pitchFamily="-65" charset="0"/>
            </a:endParaRPr>
          </a:p>
          <a:p>
            <a:pPr eaLnBrk="1" hangingPunct="1"/>
            <a:r>
              <a:rPr lang="en-US">
                <a:latin typeface="Times New Roman" pitchFamily="-65" charset="0"/>
              </a:rPr>
              <a:t>Tell the audience what ham radio means to you, your personal stories will be very motivational.</a:t>
            </a:r>
          </a:p>
          <a:p>
            <a:pPr eaLnBrk="1" hangingPunct="1"/>
            <a:endParaRPr lang="en-US">
              <a:latin typeface="Times New Roman" pitchFamily="-65" charset="0"/>
            </a:endParaRPr>
          </a:p>
          <a:p>
            <a:pPr eaLnBrk="1" hangingPunct="1"/>
            <a:r>
              <a:rPr lang="en-US">
                <a:latin typeface="Times New Roman" pitchFamily="-65" charset="0"/>
              </a:rPr>
              <a:t>A key point to make is the private nature of ham radio. Don’t overemphasize this point so that it becomes boring, but simply state that you can’t make money operating a ham radio.  (Also don’t quibble about the special exceptions on making money through ham radio. The only exception that most hams are likely to encounter is teachers using ham radio in the classroom…this might be a good exception to bring up.)</a:t>
            </a:r>
          </a:p>
          <a:p>
            <a:pPr eaLnBrk="1" hangingPunct="1"/>
            <a:endParaRPr lang="en-US">
              <a:latin typeface="Times New Roman" pitchFamily="-6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EBCE5D-D178-C943-A93C-51470CD6375B}"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 three different elements</a:t>
            </a:r>
          </a:p>
          <a:p>
            <a:r>
              <a:rPr lang="en-US" dirty="0"/>
              <a:t>Element 1</a:t>
            </a:r>
          </a:p>
        </p:txBody>
      </p:sp>
      <p:sp>
        <p:nvSpPr>
          <p:cNvPr id="4" name="Slide Number Placeholder 3"/>
          <p:cNvSpPr>
            <a:spLocks noGrp="1"/>
          </p:cNvSpPr>
          <p:nvPr>
            <p:ph type="sldNum" sz="quarter" idx="10"/>
          </p:nvPr>
        </p:nvSpPr>
        <p:spPr/>
        <p:txBody>
          <a:bodyPr/>
          <a:lstStyle/>
          <a:p>
            <a:fld id="{A6EBCE5D-D178-C943-A93C-51470CD6375B}"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Just learn</a:t>
            </a:r>
          </a:p>
        </p:txBody>
      </p:sp>
      <p:sp>
        <p:nvSpPr>
          <p:cNvPr id="4" name="Slide Number Placeholder 3"/>
          <p:cNvSpPr>
            <a:spLocks noGrp="1"/>
          </p:cNvSpPr>
          <p:nvPr>
            <p:ph type="sldNum" sz="quarter" idx="10"/>
          </p:nvPr>
        </p:nvSpPr>
        <p:spPr/>
        <p:txBody>
          <a:bodyPr/>
          <a:lstStyle/>
          <a:p>
            <a:fld id="{A6EBCE5D-D178-C943-A93C-51470CD6375B}"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Just learn</a:t>
            </a:r>
          </a:p>
        </p:txBody>
      </p:sp>
      <p:sp>
        <p:nvSpPr>
          <p:cNvPr id="4" name="Slide Number Placeholder 3"/>
          <p:cNvSpPr>
            <a:spLocks noGrp="1"/>
          </p:cNvSpPr>
          <p:nvPr>
            <p:ph type="sldNum" sz="quarter" idx="10"/>
          </p:nvPr>
        </p:nvSpPr>
        <p:spPr/>
        <p:txBody>
          <a:bodyPr/>
          <a:lstStyle/>
          <a:p>
            <a:fld id="{A6EBCE5D-D178-C943-A93C-51470CD6375B}"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Just remember we are in region 2</a:t>
            </a:r>
          </a:p>
        </p:txBody>
      </p:sp>
      <p:sp>
        <p:nvSpPr>
          <p:cNvPr id="4" name="Slide Number Placeholder 3"/>
          <p:cNvSpPr>
            <a:spLocks noGrp="1"/>
          </p:cNvSpPr>
          <p:nvPr>
            <p:ph type="sldNum" sz="quarter" idx="10"/>
          </p:nvPr>
        </p:nvSpPr>
        <p:spPr/>
        <p:txBody>
          <a:bodyPr/>
          <a:lstStyle/>
          <a:p>
            <a:fld id="{A6EBCE5D-D178-C943-A93C-51470CD6375B}"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5E00665-4F87-3A4A-B707-8439C9B27196}" type="datetimeFigureOut">
              <a:rPr lang="en-US" smtClean="0"/>
              <a:t>8/22/22</a:t>
            </a:fld>
            <a:endParaRPr lang="en-US"/>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00665-4F87-3A4A-B707-8439C9B27196}"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7DDCC-08BE-A142-9F6F-2B608DA7EB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00665-4F87-3A4A-B707-8439C9B27196}"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7DDCC-08BE-A142-9F6F-2B608DA7EB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00665-4F87-3A4A-B707-8439C9B27196}"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7DDCC-08BE-A142-9F6F-2B608DA7EB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00665-4F87-3A4A-B707-8439C9B27196}"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E00665-4F87-3A4A-B707-8439C9B27196}"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7DDCC-08BE-A142-9F6F-2B608DA7EBD3}"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5E00665-4F87-3A4A-B707-8439C9B27196}" type="datetimeFigureOut">
              <a:rPr lang="en-US" smtClean="0"/>
              <a:t>8/22/22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7DDCC-08BE-A142-9F6F-2B608DA7EBD3}"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E00665-4F87-3A4A-B707-8439C9B27196}" type="datetimeFigureOut">
              <a:rPr lang="en-US" smtClean="0"/>
              <a:t>8/22/22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17DDCC-08BE-A142-9F6F-2B608DA7EB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00665-4F87-3A4A-B707-8439C9B27196}" type="datetimeFigureOut">
              <a:rPr lang="en-US" smtClean="0"/>
              <a:t>8/22/22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17DDCC-08BE-A142-9F6F-2B608DA7EB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00665-4F87-3A4A-B707-8439C9B27196}"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7DDCC-08BE-A142-9F6F-2B608DA7EB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E00665-4F87-3A4A-B707-8439C9B27196}"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7DDCC-08BE-A142-9F6F-2B608DA7EB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5E00665-4F87-3A4A-B707-8439C9B27196}" type="datetimeFigureOut">
              <a:rPr lang="en-US" smtClean="0"/>
              <a:t>8/22/22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717DDCC-08BE-A142-9F6F-2B608DA7EBD3}"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 Id="rId4" Type="http://schemas.openxmlformats.org/officeDocument/2006/relationships/hyperlink" Target="https://www.law.cornell.edu/definitions/index.php?width=840&amp;height=800&amp;iframe=true&amp;def_id=04a685c8637e98919b1b6170f440c331&amp;term_occur=999&amp;term_src=Title:47:Chapter:I:Subchapter:D:Part:97:Subpart:A:97.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5410200"/>
          </a:xfrm>
        </p:spPr>
        <p:txBody>
          <a:bodyPr/>
          <a:lstStyle/>
          <a:p>
            <a:br>
              <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br>
            <a: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Welcome to</a:t>
            </a:r>
            <a:b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br>
            <a: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Amateur Radio 101</a:t>
            </a:r>
            <a:b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br>
            <a: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0r</a:t>
            </a:r>
            <a:b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br>
            <a: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officially </a:t>
            </a:r>
            <a:b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br>
            <a: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Element 2</a:t>
            </a:r>
            <a:b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br>
            <a:r>
              <a:rPr lang="en-US"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Technician Class License</a:t>
            </a:r>
            <a:br>
              <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b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TextBox 2"/>
          <p:cNvSpPr txBox="1"/>
          <p:nvPr/>
        </p:nvSpPr>
        <p:spPr>
          <a:xfrm>
            <a:off x="3962400" y="4809392"/>
            <a:ext cx="1287532" cy="646331"/>
          </a:xfrm>
          <a:prstGeom prst="rect">
            <a:avLst/>
          </a:prstGeom>
          <a:noFill/>
        </p:spPr>
        <p:txBody>
          <a:bodyPr wrap="none" rtlCol="0">
            <a:spAutoFit/>
          </a:bodyPr>
          <a:lstStyle/>
          <a:p>
            <a:r>
              <a:rPr lang="en-US" dirty="0">
                <a:latin typeface="Cambria"/>
              </a:rPr>
              <a:t>Instructors</a:t>
            </a:r>
          </a:p>
          <a:p>
            <a:endParaRPr lang="en-US" dirty="0">
              <a:latin typeface="Cambria"/>
            </a:endParaRPr>
          </a:p>
        </p:txBody>
      </p:sp>
      <p:sp>
        <p:nvSpPr>
          <p:cNvPr id="5" name="TextBox 4"/>
          <p:cNvSpPr txBox="1"/>
          <p:nvPr/>
        </p:nvSpPr>
        <p:spPr>
          <a:xfrm>
            <a:off x="914401" y="5225534"/>
            <a:ext cx="2166917" cy="369332"/>
          </a:xfrm>
          <a:prstGeom prst="rect">
            <a:avLst/>
          </a:prstGeom>
          <a:noFill/>
        </p:spPr>
        <p:txBody>
          <a:bodyPr wrap="none" rtlCol="0">
            <a:spAutoFit/>
          </a:bodyPr>
          <a:lstStyle/>
          <a:p>
            <a:r>
              <a:rPr lang="en-US" dirty="0">
                <a:latin typeface="Cambria"/>
              </a:rPr>
              <a:t>Jack Lindley W6YOY</a:t>
            </a:r>
          </a:p>
        </p:txBody>
      </p:sp>
      <p:sp>
        <p:nvSpPr>
          <p:cNvPr id="6" name="TextBox 5"/>
          <p:cNvSpPr txBox="1"/>
          <p:nvPr/>
        </p:nvSpPr>
        <p:spPr>
          <a:xfrm>
            <a:off x="6248402" y="5225534"/>
            <a:ext cx="2698175" cy="369332"/>
          </a:xfrm>
          <a:prstGeom prst="rect">
            <a:avLst/>
          </a:prstGeom>
          <a:noFill/>
        </p:spPr>
        <p:txBody>
          <a:bodyPr wrap="none" rtlCol="0">
            <a:spAutoFit/>
          </a:bodyPr>
          <a:lstStyle/>
          <a:p>
            <a:r>
              <a:rPr lang="en-US" dirty="0">
                <a:latin typeface="Cambria"/>
              </a:rPr>
              <a:t>John (Tom) Foster N6FVY</a:t>
            </a:r>
          </a:p>
        </p:txBody>
      </p:sp>
      <p:pic>
        <p:nvPicPr>
          <p:cNvPr id="7" name="Picture 6"/>
          <p:cNvPicPr>
            <a:picLocks noChangeAspect="1"/>
          </p:cNvPicPr>
          <p:nvPr/>
        </p:nvPicPr>
        <p:blipFill>
          <a:blip r:embed="rId2"/>
          <a:stretch>
            <a:fillRect/>
          </a:stretch>
        </p:blipFill>
        <p:spPr>
          <a:xfrm>
            <a:off x="1" y="0"/>
            <a:ext cx="2036191" cy="2057400"/>
          </a:xfrm>
          <a:prstGeom prst="rect">
            <a:avLst/>
          </a:prstGeom>
        </p:spPr>
      </p:pic>
      <p:pic>
        <p:nvPicPr>
          <p:cNvPr id="9" name="Picture 8"/>
          <p:cNvPicPr>
            <a:picLocks noChangeAspect="1"/>
          </p:cNvPicPr>
          <p:nvPr/>
        </p:nvPicPr>
        <p:blipFill>
          <a:blip r:embed="rId3"/>
          <a:stretch>
            <a:fillRect/>
          </a:stretch>
        </p:blipFill>
        <p:spPr>
          <a:xfrm>
            <a:off x="7042149" y="0"/>
            <a:ext cx="2101851" cy="2057400"/>
          </a:xfrm>
          <a:prstGeom prst="rect">
            <a:avLst/>
          </a:prstGeom>
        </p:spPr>
      </p:pic>
      <p:sp>
        <p:nvSpPr>
          <p:cNvPr id="8" name="TextBox 7"/>
          <p:cNvSpPr txBox="1"/>
          <p:nvPr/>
        </p:nvSpPr>
        <p:spPr>
          <a:xfrm>
            <a:off x="914400" y="5969169"/>
            <a:ext cx="1490612"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200" dirty="0" err="1">
                <a:latin typeface="Cambria"/>
                <a:cs typeface="Cambria"/>
              </a:rPr>
              <a:t>Arrl</a:t>
            </a:r>
            <a:r>
              <a:rPr lang="en-US" sz="1200" dirty="0">
                <a:latin typeface="Cambria"/>
                <a:cs typeface="Cambria"/>
              </a:rPr>
              <a:t>:   Chapter 1 &amp; 2</a:t>
            </a:r>
          </a:p>
        </p:txBody>
      </p:sp>
      <p:sp>
        <p:nvSpPr>
          <p:cNvPr id="10" name="TextBox 9"/>
          <p:cNvSpPr txBox="1"/>
          <p:nvPr/>
        </p:nvSpPr>
        <p:spPr>
          <a:xfrm>
            <a:off x="6248400" y="5791201"/>
            <a:ext cx="2723438" cy="646331"/>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200" dirty="0">
                <a:latin typeface="Cambria"/>
                <a:cs typeface="Cambria"/>
              </a:rPr>
              <a:t>G. West:   Tech Class Privileges p. 2 - 27</a:t>
            </a:r>
          </a:p>
          <a:p>
            <a:r>
              <a:rPr lang="en-US" sz="1200" dirty="0">
                <a:latin typeface="Cambria"/>
                <a:cs typeface="Cambria"/>
              </a:rPr>
              <a:t>	     Tech Frequencies p.55</a:t>
            </a:r>
          </a:p>
          <a:p>
            <a:r>
              <a:rPr lang="en-US" sz="1200" dirty="0">
                <a:latin typeface="Cambria"/>
                <a:cs typeface="Cambria"/>
              </a:rPr>
              <a:t>		</a:t>
            </a:r>
          </a:p>
        </p:txBody>
      </p:sp>
      <p:cxnSp>
        <p:nvCxnSpPr>
          <p:cNvPr id="12" name="Straight Connector 11"/>
          <p:cNvCxnSpPr/>
          <p:nvPr/>
        </p:nvCxnSpPr>
        <p:spPr>
          <a:xfrm>
            <a:off x="0" y="5594867"/>
            <a:ext cx="9144000" cy="1588"/>
          </a:xfrm>
          <a:prstGeom prst="line">
            <a:avLst/>
          </a:prstGeom>
          <a:ln w="1905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675014" y="5606570"/>
            <a:ext cx="1601913" cy="369332"/>
          </a:xfrm>
          <a:prstGeom prst="rect">
            <a:avLst/>
          </a:prstGeom>
          <a:noFill/>
        </p:spPr>
        <p:txBody>
          <a:bodyPr wrap="none" rtlCol="0">
            <a:spAutoFit/>
          </a:bodyPr>
          <a:lstStyle/>
          <a:p>
            <a:r>
              <a:rPr lang="en-US" dirty="0">
                <a:solidFill>
                  <a:srgbClr val="FF0000"/>
                </a:solidFill>
              </a:rPr>
              <a:t>Update 7/2022</a:t>
            </a:r>
          </a:p>
        </p:txBody>
      </p:sp>
    </p:spTree>
    <p:extLst>
      <p:ext uri="{BB962C8B-B14F-4D97-AF65-F5344CB8AC3E}">
        <p14:creationId xmlns:p14="http://schemas.microsoft.com/office/powerpoint/2010/main" val="360674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15 at 4.07.39 PM.png"/>
          <p:cNvPicPr>
            <a:picLocks noChangeAspect="1"/>
          </p:cNvPicPr>
          <p:nvPr/>
        </p:nvPicPr>
        <p:blipFill>
          <a:blip r:embed="rId2"/>
          <a:stretch>
            <a:fillRect/>
          </a:stretch>
        </p:blipFill>
        <p:spPr>
          <a:xfrm>
            <a:off x="0" y="320676"/>
            <a:ext cx="9144000" cy="5146675"/>
          </a:xfrm>
          <a:prstGeom prst="rect">
            <a:avLst/>
          </a:prstGeom>
        </p:spPr>
      </p:pic>
      <p:sp>
        <p:nvSpPr>
          <p:cNvPr id="2" name="TextBox 1"/>
          <p:cNvSpPr txBox="1"/>
          <p:nvPr/>
        </p:nvSpPr>
        <p:spPr>
          <a:xfrm>
            <a:off x="356135" y="5909912"/>
            <a:ext cx="2902654" cy="369332"/>
          </a:xfrm>
          <a:prstGeom prst="rect">
            <a:avLst/>
          </a:prstGeom>
          <a:noFill/>
        </p:spPr>
        <p:txBody>
          <a:bodyPr wrap="none" rtlCol="0">
            <a:spAutoFit/>
          </a:bodyPr>
          <a:lstStyle/>
          <a:p>
            <a:r>
              <a:rPr lang="en-US" dirty="0"/>
              <a:t>2. Start your flash card study</a:t>
            </a:r>
          </a:p>
        </p:txBody>
      </p:sp>
    </p:spTree>
    <p:extLst>
      <p:ext uri="{BB962C8B-B14F-4D97-AF65-F5344CB8AC3E}">
        <p14:creationId xmlns:p14="http://schemas.microsoft.com/office/powerpoint/2010/main" val="105645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066" y="457201"/>
            <a:ext cx="6149535" cy="2498891"/>
          </a:xfrm>
          <a:prstGeom prst="rect">
            <a:avLst/>
          </a:prstGeom>
        </p:spPr>
      </p:pic>
      <p:pic>
        <p:nvPicPr>
          <p:cNvPr id="4" name="Picture 3"/>
          <p:cNvPicPr>
            <a:picLocks noChangeAspect="1"/>
          </p:cNvPicPr>
          <p:nvPr/>
        </p:nvPicPr>
        <p:blipFill>
          <a:blip r:embed="rId3"/>
          <a:stretch>
            <a:fillRect/>
          </a:stretch>
        </p:blipFill>
        <p:spPr>
          <a:xfrm>
            <a:off x="6714104" y="457200"/>
            <a:ext cx="2274448" cy="5739150"/>
          </a:xfrm>
          <a:prstGeom prst="rect">
            <a:avLst/>
          </a:prstGeom>
        </p:spPr>
      </p:pic>
      <p:cxnSp>
        <p:nvCxnSpPr>
          <p:cNvPr id="6" name="Straight Arrow Connector 5"/>
          <p:cNvCxnSpPr/>
          <p:nvPr/>
        </p:nvCxnSpPr>
        <p:spPr>
          <a:xfrm rot="16200000" flipH="1">
            <a:off x="6176452" y="986348"/>
            <a:ext cx="685800" cy="3895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59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1" y="685801"/>
            <a:ext cx="4380225" cy="1754327"/>
          </a:xfrm>
          <a:prstGeom prst="rect">
            <a:avLst/>
          </a:prstGeom>
          <a:noFill/>
        </p:spPr>
        <p:txBody>
          <a:bodyPr wrap="none" rtlCol="0">
            <a:spAutoFit/>
          </a:bodyPr>
          <a:lstStyle/>
          <a:p>
            <a:r>
              <a:rPr lang="en-US" sz="3600" b="1" cap="all" dirty="0">
                <a:ln w="9000" cmpd="sng">
                  <a:solidFill>
                    <a:schemeClr val="accent4">
                      <a:shade val="50000"/>
                      <a:satMod val="120000"/>
                    </a:schemeClr>
                  </a:solidFill>
                  <a:prstDash val="solid"/>
                </a:ln>
                <a:solidFill>
                  <a:srgbClr val="C0504D"/>
                </a:solidFill>
                <a:effectLst>
                  <a:reflection blurRad="12700" stA="28000" endPos="45000" dist="1000" dir="5400000" sy="-100000" algn="bl" rotWithShape="0"/>
                </a:effectLst>
              </a:rPr>
              <a:t>Practice exams </a:t>
            </a:r>
          </a:p>
          <a:p>
            <a:r>
              <a:rPr lang="en-US" sz="3600" b="1" cap="all" dirty="0">
                <a:ln w="9000" cmpd="sng">
                  <a:solidFill>
                    <a:schemeClr val="accent4">
                      <a:shade val="50000"/>
                      <a:satMod val="120000"/>
                    </a:schemeClr>
                  </a:solidFill>
                  <a:prstDash val="solid"/>
                </a:ln>
                <a:solidFill>
                  <a:srgbClr val="C0504D"/>
                </a:solidFill>
                <a:effectLst>
                  <a:reflection blurRad="12700" stA="28000" endPos="45000" dist="1000" dir="5400000" sy="-100000" algn="bl" rotWithShape="0"/>
                </a:effectLst>
              </a:rPr>
              <a:t>			</a:t>
            </a:r>
          </a:p>
          <a:p>
            <a:r>
              <a:rPr lang="en-US" sz="3600" b="1" cap="all" dirty="0">
                <a:ln w="9000" cmpd="sng">
                  <a:solidFill>
                    <a:schemeClr val="accent4">
                      <a:shade val="50000"/>
                      <a:satMod val="120000"/>
                    </a:schemeClr>
                  </a:solidFill>
                  <a:prstDash val="solid"/>
                </a:ln>
                <a:solidFill>
                  <a:srgbClr val="C0504D"/>
                </a:solidFill>
                <a:effectLst>
                  <a:reflection blurRad="12700" stA="28000" endPos="45000" dist="1000" dir="5400000" sy="-100000" algn="bl" rotWithShape="0"/>
                </a:effectLst>
              </a:rPr>
              <a:t>			Flash cards</a:t>
            </a:r>
          </a:p>
        </p:txBody>
      </p:sp>
      <p:pic>
        <p:nvPicPr>
          <p:cNvPr id="3" name="Picture 2"/>
          <p:cNvPicPr>
            <a:picLocks noChangeAspect="1"/>
          </p:cNvPicPr>
          <p:nvPr/>
        </p:nvPicPr>
        <p:blipFill>
          <a:blip r:embed="rId2"/>
          <a:stretch>
            <a:fillRect/>
          </a:stretch>
        </p:blipFill>
        <p:spPr>
          <a:xfrm rot="20972232">
            <a:off x="1409642" y="2788098"/>
            <a:ext cx="2603500" cy="3175000"/>
          </a:xfrm>
          <a:prstGeom prst="rect">
            <a:avLst/>
          </a:prstGeom>
        </p:spPr>
      </p:pic>
      <p:sp>
        <p:nvSpPr>
          <p:cNvPr id="4" name="TextBox 3"/>
          <p:cNvSpPr txBox="1"/>
          <p:nvPr/>
        </p:nvSpPr>
        <p:spPr>
          <a:xfrm>
            <a:off x="5181600" y="3352801"/>
            <a:ext cx="2712702"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400" dirty="0"/>
              <a:t>Use your Calculator.</a:t>
            </a:r>
          </a:p>
        </p:txBody>
      </p:sp>
    </p:spTree>
    <p:extLst>
      <p:ext uri="{BB962C8B-B14F-4D97-AF65-F5344CB8AC3E}">
        <p14:creationId xmlns:p14="http://schemas.microsoft.com/office/powerpoint/2010/main" val="173995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Test</a:t>
            </a:r>
          </a:p>
        </p:txBody>
      </p:sp>
      <p:sp>
        <p:nvSpPr>
          <p:cNvPr id="3" name="TextBox 2"/>
          <p:cNvSpPr txBox="1"/>
          <p:nvPr/>
        </p:nvSpPr>
        <p:spPr>
          <a:xfrm>
            <a:off x="2209800" y="2438400"/>
            <a:ext cx="5498044" cy="2400657"/>
          </a:xfrm>
          <a:prstGeom prst="rect">
            <a:avLst/>
          </a:prstGeom>
          <a:noFill/>
        </p:spPr>
        <p:txBody>
          <a:bodyPr wrap="none" rtlCol="0">
            <a:spAutoFit/>
          </a:bodyPr>
          <a:lstStyle/>
          <a:p>
            <a:pPr marL="342900" indent="-342900"/>
            <a:r>
              <a:rPr lang="en-US" sz="3000" dirty="0">
                <a:latin typeface="Cambria"/>
              </a:rPr>
              <a:t>423  Questions</a:t>
            </a:r>
          </a:p>
          <a:p>
            <a:pPr marL="342900" indent="-342900"/>
            <a:r>
              <a:rPr lang="en-US" sz="3000" dirty="0">
                <a:latin typeface="Cambria"/>
              </a:rPr>
              <a:t>35     Sections</a:t>
            </a:r>
          </a:p>
          <a:p>
            <a:pPr marL="342900" indent="-342900">
              <a:buAutoNum type="arabicPlain"/>
            </a:pPr>
            <a:r>
              <a:rPr lang="en-US" sz="3000" dirty="0">
                <a:latin typeface="Cambria"/>
              </a:rPr>
              <a:t>     Question from each section </a:t>
            </a:r>
          </a:p>
          <a:p>
            <a:r>
              <a:rPr lang="en-US" sz="3000" dirty="0">
                <a:latin typeface="Cambria"/>
              </a:rPr>
              <a:t>35    Questions on the test</a:t>
            </a:r>
          </a:p>
          <a:p>
            <a:pPr marL="342900" indent="-342900"/>
            <a:r>
              <a:rPr lang="en-US" sz="3000" dirty="0">
                <a:latin typeface="Cambria"/>
              </a:rPr>
              <a:t>26    Correct to pass</a:t>
            </a:r>
          </a:p>
        </p:txBody>
      </p:sp>
      <p:sp>
        <p:nvSpPr>
          <p:cNvPr id="4" name="TextBox 3"/>
          <p:cNvSpPr txBox="1"/>
          <p:nvPr/>
        </p:nvSpPr>
        <p:spPr>
          <a:xfrm>
            <a:off x="2931459" y="5307925"/>
            <a:ext cx="271503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All questions are published</a:t>
            </a:r>
          </a:p>
        </p:txBody>
      </p:sp>
      <p:sp>
        <p:nvSpPr>
          <p:cNvPr id="5" name="TextBox 4">
            <a:extLst>
              <a:ext uri="{FF2B5EF4-FFF2-40B4-BE49-F238E27FC236}">
                <a16:creationId xmlns:a16="http://schemas.microsoft.com/office/drawing/2014/main" id="{9F264B18-3A7D-E742-AA28-C6BE14FA31C5}"/>
              </a:ext>
            </a:extLst>
          </p:cNvPr>
          <p:cNvSpPr txBox="1"/>
          <p:nvPr/>
        </p:nvSpPr>
        <p:spPr>
          <a:xfrm>
            <a:off x="2385848" y="5885793"/>
            <a:ext cx="3983976" cy="369332"/>
          </a:xfrm>
          <a:prstGeom prst="rect">
            <a:avLst/>
          </a:prstGeom>
          <a:noFill/>
        </p:spPr>
        <p:txBody>
          <a:bodyPr wrap="none" rtlCol="0">
            <a:spAutoFit/>
          </a:bodyPr>
          <a:lstStyle/>
          <a:p>
            <a:r>
              <a:rPr lang="en-US" dirty="0"/>
              <a:t>http://</a:t>
            </a:r>
            <a:r>
              <a:rPr lang="en-US" dirty="0" err="1"/>
              <a:t>www.ncvec.org</a:t>
            </a:r>
            <a:r>
              <a:rPr lang="en-US" dirty="0"/>
              <a:t>/</a:t>
            </a:r>
            <a:r>
              <a:rPr lang="en-US" dirty="0" err="1"/>
              <a:t>page.php?id</a:t>
            </a:r>
            <a:r>
              <a:rPr lang="en-US" dirty="0"/>
              <a:t>=373</a:t>
            </a:r>
          </a:p>
        </p:txBody>
      </p:sp>
    </p:spTree>
    <p:extLst>
      <p:ext uri="{BB962C8B-B14F-4D97-AF65-F5344CB8AC3E}">
        <p14:creationId xmlns:p14="http://schemas.microsoft.com/office/powerpoint/2010/main" val="232868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8664" y="728421"/>
            <a:ext cx="2312493"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600"/>
              <a:t>Study Hints</a:t>
            </a:r>
          </a:p>
        </p:txBody>
      </p:sp>
      <p:sp>
        <p:nvSpPr>
          <p:cNvPr id="3" name="TextBox 2"/>
          <p:cNvSpPr txBox="1"/>
          <p:nvPr/>
        </p:nvSpPr>
        <p:spPr>
          <a:xfrm>
            <a:off x="1410346" y="2262753"/>
            <a:ext cx="2569293" cy="369332"/>
          </a:xfrm>
          <a:prstGeom prst="rect">
            <a:avLst/>
          </a:prstGeom>
          <a:noFill/>
        </p:spPr>
        <p:txBody>
          <a:bodyPr wrap="none" rtlCol="0">
            <a:spAutoFit/>
          </a:bodyPr>
          <a:lstStyle/>
          <a:p>
            <a:r>
              <a:rPr lang="en-US" dirty="0"/>
              <a:t>1. Study the right answer</a:t>
            </a:r>
          </a:p>
        </p:txBody>
      </p:sp>
      <p:sp>
        <p:nvSpPr>
          <p:cNvPr id="4" name="TextBox 3"/>
          <p:cNvSpPr txBox="1"/>
          <p:nvPr/>
        </p:nvSpPr>
        <p:spPr>
          <a:xfrm>
            <a:off x="1410346" y="3006671"/>
            <a:ext cx="6335004" cy="1477328"/>
          </a:xfrm>
          <a:prstGeom prst="rect">
            <a:avLst/>
          </a:prstGeom>
          <a:noFill/>
        </p:spPr>
        <p:txBody>
          <a:bodyPr wrap="none" rtlCol="0">
            <a:spAutoFit/>
          </a:bodyPr>
          <a:lstStyle/>
          <a:p>
            <a:r>
              <a:rPr lang="en-US" dirty="0"/>
              <a:t>2. Use a color code to mark questions. (mark with colored pencil)</a:t>
            </a:r>
          </a:p>
          <a:p>
            <a:r>
              <a:rPr lang="en-US" dirty="0"/>
              <a:t>	</a:t>
            </a:r>
            <a:r>
              <a:rPr lang="en-US" dirty="0">
                <a:solidFill>
                  <a:srgbClr val="00B050"/>
                </a:solidFill>
              </a:rPr>
              <a:t>Green</a:t>
            </a:r>
            <a:r>
              <a:rPr lang="en-US" dirty="0"/>
              <a:t> </a:t>
            </a:r>
            <a:r>
              <a:rPr lang="mr-IN" dirty="0"/>
              <a:t>–</a:t>
            </a:r>
            <a:r>
              <a:rPr lang="en-US" dirty="0"/>
              <a:t> Answers you immediately know</a:t>
            </a:r>
          </a:p>
          <a:p>
            <a:r>
              <a:rPr lang="en-US" dirty="0"/>
              <a:t>	</a:t>
            </a:r>
            <a:r>
              <a:rPr lang="en-US" dirty="0">
                <a:solidFill>
                  <a:srgbClr val="FFFF00"/>
                </a:solidFill>
              </a:rPr>
              <a:t>Yellow </a:t>
            </a:r>
            <a:r>
              <a:rPr lang="mr-IN" dirty="0"/>
              <a:t>–</a:t>
            </a:r>
            <a:r>
              <a:rPr lang="en-US" dirty="0"/>
              <a:t> Answers you know after seeing one time</a:t>
            </a:r>
          </a:p>
          <a:p>
            <a:r>
              <a:rPr lang="en-US" dirty="0"/>
              <a:t>	</a:t>
            </a:r>
            <a:r>
              <a:rPr lang="en-US" dirty="0">
                <a:solidFill>
                  <a:srgbClr val="FFC000"/>
                </a:solidFill>
              </a:rPr>
              <a:t>Orange</a:t>
            </a:r>
            <a:r>
              <a:rPr lang="en-US" dirty="0"/>
              <a:t> </a:t>
            </a:r>
            <a:r>
              <a:rPr lang="mr-IN" dirty="0"/>
              <a:t>–</a:t>
            </a:r>
            <a:r>
              <a:rPr lang="en-US" dirty="0"/>
              <a:t> Answers you need to study to learn</a:t>
            </a:r>
          </a:p>
          <a:p>
            <a:r>
              <a:rPr lang="en-US" dirty="0"/>
              <a:t>	</a:t>
            </a:r>
            <a:r>
              <a:rPr lang="en-US" dirty="0">
                <a:solidFill>
                  <a:srgbClr val="FF0000"/>
                </a:solidFill>
              </a:rPr>
              <a:t>Red</a:t>
            </a:r>
            <a:r>
              <a:rPr lang="en-US" dirty="0"/>
              <a:t> - Answers you have a hard time learning</a:t>
            </a:r>
          </a:p>
        </p:txBody>
      </p:sp>
      <p:sp>
        <p:nvSpPr>
          <p:cNvPr id="5" name="TextBox 4"/>
          <p:cNvSpPr txBox="1"/>
          <p:nvPr/>
        </p:nvSpPr>
        <p:spPr>
          <a:xfrm>
            <a:off x="1410346" y="4858585"/>
            <a:ext cx="5207388" cy="369332"/>
          </a:xfrm>
          <a:prstGeom prst="rect">
            <a:avLst/>
          </a:prstGeom>
          <a:noFill/>
        </p:spPr>
        <p:txBody>
          <a:bodyPr wrap="none" rtlCol="0">
            <a:spAutoFit/>
          </a:bodyPr>
          <a:lstStyle/>
          <a:p>
            <a:r>
              <a:rPr lang="en-US" dirty="0"/>
              <a:t>3. Before test study </a:t>
            </a:r>
            <a:r>
              <a:rPr lang="en-US" dirty="0">
                <a:solidFill>
                  <a:srgbClr val="FF0000"/>
                </a:solidFill>
              </a:rPr>
              <a:t>red</a:t>
            </a:r>
            <a:r>
              <a:rPr lang="en-US" dirty="0"/>
              <a:t> and </a:t>
            </a:r>
            <a:r>
              <a:rPr lang="en-US" dirty="0">
                <a:solidFill>
                  <a:srgbClr val="FFC000"/>
                </a:solidFill>
              </a:rPr>
              <a:t>orange</a:t>
            </a:r>
            <a:r>
              <a:rPr lang="en-US" dirty="0"/>
              <a:t> marked questions</a:t>
            </a:r>
          </a:p>
        </p:txBody>
      </p:sp>
      <p:sp>
        <p:nvSpPr>
          <p:cNvPr id="6" name="TextBox 5"/>
          <p:cNvSpPr txBox="1"/>
          <p:nvPr/>
        </p:nvSpPr>
        <p:spPr>
          <a:xfrm>
            <a:off x="1410346" y="5676844"/>
            <a:ext cx="3679662" cy="369332"/>
          </a:xfrm>
          <a:prstGeom prst="rect">
            <a:avLst/>
          </a:prstGeom>
          <a:noFill/>
        </p:spPr>
        <p:txBody>
          <a:bodyPr wrap="none" rtlCol="0">
            <a:spAutoFit/>
          </a:bodyPr>
          <a:lstStyle/>
          <a:p>
            <a:r>
              <a:rPr lang="en-US"/>
              <a:t>4. </a:t>
            </a:r>
            <a:r>
              <a:rPr lang="en-US" dirty="0"/>
              <a:t>Day of the test study </a:t>
            </a:r>
            <a:r>
              <a:rPr lang="en-US" dirty="0">
                <a:solidFill>
                  <a:srgbClr val="FF0000"/>
                </a:solidFill>
              </a:rPr>
              <a:t>red</a:t>
            </a:r>
            <a:r>
              <a:rPr lang="en-US" dirty="0"/>
              <a:t> questions</a:t>
            </a:r>
          </a:p>
        </p:txBody>
      </p:sp>
      <p:sp>
        <p:nvSpPr>
          <p:cNvPr id="7" name="TextBox 6"/>
          <p:cNvSpPr txBox="1"/>
          <p:nvPr/>
        </p:nvSpPr>
        <p:spPr>
          <a:xfrm>
            <a:off x="1669402" y="1749338"/>
            <a:ext cx="5111015" cy="369332"/>
          </a:xfrm>
          <a:prstGeom prst="rect">
            <a:avLst/>
          </a:prstGeom>
          <a:noFill/>
        </p:spPr>
        <p:txBody>
          <a:bodyPr wrap="none" rtlCol="0">
            <a:spAutoFit/>
          </a:bodyPr>
          <a:lstStyle/>
          <a:p>
            <a:r>
              <a:rPr lang="en-US" dirty="0"/>
              <a:t>Mark </a:t>
            </a:r>
            <a:r>
              <a:rPr lang="en-US"/>
              <a:t>the questions in your books with a color code</a:t>
            </a:r>
          </a:p>
        </p:txBody>
      </p:sp>
    </p:spTree>
    <p:extLst>
      <p:ext uri="{BB962C8B-B14F-4D97-AF65-F5344CB8AC3E}">
        <p14:creationId xmlns:p14="http://schemas.microsoft.com/office/powerpoint/2010/main" val="29595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0999"/>
            <a:ext cx="5404104" cy="3282696"/>
          </a:xfrm>
        </p:spPr>
        <p:txBody>
          <a:bodyPr>
            <a:normAutofit/>
          </a:bodyPr>
          <a:lstStyle/>
          <a:p>
            <a:r>
              <a:rPr lang="en-US" sz="4800" dirty="0"/>
              <a:t>Technician Class </a:t>
            </a:r>
          </a:p>
        </p:txBody>
      </p:sp>
      <p:sp>
        <p:nvSpPr>
          <p:cNvPr id="3" name="Subtitle 2"/>
          <p:cNvSpPr>
            <a:spLocks noGrp="1"/>
          </p:cNvSpPr>
          <p:nvPr>
            <p:ph type="subTitle" idx="1"/>
          </p:nvPr>
        </p:nvSpPr>
        <p:spPr>
          <a:xfrm>
            <a:off x="381000" y="4114800"/>
            <a:ext cx="8458200" cy="914400"/>
          </a:xfrm>
        </p:spPr>
        <p:txBody>
          <a:bodyPr>
            <a:normAutofit/>
          </a:bodyPr>
          <a:lstStyle/>
          <a:p>
            <a:r>
              <a:rPr lang="en-US" sz="3200" dirty="0"/>
              <a:t>Ridiculous Relationships</a:t>
            </a:r>
            <a:endParaRPr lang="en-US" dirty="0"/>
          </a:p>
        </p:txBody>
      </p:sp>
      <p:pic>
        <p:nvPicPr>
          <p:cNvPr id="4" name="Picture 3"/>
          <p:cNvPicPr>
            <a:picLocks noChangeAspect="1"/>
          </p:cNvPicPr>
          <p:nvPr/>
        </p:nvPicPr>
        <p:blipFill>
          <a:blip r:embed="rId2"/>
          <a:stretch>
            <a:fillRect/>
          </a:stretch>
        </p:blipFill>
        <p:spPr>
          <a:xfrm>
            <a:off x="6400800" y="381000"/>
            <a:ext cx="2209800" cy="2455333"/>
          </a:xfrm>
          <a:prstGeom prst="rect">
            <a:avLst/>
          </a:prstGeom>
        </p:spPr>
      </p:pic>
      <p:sp>
        <p:nvSpPr>
          <p:cNvPr id="5" name="TextBox 4"/>
          <p:cNvSpPr txBox="1"/>
          <p:nvPr/>
        </p:nvSpPr>
        <p:spPr>
          <a:xfrm>
            <a:off x="7315200" y="6001435"/>
            <a:ext cx="1016812" cy="646331"/>
          </a:xfrm>
          <a:prstGeom prst="rect">
            <a:avLst/>
          </a:prstGeom>
          <a:noFill/>
        </p:spPr>
        <p:txBody>
          <a:bodyPr wrap="none" rtlCol="0">
            <a:spAutoFit/>
          </a:bodyPr>
          <a:lstStyle/>
          <a:p>
            <a:r>
              <a:rPr lang="en-US" dirty="0"/>
              <a:t>by Grace</a:t>
            </a:r>
          </a:p>
          <a:p>
            <a:endParaRPr lang="en-US" dirty="0"/>
          </a:p>
        </p:txBody>
      </p:sp>
      <p:sp>
        <p:nvSpPr>
          <p:cNvPr id="6" name="TextBox 5"/>
          <p:cNvSpPr txBox="1"/>
          <p:nvPr/>
        </p:nvSpPr>
        <p:spPr>
          <a:xfrm>
            <a:off x="1422400" y="5452533"/>
            <a:ext cx="6477855" cy="461665"/>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sz="2400" dirty="0"/>
              <a:t>Find a connection with the question to the answer</a:t>
            </a:r>
          </a:p>
        </p:txBody>
      </p:sp>
    </p:spTree>
    <p:extLst>
      <p:ext uri="{BB962C8B-B14F-4D97-AF65-F5344CB8AC3E}">
        <p14:creationId xmlns:p14="http://schemas.microsoft.com/office/powerpoint/2010/main" val="201329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prstTxWarp prst="textNoShape">
              <a:avLst/>
            </a:prstTxWarp>
          </a:bodyPr>
          <a:lstStyle/>
          <a:p>
            <a:pPr algn="ctr"/>
            <a:r>
              <a:rPr lang="en-US" sz="4400" b="1" dirty="0">
                <a:ln w="1905"/>
                <a:solidFill>
                  <a:srgbClr val="75879C"/>
                </a:solidFill>
                <a:effectLst>
                  <a:innerShdw blurRad="69850" dist="43180" dir="5400000">
                    <a:srgbClr val="000000">
                      <a:alpha val="65000"/>
                    </a:srgbClr>
                  </a:innerShdw>
                </a:effectLst>
                <a:latin typeface="Cambria"/>
              </a:rPr>
              <a:t>What is The Purpose of Amateur Radio?</a:t>
            </a:r>
          </a:p>
        </p:txBody>
      </p:sp>
      <p:sp>
        <p:nvSpPr>
          <p:cNvPr id="8195" name="Rectangle 5"/>
          <p:cNvSpPr>
            <a:spLocks noChangeArrowheads="1"/>
          </p:cNvSpPr>
          <p:nvPr/>
        </p:nvSpPr>
        <p:spPr bwMode="auto">
          <a:xfrm>
            <a:off x="351182" y="5483448"/>
            <a:ext cx="7772400" cy="914400"/>
          </a:xfrm>
          <a:prstGeom prst="rect">
            <a:avLst/>
          </a:prstGeom>
          <a:noFill/>
          <a:ln w="9525">
            <a:noFill/>
            <a:miter lim="800000"/>
            <a:headEnd/>
            <a:tailEnd/>
          </a:ln>
        </p:spPr>
        <p:txBody>
          <a:bodyPr anchor="t">
            <a:prstTxWarp prst="textNoShape">
              <a:avLst/>
            </a:prstTxWarp>
          </a:bodyPr>
          <a:lstStyle/>
          <a:p>
            <a:pPr marL="342900" indent="-342900">
              <a:lnSpc>
                <a:spcPct val="90000"/>
              </a:lnSpc>
              <a:spcBef>
                <a:spcPts val="3600"/>
              </a:spcBef>
              <a:spcAft>
                <a:spcPts val="1200"/>
              </a:spcAft>
              <a:buFontTx/>
              <a:buChar char="•"/>
            </a:pPr>
            <a:r>
              <a:rPr lang="en-US" sz="2000">
                <a:latin typeface="Cambria"/>
                <a:cs typeface="Cambria"/>
              </a:rPr>
              <a:t>Advancing </a:t>
            </a:r>
            <a:r>
              <a:rPr lang="en-US" sz="2000" dirty="0">
                <a:latin typeface="Cambria"/>
                <a:cs typeface="Cambria"/>
              </a:rPr>
              <a:t>skills in the technical and communication phases of the </a:t>
            </a:r>
            <a:r>
              <a:rPr lang="en-US" sz="2200" dirty="0">
                <a:solidFill>
                  <a:srgbClr val="FF0000"/>
                </a:solidFill>
                <a:latin typeface="Cambria"/>
                <a:cs typeface="Cambria"/>
              </a:rPr>
              <a:t>radio art </a:t>
            </a:r>
          </a:p>
        </p:txBody>
      </p:sp>
      <p:sp>
        <p:nvSpPr>
          <p:cNvPr id="5" name="TextBox 4"/>
          <p:cNvSpPr txBox="1"/>
          <p:nvPr/>
        </p:nvSpPr>
        <p:spPr>
          <a:xfrm>
            <a:off x="811696" y="2259329"/>
            <a:ext cx="7924800" cy="2062103"/>
          </a:xfrm>
          <a:prstGeom prst="rect">
            <a:avLst/>
          </a:prstGeom>
          <a:noFill/>
        </p:spPr>
        <p:txBody>
          <a:bodyPr wrap="square" rtlCol="0">
            <a:spAutoFit/>
          </a:bodyPr>
          <a:lstStyle/>
          <a:p>
            <a:r>
              <a:rPr lang="en-US" dirty="0"/>
              <a:t>T1A01 (C) [97.1]</a:t>
            </a:r>
          </a:p>
          <a:p>
            <a:r>
              <a:rPr lang="en-US" dirty="0">
                <a:highlight>
                  <a:srgbClr val="FFFF00"/>
                </a:highlight>
              </a:rPr>
              <a:t>Which of the following is part of the Basis and Purpose of the Amateur Radio Service?</a:t>
            </a:r>
          </a:p>
          <a:p>
            <a:r>
              <a:rPr lang="en-US" dirty="0"/>
              <a:t>A. Providing personal radio communications for as many citizens as possible</a:t>
            </a:r>
          </a:p>
          <a:p>
            <a:r>
              <a:rPr lang="en-US" dirty="0"/>
              <a:t>B. Providing communications for international non-profit organizations</a:t>
            </a:r>
          </a:p>
          <a:p>
            <a:r>
              <a:rPr lang="en-US" dirty="0"/>
              <a:t>C. Advancing skills in the technical and communication phases of the </a:t>
            </a:r>
            <a:r>
              <a:rPr lang="en-US" sz="2000" dirty="0">
                <a:ea typeface="Apple Chancery" charset="0"/>
                <a:cs typeface="Apple Chancery" charset="0"/>
              </a:rPr>
              <a:t>radio art</a:t>
            </a:r>
          </a:p>
          <a:p>
            <a:r>
              <a:rPr lang="en-US" dirty="0"/>
              <a:t>D. All of these choices are correct </a:t>
            </a:r>
          </a:p>
        </p:txBody>
      </p:sp>
      <p:sp>
        <p:nvSpPr>
          <p:cNvPr id="2" name="Oval Callout 1"/>
          <p:cNvSpPr/>
          <p:nvPr/>
        </p:nvSpPr>
        <p:spPr>
          <a:xfrm>
            <a:off x="7239000" y="3471817"/>
            <a:ext cx="1219200" cy="685800"/>
          </a:xfrm>
          <a:prstGeom prst="wedgeEllipseCallout">
            <a:avLst>
              <a:gd name="adj1" fmla="val 64299"/>
              <a:gd name="adj2" fmla="val -244824"/>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134050" y="1948934"/>
            <a:ext cx="2552750" cy="369332"/>
          </a:xfrm>
          <a:prstGeom prst="rect">
            <a:avLst/>
          </a:prstGeom>
          <a:noFill/>
        </p:spPr>
        <p:txBody>
          <a:bodyPr wrap="none" rtlCol="0">
            <a:spAutoFit/>
          </a:bodyPr>
          <a:lstStyle/>
          <a:p>
            <a:r>
              <a:rPr lang="en-US" dirty="0">
                <a:solidFill>
                  <a:srgbClr val="FF0000"/>
                </a:solidFill>
                <a:latin typeface="Apple Chancery" charset="0"/>
                <a:ea typeface="Apple Chancery" charset="0"/>
                <a:cs typeface="Apple Chancery" charset="0"/>
              </a:rPr>
              <a:t>Ridiculous Relationships</a:t>
            </a:r>
          </a:p>
        </p:txBody>
      </p:sp>
      <p:sp>
        <p:nvSpPr>
          <p:cNvPr id="6" name="Cloud 5"/>
          <p:cNvSpPr/>
          <p:nvPr/>
        </p:nvSpPr>
        <p:spPr>
          <a:xfrm flipV="1">
            <a:off x="685800" y="5597748"/>
            <a:ext cx="1219200" cy="685800"/>
          </a:xfrm>
          <a:prstGeom prst="cloud">
            <a:avLst/>
          </a:prstGeom>
          <a:gradFill>
            <a:gsLst>
              <a:gs pos="0">
                <a:schemeClr val="accent1">
                  <a:tint val="100000"/>
                  <a:shade val="100000"/>
                  <a:satMod val="100000"/>
                  <a:alpha val="0"/>
                </a:schemeClr>
              </a:gs>
              <a:gs pos="96000">
                <a:schemeClr val="accent1">
                  <a:tint val="100000"/>
                  <a:shade val="60000"/>
                  <a:alpha val="100000"/>
                  <a:satMod val="100000"/>
                  <a:lumMod val="100000"/>
                </a:schemeClr>
              </a:gs>
              <a:gs pos="100000">
                <a:schemeClr val="accent1">
                  <a:shade val="20000"/>
                  <a:satMod val="100000"/>
                  <a:lumMod val="10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99930" y="4717774"/>
            <a:ext cx="4628511" cy="369332"/>
          </a:xfrm>
          <a:prstGeom prst="rect">
            <a:avLst/>
          </a:prstGeom>
          <a:noFill/>
        </p:spPr>
        <p:txBody>
          <a:bodyPr wrap="none" rtlCol="0">
            <a:spAutoFit/>
          </a:bodyPr>
          <a:lstStyle/>
          <a:p>
            <a:r>
              <a:rPr lang="en-US" dirty="0"/>
              <a:t>Find the key to unlock your minds memory link </a:t>
            </a:r>
          </a:p>
        </p:txBody>
      </p:sp>
    </p:spTree>
    <p:extLst>
      <p:ext uri="{BB962C8B-B14F-4D97-AF65-F5344CB8AC3E}">
        <p14:creationId xmlns:p14="http://schemas.microsoft.com/office/powerpoint/2010/main" val="3555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500"/>
                            </p:stCondLst>
                            <p:childTnLst>
                              <p:par>
                                <p:cTn id="17" presetID="9" presetClass="entr" presetSubtype="0" fill="hold" grpId="0" nodeType="after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563905"/>
          </a:xfrm>
        </p:spPr>
        <p:style>
          <a:lnRef idx="2">
            <a:schemeClr val="accent5"/>
          </a:lnRef>
          <a:fillRef idx="1">
            <a:schemeClr val="lt1"/>
          </a:fillRef>
          <a:effectRef idx="0">
            <a:schemeClr val="accent5"/>
          </a:effectRef>
          <a:fontRef idx="minor">
            <a:schemeClr val="dk1"/>
          </a:fontRef>
        </p:style>
        <p:txBody>
          <a:bodyPr>
            <a:normAutofit/>
          </a:bodyPr>
          <a:lstStyle/>
          <a:p>
            <a: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Ham Radio</a:t>
            </a:r>
          </a:p>
        </p:txBody>
      </p:sp>
      <p:sp>
        <p:nvSpPr>
          <p:cNvPr id="3" name="Subtitle 2"/>
          <p:cNvSpPr>
            <a:spLocks noGrp="1"/>
          </p:cNvSpPr>
          <p:nvPr>
            <p:ph type="subTitle" idx="1"/>
          </p:nvPr>
        </p:nvSpPr>
        <p:spPr>
          <a:xfrm>
            <a:off x="1371600" y="3984812"/>
            <a:ext cx="6400800" cy="1219200"/>
          </a:xfrm>
        </p:spPr>
        <p:txBody>
          <a:bodyPr>
            <a:normAutofit/>
          </a:bodyPr>
          <a:lstStyle/>
          <a:p>
            <a:r>
              <a:rPr lang="en-US" sz="2400" dirty="0"/>
              <a:t>Something for Everyone</a:t>
            </a:r>
          </a:p>
        </p:txBody>
      </p:sp>
    </p:spTree>
    <p:extLst>
      <p:ext uri="{BB962C8B-B14F-4D97-AF65-F5344CB8AC3E}">
        <p14:creationId xmlns:p14="http://schemas.microsoft.com/office/powerpoint/2010/main" val="239427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4" y="0"/>
            <a:ext cx="8565776" cy="1156447"/>
          </a:xfrm>
        </p:spPr>
        <p:txBody>
          <a:bodyPr/>
          <a:lstStyle/>
          <a:p>
            <a:r>
              <a:rPr lang="en-US" dirty="0"/>
              <a:t>What is Ham Radio used for?</a:t>
            </a:r>
          </a:p>
        </p:txBody>
      </p:sp>
      <p:sp>
        <p:nvSpPr>
          <p:cNvPr id="3" name="Content Placeholder 2"/>
          <p:cNvSpPr>
            <a:spLocks noGrp="1"/>
          </p:cNvSpPr>
          <p:nvPr>
            <p:ph idx="1"/>
          </p:nvPr>
        </p:nvSpPr>
        <p:spPr>
          <a:xfrm>
            <a:off x="457200" y="1250576"/>
            <a:ext cx="8229600" cy="4814048"/>
          </a:xfrm>
        </p:spPr>
        <p:txBody>
          <a:bodyPr>
            <a:normAutofit lnSpcReduction="10000"/>
          </a:bodyPr>
          <a:lstStyle/>
          <a:p>
            <a:pPr>
              <a:lnSpc>
                <a:spcPct val="120000"/>
              </a:lnSpc>
            </a:pPr>
            <a:r>
              <a:rPr lang="en-US" dirty="0">
                <a:solidFill>
                  <a:schemeClr val="tx1"/>
                </a:solidFill>
              </a:rPr>
              <a:t> </a:t>
            </a:r>
            <a:r>
              <a:rPr lang="en-US" b="1" dirty="0">
                <a:solidFill>
                  <a:schemeClr val="tx1"/>
                </a:solidFill>
              </a:rPr>
              <a:t>Hobby </a:t>
            </a:r>
            <a:r>
              <a:rPr lang="mr-IN" b="1" dirty="0">
                <a:solidFill>
                  <a:schemeClr val="tx1"/>
                </a:solidFill>
              </a:rPr>
              <a:t>………</a:t>
            </a:r>
            <a:r>
              <a:rPr lang="en-US" b="1" dirty="0">
                <a:solidFill>
                  <a:schemeClr val="tx1"/>
                </a:solidFill>
              </a:rPr>
              <a:t>.. Emergency Communications</a:t>
            </a:r>
          </a:p>
          <a:p>
            <a:pPr lvl="1">
              <a:lnSpc>
                <a:spcPct val="120000"/>
              </a:lnSpc>
            </a:pPr>
            <a:r>
              <a:rPr lang="en-US" sz="2200" dirty="0">
                <a:solidFill>
                  <a:schemeClr val="tx1"/>
                </a:solidFill>
              </a:rPr>
              <a:t>Radio communications between two or a multiple of operators</a:t>
            </a:r>
          </a:p>
          <a:p>
            <a:pPr lvl="1">
              <a:lnSpc>
                <a:spcPct val="120000"/>
              </a:lnSpc>
            </a:pPr>
            <a:r>
              <a:rPr lang="en-US" sz="2200" dirty="0">
                <a:solidFill>
                  <a:schemeClr val="tx1"/>
                </a:solidFill>
              </a:rPr>
              <a:t>For community events</a:t>
            </a:r>
          </a:p>
          <a:p>
            <a:pPr lvl="1">
              <a:lnSpc>
                <a:spcPct val="120000"/>
              </a:lnSpc>
            </a:pPr>
            <a:r>
              <a:rPr lang="en-US" sz="2200" dirty="0">
                <a:solidFill>
                  <a:schemeClr val="tx1"/>
                </a:solidFill>
              </a:rPr>
              <a:t>For travel</a:t>
            </a:r>
          </a:p>
          <a:p>
            <a:pPr lvl="1">
              <a:lnSpc>
                <a:spcPct val="120000"/>
              </a:lnSpc>
            </a:pPr>
            <a:r>
              <a:rPr lang="en-US" sz="2200" dirty="0">
                <a:solidFill>
                  <a:schemeClr val="tx1"/>
                </a:solidFill>
              </a:rPr>
              <a:t>Hunting, fishing, outdoor exploring, off-roading</a:t>
            </a:r>
          </a:p>
          <a:p>
            <a:pPr lvl="1">
              <a:lnSpc>
                <a:spcPct val="120000"/>
              </a:lnSpc>
            </a:pPr>
            <a:r>
              <a:rPr lang="en-US" sz="2200" dirty="0">
                <a:solidFill>
                  <a:schemeClr val="tx1"/>
                </a:solidFill>
              </a:rPr>
              <a:t>Experimentation</a:t>
            </a:r>
          </a:p>
          <a:p>
            <a:pPr lvl="1">
              <a:lnSpc>
                <a:spcPct val="120000"/>
              </a:lnSpc>
            </a:pPr>
            <a:r>
              <a:rPr lang="en-US" sz="2200" dirty="0">
                <a:solidFill>
                  <a:schemeClr val="tx1"/>
                </a:solidFill>
              </a:rPr>
              <a:t>DIY project building</a:t>
            </a:r>
          </a:p>
          <a:p>
            <a:pPr lvl="1">
              <a:lnSpc>
                <a:spcPct val="120000"/>
              </a:lnSpc>
            </a:pPr>
            <a:r>
              <a:rPr lang="en-US" sz="2200" dirty="0">
                <a:solidFill>
                  <a:schemeClr val="tx1"/>
                </a:solidFill>
              </a:rPr>
              <a:t>A working knowledge of RF theory and electricity</a:t>
            </a:r>
          </a:p>
          <a:p>
            <a:pPr lvl="1">
              <a:lnSpc>
                <a:spcPct val="120000"/>
              </a:lnSpc>
            </a:pPr>
            <a:r>
              <a:rPr lang="en-US" sz="2200" dirty="0">
                <a:solidFill>
                  <a:schemeClr val="tx1"/>
                </a:solidFill>
              </a:rPr>
              <a:t>A variety of events and contests</a:t>
            </a:r>
          </a:p>
          <a:p>
            <a:pPr lvl="1">
              <a:lnSpc>
                <a:spcPct val="120000"/>
              </a:lnSpc>
            </a:pPr>
            <a:r>
              <a:rPr lang="en-US" sz="2200" dirty="0">
                <a:solidFill>
                  <a:schemeClr val="tx1"/>
                </a:solidFill>
              </a:rPr>
              <a:t>Gateway to a career.</a:t>
            </a:r>
          </a:p>
          <a:p>
            <a:pPr lvl="1">
              <a:lnSpc>
                <a:spcPct val="120000"/>
              </a:lnSpc>
            </a:pPr>
            <a:endParaRPr lang="en-US" dirty="0"/>
          </a:p>
          <a:p>
            <a:pPr lvl="1">
              <a:lnSpc>
                <a:spcPct val="120000"/>
              </a:lnSpc>
            </a:pPr>
            <a:endParaRPr lang="en-US" dirty="0"/>
          </a:p>
        </p:txBody>
      </p:sp>
    </p:spTree>
    <p:extLst>
      <p:ext uri="{BB962C8B-B14F-4D97-AF65-F5344CB8AC3E}">
        <p14:creationId xmlns:p14="http://schemas.microsoft.com/office/powerpoint/2010/main" val="21217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70" y="92765"/>
            <a:ext cx="8229600" cy="911087"/>
          </a:xfrm>
        </p:spPr>
        <p:txBody>
          <a:bodyPr/>
          <a:lstStyle/>
          <a:p>
            <a:r>
              <a:rPr lang="en-US" dirty="0"/>
              <a:t>Emergency Communications</a:t>
            </a:r>
          </a:p>
        </p:txBody>
      </p:sp>
      <p:pic>
        <p:nvPicPr>
          <p:cNvPr id="4" name="Content Placeholder 3"/>
          <p:cNvPicPr>
            <a:picLocks noGrp="1" noChangeAspect="1"/>
          </p:cNvPicPr>
          <p:nvPr>
            <p:ph idx="1"/>
          </p:nvPr>
        </p:nvPicPr>
        <p:blipFill>
          <a:blip r:embed="rId2"/>
          <a:stretch>
            <a:fillRect/>
          </a:stretch>
        </p:blipFill>
        <p:spPr>
          <a:xfrm>
            <a:off x="2786270" y="1173937"/>
            <a:ext cx="6019800" cy="2247900"/>
          </a:xfrm>
        </p:spPr>
      </p:pic>
      <p:pic>
        <p:nvPicPr>
          <p:cNvPr id="5" name="Picture 4"/>
          <p:cNvPicPr>
            <a:picLocks noChangeAspect="1"/>
          </p:cNvPicPr>
          <p:nvPr/>
        </p:nvPicPr>
        <p:blipFill>
          <a:blip r:embed="rId3"/>
          <a:stretch>
            <a:fillRect/>
          </a:stretch>
        </p:blipFill>
        <p:spPr>
          <a:xfrm>
            <a:off x="4296336" y="4002741"/>
            <a:ext cx="3873500" cy="2590800"/>
          </a:xfrm>
          <a:prstGeom prst="rect">
            <a:avLst/>
          </a:prstGeom>
        </p:spPr>
      </p:pic>
      <p:sp>
        <p:nvSpPr>
          <p:cNvPr id="3" name="TextBox 2"/>
          <p:cNvSpPr txBox="1"/>
          <p:nvPr/>
        </p:nvSpPr>
        <p:spPr>
          <a:xfrm>
            <a:off x="397564" y="3774143"/>
            <a:ext cx="3260035" cy="2585323"/>
          </a:xfrm>
          <a:prstGeom prst="rect">
            <a:avLst/>
          </a:prstGeom>
          <a:noFill/>
        </p:spPr>
        <p:txBody>
          <a:bodyPr wrap="square" rtlCol="0">
            <a:spAutoFit/>
          </a:bodyPr>
          <a:lstStyle/>
          <a:p>
            <a:r>
              <a:rPr lang="en-US" b="1" dirty="0"/>
              <a:t>§ 97.1 Basis and purpose.</a:t>
            </a:r>
          </a:p>
          <a:p>
            <a:r>
              <a:rPr lang="en-US" b="1" dirty="0"/>
              <a:t>(a)</a:t>
            </a:r>
            <a:r>
              <a:rPr lang="en-US" dirty="0"/>
              <a:t> Recognition and enhancement of the value of the </a:t>
            </a:r>
            <a:r>
              <a:rPr lang="en-US" dirty="0">
                <a:hlinkClick r:id="rId4"/>
              </a:rPr>
              <a:t>amateur service</a:t>
            </a:r>
            <a:r>
              <a:rPr lang="en-US" dirty="0"/>
              <a:t> to the public as a voluntary noncommercial communication service, particularly with respect to providing emergency communications.</a:t>
            </a:r>
          </a:p>
        </p:txBody>
      </p:sp>
    </p:spTree>
    <p:extLst>
      <p:ext uri="{BB962C8B-B14F-4D97-AF65-F5344CB8AC3E}">
        <p14:creationId xmlns:p14="http://schemas.microsoft.com/office/powerpoint/2010/main" val="114722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45" y="-59034"/>
            <a:ext cx="7313613" cy="1264024"/>
          </a:xfrm>
        </p:spPr>
        <p:txBody>
          <a:bodyPr/>
          <a:lstStyle/>
          <a:p>
            <a:r>
              <a:rPr lang="en-US" dirty="0">
                <a:ln w="1905"/>
                <a:solidFill>
                  <a:srgbClr val="75879C"/>
                </a:solidFill>
                <a:effectLst>
                  <a:innerShdw blurRad="69850" dist="43180" dir="5400000">
                    <a:srgbClr val="000000">
                      <a:alpha val="65000"/>
                    </a:srgbClr>
                  </a:innerShdw>
                </a:effectLst>
              </a:rPr>
              <a:t>Class Reference</a:t>
            </a:r>
          </a:p>
        </p:txBody>
      </p:sp>
      <p:sp>
        <p:nvSpPr>
          <p:cNvPr id="3" name="TextBox 2"/>
          <p:cNvSpPr txBox="1"/>
          <p:nvPr/>
        </p:nvSpPr>
        <p:spPr>
          <a:xfrm>
            <a:off x="2403338" y="5476688"/>
            <a:ext cx="3631122"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a:t>wednettraining.com</a:t>
            </a:r>
          </a:p>
        </p:txBody>
      </p:sp>
      <p:pic>
        <p:nvPicPr>
          <p:cNvPr id="8" name="Picture 7">
            <a:extLst>
              <a:ext uri="{FF2B5EF4-FFF2-40B4-BE49-F238E27FC236}">
                <a16:creationId xmlns:a16="http://schemas.microsoft.com/office/drawing/2014/main" id="{6533BF7C-BBD6-484E-9C5A-CFDE4B34BB9C}"/>
              </a:ext>
            </a:extLst>
          </p:cNvPr>
          <p:cNvPicPr>
            <a:picLocks noChangeAspect="1"/>
          </p:cNvPicPr>
          <p:nvPr/>
        </p:nvPicPr>
        <p:blipFill>
          <a:blip r:embed="rId3"/>
          <a:stretch>
            <a:fillRect/>
          </a:stretch>
        </p:blipFill>
        <p:spPr>
          <a:xfrm>
            <a:off x="5959366" y="1480472"/>
            <a:ext cx="2962663" cy="3757524"/>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56DD1725-9EA5-234F-B2A5-962C2565A243}"/>
              </a:ext>
            </a:extLst>
          </p:cNvPr>
          <p:cNvPicPr>
            <a:picLocks noChangeAspect="1"/>
          </p:cNvPicPr>
          <p:nvPr/>
        </p:nvPicPr>
        <p:blipFill>
          <a:blip r:embed="rId4"/>
          <a:stretch>
            <a:fillRect/>
          </a:stretch>
        </p:blipFill>
        <p:spPr>
          <a:xfrm>
            <a:off x="304914" y="1493247"/>
            <a:ext cx="2587722" cy="3843688"/>
          </a:xfrm>
          <a:prstGeom prst="rect">
            <a:avLst/>
          </a:prstGeom>
        </p:spPr>
      </p:pic>
      <p:pic>
        <p:nvPicPr>
          <p:cNvPr id="12" name="Picture 11" descr="A person talking on a cell phone&#10;&#10;Description automatically generated with medium confidence">
            <a:extLst>
              <a:ext uri="{FF2B5EF4-FFF2-40B4-BE49-F238E27FC236}">
                <a16:creationId xmlns:a16="http://schemas.microsoft.com/office/drawing/2014/main" id="{BCB87E6C-AFDA-5642-B956-FBF5602717B4}"/>
              </a:ext>
            </a:extLst>
          </p:cNvPr>
          <p:cNvPicPr>
            <a:picLocks noChangeAspect="1"/>
          </p:cNvPicPr>
          <p:nvPr/>
        </p:nvPicPr>
        <p:blipFill>
          <a:blip r:embed="rId5"/>
          <a:stretch>
            <a:fillRect/>
          </a:stretch>
        </p:blipFill>
        <p:spPr>
          <a:xfrm>
            <a:off x="3184635" y="1548441"/>
            <a:ext cx="2475843" cy="3761117"/>
          </a:xfrm>
          <a:prstGeom prst="rect">
            <a:avLst/>
          </a:prstGeom>
        </p:spPr>
      </p:pic>
      <p:sp>
        <p:nvSpPr>
          <p:cNvPr id="13" name="TextBox 12">
            <a:extLst>
              <a:ext uri="{FF2B5EF4-FFF2-40B4-BE49-F238E27FC236}">
                <a16:creationId xmlns:a16="http://schemas.microsoft.com/office/drawing/2014/main" id="{A46D92C4-8F5F-5B47-A75D-0DDD0E7FB808}"/>
              </a:ext>
            </a:extLst>
          </p:cNvPr>
          <p:cNvSpPr txBox="1"/>
          <p:nvPr/>
        </p:nvSpPr>
        <p:spPr>
          <a:xfrm>
            <a:off x="3351482" y="6072086"/>
            <a:ext cx="1734834" cy="369332"/>
          </a:xfrm>
          <a:prstGeom prst="rect">
            <a:avLst/>
          </a:prstGeom>
          <a:noFill/>
        </p:spPr>
        <p:txBody>
          <a:bodyPr wrap="none" rtlCol="0">
            <a:spAutoFit/>
          </a:bodyPr>
          <a:lstStyle/>
          <a:p>
            <a:r>
              <a:rPr lang="en-US" dirty="0"/>
              <a:t>Flash Card Study</a:t>
            </a:r>
          </a:p>
        </p:txBody>
      </p:sp>
    </p:spTree>
    <p:extLst>
      <p:ext uri="{BB962C8B-B14F-4D97-AF65-F5344CB8AC3E}">
        <p14:creationId xmlns:p14="http://schemas.microsoft.com/office/powerpoint/2010/main" val="18499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3294" y="174099"/>
            <a:ext cx="2777469" cy="3692771"/>
          </a:xfrm>
          <a:prstGeom prst="rect">
            <a:avLst/>
          </a:prstGeom>
        </p:spPr>
      </p:pic>
      <p:sp>
        <p:nvSpPr>
          <p:cNvPr id="3" name="TextBox 2"/>
          <p:cNvSpPr txBox="1"/>
          <p:nvPr/>
        </p:nvSpPr>
        <p:spPr>
          <a:xfrm>
            <a:off x="4959043" y="3868831"/>
            <a:ext cx="4184957" cy="2585323"/>
          </a:xfrm>
          <a:prstGeom prst="rect">
            <a:avLst/>
          </a:prstGeom>
          <a:noFill/>
        </p:spPr>
        <p:txBody>
          <a:bodyPr wrap="square" rtlCol="0">
            <a:spAutoFit/>
          </a:bodyPr>
          <a:lstStyle/>
          <a:p>
            <a:r>
              <a:rPr lang="en-US" dirty="0" err="1"/>
              <a:t>Guglielmo</a:t>
            </a:r>
            <a:r>
              <a:rPr lang="en-US" dirty="0"/>
              <a:t>. Marconi</a:t>
            </a:r>
          </a:p>
          <a:p>
            <a:r>
              <a:rPr lang="en-US" dirty="0"/>
              <a:t>1874 </a:t>
            </a:r>
            <a:r>
              <a:rPr lang="mr-IN" dirty="0"/>
              <a:t>–</a:t>
            </a:r>
            <a:r>
              <a:rPr lang="en-US" dirty="0"/>
              <a:t> 1937</a:t>
            </a:r>
          </a:p>
          <a:p>
            <a:r>
              <a:rPr lang="en-US" dirty="0"/>
              <a:t>Italy</a:t>
            </a:r>
          </a:p>
          <a:p>
            <a:r>
              <a:rPr lang="en-US" dirty="0"/>
              <a:t>First trans-Atlantic broadcast</a:t>
            </a:r>
          </a:p>
          <a:p>
            <a:r>
              <a:rPr lang="en-US" dirty="0"/>
              <a:t>1901</a:t>
            </a:r>
          </a:p>
          <a:p>
            <a:r>
              <a:rPr lang="en-US" dirty="0"/>
              <a:t>Visionary, businessman</a:t>
            </a:r>
          </a:p>
          <a:p>
            <a:r>
              <a:rPr lang="en-US" dirty="0"/>
              <a:t>Cornwall, England, to Newfoundland, Canada</a:t>
            </a:r>
          </a:p>
          <a:p>
            <a:r>
              <a:rPr lang="en-US" dirty="0"/>
              <a:t>Sent Morse Code symbol “S”</a:t>
            </a:r>
          </a:p>
        </p:txBody>
      </p:sp>
      <p:pic>
        <p:nvPicPr>
          <p:cNvPr id="4" name="Picture 3"/>
          <p:cNvPicPr>
            <a:picLocks noChangeAspect="1"/>
          </p:cNvPicPr>
          <p:nvPr/>
        </p:nvPicPr>
        <p:blipFill>
          <a:blip r:embed="rId3"/>
          <a:stretch>
            <a:fillRect/>
          </a:stretch>
        </p:blipFill>
        <p:spPr>
          <a:xfrm>
            <a:off x="457200" y="33337"/>
            <a:ext cx="3207026" cy="4191000"/>
          </a:xfrm>
          <a:prstGeom prst="rect">
            <a:avLst/>
          </a:prstGeom>
        </p:spPr>
      </p:pic>
      <p:sp>
        <p:nvSpPr>
          <p:cNvPr id="5" name="TextBox 4"/>
          <p:cNvSpPr txBox="1"/>
          <p:nvPr/>
        </p:nvSpPr>
        <p:spPr>
          <a:xfrm>
            <a:off x="155713" y="4243387"/>
            <a:ext cx="3810000" cy="2862322"/>
          </a:xfrm>
          <a:prstGeom prst="rect">
            <a:avLst/>
          </a:prstGeom>
          <a:noFill/>
        </p:spPr>
        <p:txBody>
          <a:bodyPr wrap="square" rtlCol="0">
            <a:spAutoFit/>
          </a:bodyPr>
          <a:lstStyle/>
          <a:p>
            <a:r>
              <a:rPr lang="en-US" dirty="0"/>
              <a:t>Nikola Tesla</a:t>
            </a:r>
          </a:p>
          <a:p>
            <a:r>
              <a:rPr lang="en-US" dirty="0"/>
              <a:t>1856 </a:t>
            </a:r>
            <a:r>
              <a:rPr lang="mr-IN" dirty="0"/>
              <a:t>–</a:t>
            </a:r>
            <a:r>
              <a:rPr lang="en-US" dirty="0"/>
              <a:t> 1943</a:t>
            </a:r>
          </a:p>
          <a:p>
            <a:r>
              <a:rPr lang="en-US" dirty="0"/>
              <a:t>Austrian Empire, Croatia</a:t>
            </a:r>
          </a:p>
          <a:p>
            <a:r>
              <a:rPr lang="en-US" dirty="0"/>
              <a:t>First concept of radio</a:t>
            </a:r>
          </a:p>
          <a:p>
            <a:r>
              <a:rPr lang="en-US" dirty="0"/>
              <a:t>Experimenter, Imaginary </a:t>
            </a:r>
          </a:p>
          <a:p>
            <a:r>
              <a:rPr lang="en-US" dirty="0"/>
              <a:t>1891 </a:t>
            </a:r>
            <a:r>
              <a:rPr lang="mr-IN" dirty="0"/>
              <a:t>–</a:t>
            </a:r>
            <a:r>
              <a:rPr lang="en-US" dirty="0"/>
              <a:t> 92 developed RF transmission with resonate coils, two U.S. patients 1n 1897</a:t>
            </a:r>
          </a:p>
          <a:p>
            <a:endParaRPr lang="en-US" dirty="0"/>
          </a:p>
          <a:p>
            <a:endParaRPr lang="en-US" dirty="0"/>
          </a:p>
        </p:txBody>
      </p:sp>
    </p:spTree>
    <p:extLst>
      <p:ext uri="{BB962C8B-B14F-4D97-AF65-F5344CB8AC3E}">
        <p14:creationId xmlns:p14="http://schemas.microsoft.com/office/powerpoint/2010/main" val="346510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044314"/>
            <a:ext cx="6009979" cy="707886"/>
          </a:xfrm>
          <a:prstGeom prst="rect">
            <a:avLst/>
          </a:prstGeom>
          <a:noFill/>
        </p:spPr>
        <p:txBody>
          <a:bodyPr wrap="none" rtlCol="0">
            <a:spAutoFit/>
          </a:bodyPr>
          <a:lstStyle/>
          <a:p>
            <a:r>
              <a:rPr lang="en-US" sz="4000" b="1" dirty="0">
                <a:solidFill>
                  <a:srgbClr val="FF0000"/>
                </a:solidFill>
              </a:rPr>
              <a:t>A</a:t>
            </a:r>
            <a:r>
              <a:rPr lang="en-US" sz="3600" dirty="0"/>
              <a:t>merican </a:t>
            </a:r>
            <a:r>
              <a:rPr lang="en-US" sz="4000" b="1" dirty="0">
                <a:solidFill>
                  <a:srgbClr val="FF0000"/>
                </a:solidFill>
              </a:rPr>
              <a:t>R</a:t>
            </a:r>
            <a:r>
              <a:rPr lang="en-US" sz="3600" dirty="0"/>
              <a:t>adio </a:t>
            </a:r>
            <a:r>
              <a:rPr lang="en-US" sz="4000" b="1" dirty="0">
                <a:solidFill>
                  <a:srgbClr val="FF0000"/>
                </a:solidFill>
              </a:rPr>
              <a:t>R</a:t>
            </a:r>
            <a:r>
              <a:rPr lang="en-US" sz="3600" dirty="0"/>
              <a:t>elay </a:t>
            </a:r>
            <a:r>
              <a:rPr lang="en-US" sz="4000" b="1" dirty="0">
                <a:solidFill>
                  <a:srgbClr val="FF0000"/>
                </a:solidFill>
              </a:rPr>
              <a:t>L</a:t>
            </a:r>
            <a:r>
              <a:rPr lang="en-US" sz="3600" dirty="0"/>
              <a:t>eague</a:t>
            </a:r>
          </a:p>
        </p:txBody>
      </p:sp>
      <p:sp>
        <p:nvSpPr>
          <p:cNvPr id="3" name="TextBox 2"/>
          <p:cNvSpPr txBox="1"/>
          <p:nvPr/>
        </p:nvSpPr>
        <p:spPr>
          <a:xfrm>
            <a:off x="3522245" y="5029200"/>
            <a:ext cx="1159292" cy="707886"/>
          </a:xfrm>
          <a:prstGeom prst="rect">
            <a:avLst/>
          </a:prstGeom>
          <a:noFill/>
        </p:spPr>
        <p:txBody>
          <a:bodyPr wrap="none" rtlCol="0">
            <a:spAutoFit/>
          </a:bodyPr>
          <a:lstStyle/>
          <a:p>
            <a:r>
              <a:rPr lang="en-US" sz="4000" dirty="0"/>
              <a:t>1915</a:t>
            </a:r>
          </a:p>
        </p:txBody>
      </p:sp>
      <p:sp>
        <p:nvSpPr>
          <p:cNvPr id="4" name="TextBox 3"/>
          <p:cNvSpPr txBox="1"/>
          <p:nvPr/>
        </p:nvSpPr>
        <p:spPr>
          <a:xfrm>
            <a:off x="2438400" y="1454707"/>
            <a:ext cx="4250266" cy="707886"/>
          </a:xfrm>
          <a:prstGeom prst="rect">
            <a:avLst/>
          </a:prstGeom>
          <a:noFill/>
        </p:spPr>
        <p:txBody>
          <a:bodyPr wrap="none" rtlCol="0">
            <a:spAutoFit/>
          </a:bodyPr>
          <a:lstStyle/>
          <a:p>
            <a:r>
              <a:rPr lang="en-US" sz="4000" dirty="0"/>
              <a:t>“Radio Act of 1912”</a:t>
            </a:r>
          </a:p>
        </p:txBody>
      </p:sp>
      <p:sp>
        <p:nvSpPr>
          <p:cNvPr id="5" name="TextBox 4"/>
          <p:cNvSpPr txBox="1"/>
          <p:nvPr/>
        </p:nvSpPr>
        <p:spPr>
          <a:xfrm>
            <a:off x="667625" y="3120983"/>
            <a:ext cx="7417928" cy="646331"/>
          </a:xfrm>
          <a:prstGeom prst="rect">
            <a:avLst/>
          </a:prstGeom>
          <a:noFill/>
        </p:spPr>
        <p:txBody>
          <a:bodyPr wrap="none" rtlCol="0">
            <a:spAutoFit/>
          </a:bodyPr>
          <a:lstStyle/>
          <a:p>
            <a:r>
              <a:rPr lang="en-US" sz="3600" dirty="0"/>
              <a:t>First U.S. Amateur radio license issued</a:t>
            </a:r>
          </a:p>
        </p:txBody>
      </p:sp>
      <p:sp>
        <p:nvSpPr>
          <p:cNvPr id="6" name="TextBox 5"/>
          <p:cNvSpPr txBox="1"/>
          <p:nvPr/>
        </p:nvSpPr>
        <p:spPr>
          <a:xfrm>
            <a:off x="1956149" y="596346"/>
            <a:ext cx="4825616" cy="861774"/>
          </a:xfrm>
          <a:prstGeom prst="rect">
            <a:avLst/>
          </a:prstGeom>
          <a:noFill/>
        </p:spPr>
        <p:txBody>
          <a:bodyPr wrap="none" rtlCol="0">
            <a:spAutoFit/>
          </a:bodyPr>
          <a:lstStyle/>
          <a:p>
            <a:pPr algn="ctr"/>
            <a:r>
              <a:rPr lang="en-US" sz="3600" dirty="0"/>
              <a:t>“Wireless Registry” 1908</a:t>
            </a:r>
          </a:p>
          <a:p>
            <a:pPr algn="ctr"/>
            <a:r>
              <a:rPr lang="en-US" sz="1400" dirty="0"/>
              <a:t>The “Blue Book”</a:t>
            </a:r>
          </a:p>
        </p:txBody>
      </p:sp>
      <p:sp>
        <p:nvSpPr>
          <p:cNvPr id="7" name="TextBox 6"/>
          <p:cNvSpPr txBox="1"/>
          <p:nvPr/>
        </p:nvSpPr>
        <p:spPr>
          <a:xfrm>
            <a:off x="3364933" y="2301093"/>
            <a:ext cx="2023311" cy="584775"/>
          </a:xfrm>
          <a:prstGeom prst="rect">
            <a:avLst/>
          </a:prstGeom>
          <a:noFill/>
        </p:spPr>
        <p:txBody>
          <a:bodyPr wrap="none" rtlCol="0">
            <a:spAutoFit/>
          </a:bodyPr>
          <a:lstStyle/>
          <a:p>
            <a:r>
              <a:rPr lang="en-US" dirty="0"/>
              <a:t>(</a:t>
            </a:r>
            <a:r>
              <a:rPr lang="en-US" sz="3200" b="1" dirty="0"/>
              <a:t>KDA-KZZ</a:t>
            </a:r>
            <a:r>
              <a:rPr lang="en-US" dirty="0"/>
              <a:t>)</a:t>
            </a:r>
          </a:p>
        </p:txBody>
      </p:sp>
    </p:spTree>
    <p:extLst>
      <p:ext uri="{BB962C8B-B14F-4D97-AF65-F5344CB8AC3E}">
        <p14:creationId xmlns:p14="http://schemas.microsoft.com/office/powerpoint/2010/main" val="1469340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Who can become a Ham</a:t>
            </a:r>
          </a:p>
        </p:txBody>
      </p:sp>
      <p:sp>
        <p:nvSpPr>
          <p:cNvPr id="3" name="TextBox 2"/>
          <p:cNvSpPr txBox="1"/>
          <p:nvPr/>
        </p:nvSpPr>
        <p:spPr>
          <a:xfrm>
            <a:off x="2667001" y="2667000"/>
            <a:ext cx="4147289" cy="923330"/>
          </a:xfrm>
          <a:prstGeom prst="rect">
            <a:avLst/>
          </a:prstGeom>
          <a:noFill/>
        </p:spPr>
        <p:txBody>
          <a:bodyPr wrap="none" rtlCol="0">
            <a:spAutoFit/>
          </a:bodyPr>
          <a:lstStyle/>
          <a:p>
            <a:pPr algn="ctr"/>
            <a:r>
              <a:rPr lang="en-US" dirty="0">
                <a:latin typeface="Cambria"/>
              </a:rPr>
              <a:t>No age Requirement</a:t>
            </a:r>
          </a:p>
          <a:p>
            <a:pPr algn="ctr"/>
            <a:endParaRPr lang="en-US" dirty="0">
              <a:latin typeface="Cambria"/>
            </a:endParaRPr>
          </a:p>
          <a:p>
            <a:pPr algn="ctr"/>
            <a:r>
              <a:rPr lang="en-US" dirty="0">
                <a:latin typeface="Cambria"/>
              </a:rPr>
              <a:t>Hams range in age from 5 to 106 + years</a:t>
            </a:r>
          </a:p>
        </p:txBody>
      </p:sp>
      <p:sp>
        <p:nvSpPr>
          <p:cNvPr id="4" name="TextBox 3"/>
          <p:cNvSpPr txBox="1"/>
          <p:nvPr/>
        </p:nvSpPr>
        <p:spPr>
          <a:xfrm>
            <a:off x="3505202" y="1757318"/>
            <a:ext cx="2330179" cy="600164"/>
          </a:xfrm>
          <a:prstGeom prst="rect">
            <a:avLst/>
          </a:prstGeom>
          <a:noFill/>
        </p:spPr>
        <p:txBody>
          <a:bodyPr wrap="none" rtlCol="0">
            <a:spAutoFit/>
          </a:bodyPr>
          <a:lstStyle/>
          <a:p>
            <a:r>
              <a:rPr lang="en-US" sz="33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a:rPr>
              <a:t>Open to All</a:t>
            </a:r>
          </a:p>
        </p:txBody>
      </p:sp>
      <p:sp>
        <p:nvSpPr>
          <p:cNvPr id="5" name="TextBox 4"/>
          <p:cNvSpPr txBox="1"/>
          <p:nvPr/>
        </p:nvSpPr>
        <p:spPr>
          <a:xfrm>
            <a:off x="1825295" y="3767023"/>
            <a:ext cx="5830700" cy="954107"/>
          </a:xfrm>
          <a:prstGeom prst="rect">
            <a:avLst/>
          </a:prstGeom>
          <a:gradFill>
            <a:gsLst>
              <a:gs pos="0">
                <a:srgbClr val="FF0000"/>
              </a:gs>
              <a:gs pos="63000">
                <a:schemeClr val="accent3">
                  <a:tint val="37000"/>
                  <a:satMod val="300000"/>
                  <a:lumMod val="94000"/>
                </a:schemeClr>
              </a:gs>
              <a:gs pos="18018">
                <a:srgbClr val="FF362A">
                  <a:alpha val="52000"/>
                </a:srgbClr>
              </a:gs>
              <a:gs pos="86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dirty="0">
                <a:latin typeface="Cambria"/>
              </a:rPr>
              <a:t>One restriction</a:t>
            </a:r>
          </a:p>
          <a:p>
            <a:pPr algn="ctr"/>
            <a:endParaRPr lang="en-US" dirty="0">
              <a:latin typeface="Cambria"/>
            </a:endParaRPr>
          </a:p>
          <a:p>
            <a:pPr algn="ctr"/>
            <a:r>
              <a:rPr lang="en-US" sz="2000" u="sng" dirty="0">
                <a:latin typeface="Cambria"/>
              </a:rPr>
              <a:t>Can not be a representative of a foreign government</a:t>
            </a:r>
          </a:p>
        </p:txBody>
      </p:sp>
      <p:sp>
        <p:nvSpPr>
          <p:cNvPr id="6" name="TextBox 5"/>
          <p:cNvSpPr txBox="1"/>
          <p:nvPr/>
        </p:nvSpPr>
        <p:spPr>
          <a:xfrm>
            <a:off x="2667001" y="5048582"/>
            <a:ext cx="4343400" cy="369332"/>
          </a:xfrm>
          <a:prstGeom prst="rect">
            <a:avLst/>
          </a:prstGeom>
          <a:noFill/>
        </p:spPr>
        <p:txBody>
          <a:bodyPr wrap="square" rtlCol="0">
            <a:spAutoFit/>
          </a:bodyPr>
          <a:lstStyle/>
          <a:p>
            <a:r>
              <a:rPr lang="en-US" dirty="0">
                <a:solidFill>
                  <a:srgbClr val="FF0000"/>
                </a:solidFill>
              </a:rPr>
              <a:t>      Element 2 	      Technician Class</a:t>
            </a:r>
          </a:p>
        </p:txBody>
      </p:sp>
      <p:pic>
        <p:nvPicPr>
          <p:cNvPr id="1026" name="Picture 2" descr="12 Best Ham Radios for Overlanding (2021) – RigForge">
            <a:extLst>
              <a:ext uri="{FF2B5EF4-FFF2-40B4-BE49-F238E27FC236}">
                <a16:creationId xmlns:a16="http://schemas.microsoft.com/office/drawing/2014/main" id="{F1A5BF0D-9E91-8A44-8278-F278FF148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6659"/>
            <a:ext cx="6737423" cy="37133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amateur radio is connecting people during lockdown">
            <a:extLst>
              <a:ext uri="{FF2B5EF4-FFF2-40B4-BE49-F238E27FC236}">
                <a16:creationId xmlns:a16="http://schemas.microsoft.com/office/drawing/2014/main" id="{D196B421-4A85-1844-A661-F57FACA57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310" y="629168"/>
            <a:ext cx="7304690" cy="41088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3E5E03-12CD-B64A-ACE7-337043FD58AF}"/>
              </a:ext>
            </a:extLst>
          </p:cNvPr>
          <p:cNvSpPr txBox="1"/>
          <p:nvPr/>
        </p:nvSpPr>
        <p:spPr>
          <a:xfrm>
            <a:off x="2995448" y="5643190"/>
            <a:ext cx="2826479" cy="369332"/>
          </a:xfrm>
          <a:prstGeom prst="rect">
            <a:avLst/>
          </a:prstGeom>
          <a:noFill/>
        </p:spPr>
        <p:txBody>
          <a:bodyPr wrap="none" rtlCol="0">
            <a:spAutoFit/>
          </a:bodyPr>
          <a:lstStyle/>
          <a:p>
            <a:r>
              <a:rPr lang="en-US" dirty="0">
                <a:solidFill>
                  <a:srgbClr val="FF0000"/>
                </a:solidFill>
              </a:rPr>
              <a:t>Element 3	General Class</a:t>
            </a:r>
          </a:p>
        </p:txBody>
      </p:sp>
      <p:sp>
        <p:nvSpPr>
          <p:cNvPr id="8" name="TextBox 7">
            <a:extLst>
              <a:ext uri="{FF2B5EF4-FFF2-40B4-BE49-F238E27FC236}">
                <a16:creationId xmlns:a16="http://schemas.microsoft.com/office/drawing/2014/main" id="{4D0335E3-BCDA-D44D-A846-F651DB87F59B}"/>
              </a:ext>
            </a:extLst>
          </p:cNvPr>
          <p:cNvSpPr txBox="1"/>
          <p:nvPr/>
        </p:nvSpPr>
        <p:spPr>
          <a:xfrm>
            <a:off x="2995448" y="6237799"/>
            <a:ext cx="2564292" cy="369332"/>
          </a:xfrm>
          <a:prstGeom prst="rect">
            <a:avLst/>
          </a:prstGeom>
          <a:noFill/>
        </p:spPr>
        <p:txBody>
          <a:bodyPr wrap="none" rtlCol="0">
            <a:spAutoFit/>
          </a:bodyPr>
          <a:lstStyle/>
          <a:p>
            <a:r>
              <a:rPr lang="en-US" dirty="0">
                <a:solidFill>
                  <a:srgbClr val="FF0000"/>
                </a:solidFill>
              </a:rPr>
              <a:t>Element 4 	Extra Class</a:t>
            </a:r>
          </a:p>
        </p:txBody>
      </p:sp>
      <p:pic>
        <p:nvPicPr>
          <p:cNvPr id="9" name="Picture 2" descr="Mobile Amateur radio video #2 - YouTube">
            <a:extLst>
              <a:ext uri="{FF2B5EF4-FFF2-40B4-BE49-F238E27FC236}">
                <a16:creationId xmlns:a16="http://schemas.microsoft.com/office/drawing/2014/main" id="{25D7966F-5CC5-E344-A7F8-58781AA4A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406" y="-541586"/>
            <a:ext cx="5830699" cy="438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24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strVal val="#ppt_w*0.70"/>
                                          </p:val>
                                        </p:tav>
                                        <p:tav tm="100000">
                                          <p:val>
                                            <p:strVal val="#ppt_w"/>
                                          </p:val>
                                        </p:tav>
                                      </p:tavLst>
                                    </p:anim>
                                    <p:anim calcmode="lin" valueType="num">
                                      <p:cBhvr>
                                        <p:cTn id="18" dur="1000" fill="hold"/>
                                        <p:tgtEl>
                                          <p:spTgt spid="1026"/>
                                        </p:tgtEl>
                                        <p:attrNameLst>
                                          <p:attrName>ppt_h</p:attrName>
                                        </p:attrNameLst>
                                      </p:cBhvr>
                                      <p:tavLst>
                                        <p:tav tm="0">
                                          <p:val>
                                            <p:strVal val="#ppt_h"/>
                                          </p:val>
                                        </p:tav>
                                        <p:tav tm="100000">
                                          <p:val>
                                            <p:strVal val="#ppt_h"/>
                                          </p:val>
                                        </p:tav>
                                      </p:tavLst>
                                    </p:anim>
                                    <p:animEffect transition="in" filter="fade">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xit" presetSubtype="10" fill="hold" nodeType="clickEffect">
                                  <p:stCondLst>
                                    <p:cond delay="0"/>
                                  </p:stCondLst>
                                  <p:childTnLst>
                                    <p:anim calcmode="lin" valueType="num">
                                      <p:cBhvr>
                                        <p:cTn id="23" dur="500"/>
                                        <p:tgtEl>
                                          <p:spTgt spid="1026"/>
                                        </p:tgtEl>
                                        <p:attrNameLst>
                                          <p:attrName>ppt_w</p:attrName>
                                        </p:attrNameLst>
                                      </p:cBhvr>
                                      <p:tavLst>
                                        <p:tav tm="0">
                                          <p:val>
                                            <p:strVal val="ppt_w"/>
                                          </p:val>
                                        </p:tav>
                                        <p:tav tm="100000">
                                          <p:val>
                                            <p:fltVal val="0"/>
                                          </p:val>
                                        </p:tav>
                                      </p:tavLst>
                                    </p:anim>
                                    <p:anim calcmode="lin" valueType="num">
                                      <p:cBhvr>
                                        <p:cTn id="24" dur="500"/>
                                        <p:tgtEl>
                                          <p:spTgt spid="1026"/>
                                        </p:tgtEl>
                                        <p:attrNameLst>
                                          <p:attrName>ppt_h</p:attrName>
                                        </p:attrNameLst>
                                      </p:cBhvr>
                                      <p:tavLst>
                                        <p:tav tm="0">
                                          <p:val>
                                            <p:strVal val="ppt_h"/>
                                          </p:val>
                                        </p:tav>
                                        <p:tav tm="100000">
                                          <p:val>
                                            <p:strVal val="ppt_h"/>
                                          </p:val>
                                        </p:tav>
                                      </p:tavLst>
                                    </p:anim>
                                    <p:set>
                                      <p:cBhvr>
                                        <p:cTn id="25" dur="1" fill="hold">
                                          <p:stCondLst>
                                            <p:cond delay="499"/>
                                          </p:stCondLst>
                                        </p:cTn>
                                        <p:tgtEl>
                                          <p:spTgt spid="102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 calcmode="lin" valueType="num">
                                      <p:cBhvr>
                                        <p:cTn id="45" dur="1000" fill="hold"/>
                                        <p:tgtEl>
                                          <p:spTgt spid="1028"/>
                                        </p:tgtEl>
                                        <p:attrNameLst>
                                          <p:attrName>ppt_w</p:attrName>
                                        </p:attrNameLst>
                                      </p:cBhvr>
                                      <p:tavLst>
                                        <p:tav tm="0">
                                          <p:val>
                                            <p:strVal val="#ppt_w*0.70"/>
                                          </p:val>
                                        </p:tav>
                                        <p:tav tm="100000">
                                          <p:val>
                                            <p:strVal val="#ppt_w"/>
                                          </p:val>
                                        </p:tav>
                                      </p:tavLst>
                                    </p:anim>
                                    <p:anim calcmode="lin" valueType="num">
                                      <p:cBhvr>
                                        <p:cTn id="46" dur="1000" fill="hold"/>
                                        <p:tgtEl>
                                          <p:spTgt spid="1028"/>
                                        </p:tgtEl>
                                        <p:attrNameLst>
                                          <p:attrName>ppt_h</p:attrName>
                                        </p:attrNameLst>
                                      </p:cBhvr>
                                      <p:tavLst>
                                        <p:tav tm="0">
                                          <p:val>
                                            <p:strVal val="#ppt_h"/>
                                          </p:val>
                                        </p:tav>
                                        <p:tav tm="100000">
                                          <p:val>
                                            <p:strVal val="#ppt_h"/>
                                          </p:val>
                                        </p:tav>
                                      </p:tavLst>
                                    </p:anim>
                                    <p:animEffect transition="in" filter="fade">
                                      <p:cBhvr>
                                        <p:cTn id="47" dur="1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xit" presetSubtype="10" fill="hold" nodeType="clickEffect">
                                  <p:stCondLst>
                                    <p:cond delay="0"/>
                                  </p:stCondLst>
                                  <p:childTnLst>
                                    <p:anim calcmode="lin" valueType="num">
                                      <p:cBhvr>
                                        <p:cTn id="51" dur="500"/>
                                        <p:tgtEl>
                                          <p:spTgt spid="1028"/>
                                        </p:tgtEl>
                                        <p:attrNameLst>
                                          <p:attrName>ppt_w</p:attrName>
                                        </p:attrNameLst>
                                      </p:cBhvr>
                                      <p:tavLst>
                                        <p:tav tm="0">
                                          <p:val>
                                            <p:strVal val="ppt_w"/>
                                          </p:val>
                                        </p:tav>
                                        <p:tav tm="100000">
                                          <p:val>
                                            <p:fltVal val="0"/>
                                          </p:val>
                                        </p:tav>
                                      </p:tavLst>
                                    </p:anim>
                                    <p:anim calcmode="lin" valueType="num">
                                      <p:cBhvr>
                                        <p:cTn id="52" dur="500"/>
                                        <p:tgtEl>
                                          <p:spTgt spid="1028"/>
                                        </p:tgtEl>
                                        <p:attrNameLst>
                                          <p:attrName>ppt_h</p:attrName>
                                        </p:attrNameLst>
                                      </p:cBhvr>
                                      <p:tavLst>
                                        <p:tav tm="0">
                                          <p:val>
                                            <p:strVal val="ppt_h"/>
                                          </p:val>
                                        </p:tav>
                                        <p:tav tm="100000">
                                          <p:val>
                                            <p:strVal val="ppt_h"/>
                                          </p:val>
                                        </p:tav>
                                      </p:tavLst>
                                    </p:anim>
                                    <p:set>
                                      <p:cBhvr>
                                        <p:cTn id="53" dur="1" fill="hold">
                                          <p:stCondLst>
                                            <p:cond delay="499"/>
                                          </p:stCondLst>
                                        </p:cTn>
                                        <p:tgtEl>
                                          <p:spTgt spid="102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dissolve">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100" y="381000"/>
            <a:ext cx="7823200" cy="1905000"/>
          </a:xfrm>
        </p:spPr>
        <p:txBody>
          <a:bodyPr>
            <a:normAutofit fontScale="90000"/>
          </a:bodyPr>
          <a:lstStyle/>
          <a:p>
            <a:br>
              <a:rPr lang="en-US" sz="4400" spc="50" dirty="0">
                <a:ln w="13500">
                  <a:solidFill>
                    <a:schemeClr val="accent1">
                      <a:shade val="2500"/>
                      <a:alpha val="6500"/>
                    </a:schemeClr>
                  </a:solidFill>
                  <a:prstDash val="solid"/>
                </a:ln>
                <a:solidFill>
                  <a:schemeClr val="bg2">
                    <a:lumMod val="50000"/>
                  </a:schemeClr>
                </a:solidFill>
                <a:effectLst>
                  <a:innerShdw blurRad="50900" dist="38500" dir="13500000">
                    <a:srgbClr val="000000">
                      <a:alpha val="60000"/>
                    </a:srgbClr>
                  </a:innerShdw>
                </a:effectLst>
              </a:rPr>
            </a:br>
            <a:r>
              <a:rPr lang="en-US" sz="4400" spc="50" dirty="0">
                <a:ln w="13500">
                  <a:solidFill>
                    <a:schemeClr val="accent1">
                      <a:shade val="2500"/>
                      <a:alpha val="6500"/>
                    </a:schemeClr>
                  </a:solidFill>
                  <a:prstDash val="solid"/>
                </a:ln>
                <a:solidFill>
                  <a:schemeClr val="bg2">
                    <a:lumMod val="50000"/>
                  </a:schemeClr>
                </a:solidFill>
                <a:effectLst>
                  <a:innerShdw blurRad="50900" dist="38500" dir="13500000">
                    <a:srgbClr val="000000">
                      <a:alpha val="60000"/>
                    </a:srgbClr>
                  </a:innerShdw>
                </a:effectLst>
              </a:rPr>
              <a:t>Amateur Radio</a:t>
            </a:r>
            <a:br>
              <a:rPr lang="en-US" sz="4400" spc="50" dirty="0">
                <a:ln w="13500">
                  <a:solidFill>
                    <a:schemeClr val="accent1">
                      <a:shade val="2500"/>
                      <a:alpha val="6500"/>
                    </a:schemeClr>
                  </a:solidFill>
                  <a:prstDash val="solid"/>
                </a:ln>
                <a:solidFill>
                  <a:schemeClr val="bg2">
                    <a:lumMod val="50000"/>
                  </a:schemeClr>
                </a:solidFill>
                <a:effectLst>
                  <a:innerShdw blurRad="50900" dist="38500" dir="13500000">
                    <a:srgbClr val="000000">
                      <a:alpha val="60000"/>
                    </a:srgbClr>
                  </a:innerShdw>
                </a:effectLst>
              </a:rPr>
            </a:br>
            <a:r>
              <a:rPr lang="en-US" sz="3600" spc="50" dirty="0">
                <a:ln w="13500">
                  <a:solidFill>
                    <a:schemeClr val="accent1">
                      <a:shade val="2500"/>
                      <a:alpha val="6500"/>
                    </a:schemeClr>
                  </a:solidFill>
                  <a:prstDash val="solid"/>
                </a:ln>
                <a:solidFill>
                  <a:schemeClr val="bg2">
                    <a:lumMod val="50000"/>
                  </a:schemeClr>
                </a:solidFill>
                <a:effectLst>
                  <a:innerShdw blurRad="50900" dist="38500" dir="13500000">
                    <a:srgbClr val="000000">
                      <a:alpha val="60000"/>
                    </a:srgbClr>
                  </a:innerShdw>
                </a:effectLst>
              </a:rPr>
              <a:t>Different from other </a:t>
            </a:r>
            <a:br>
              <a:rPr lang="en-US" sz="3600" spc="50" dirty="0">
                <a:ln w="13500">
                  <a:solidFill>
                    <a:schemeClr val="accent1">
                      <a:shade val="2500"/>
                      <a:alpha val="6500"/>
                    </a:schemeClr>
                  </a:solidFill>
                  <a:prstDash val="solid"/>
                </a:ln>
                <a:solidFill>
                  <a:schemeClr val="bg2">
                    <a:lumMod val="50000"/>
                  </a:schemeClr>
                </a:solidFill>
                <a:effectLst>
                  <a:innerShdw blurRad="50900" dist="38500" dir="13500000">
                    <a:srgbClr val="000000">
                      <a:alpha val="60000"/>
                    </a:srgbClr>
                  </a:innerShdw>
                </a:effectLst>
              </a:rPr>
            </a:br>
            <a:r>
              <a:rPr lang="en-US" sz="3600" spc="50" dirty="0">
                <a:ln w="13500">
                  <a:solidFill>
                    <a:schemeClr val="accent1">
                      <a:shade val="2500"/>
                      <a:alpha val="6500"/>
                    </a:schemeClr>
                  </a:solidFill>
                  <a:prstDash val="solid"/>
                </a:ln>
                <a:solidFill>
                  <a:schemeClr val="bg2">
                    <a:lumMod val="50000"/>
                  </a:schemeClr>
                </a:solidFill>
                <a:effectLst>
                  <a:innerShdw blurRad="50900" dist="38500" dir="13500000">
                    <a:srgbClr val="000000">
                      <a:alpha val="60000"/>
                    </a:srgbClr>
                  </a:innerShdw>
                </a:effectLst>
              </a:rPr>
              <a:t>Radio Service</a:t>
            </a:r>
          </a:p>
        </p:txBody>
      </p:sp>
      <p:sp>
        <p:nvSpPr>
          <p:cNvPr id="5" name="Text Placeholder 4"/>
          <p:cNvSpPr>
            <a:spLocks noGrp="1"/>
          </p:cNvSpPr>
          <p:nvPr>
            <p:ph type="body" idx="1"/>
          </p:nvPr>
        </p:nvSpPr>
        <p:spPr>
          <a:xfrm>
            <a:off x="673100" y="2743200"/>
            <a:ext cx="7823200" cy="1524000"/>
          </a:xfrm>
        </p:spPr>
        <p:txBody>
          <a:bodyPr>
            <a:normAutofit/>
          </a:bodyPr>
          <a:lstStyle/>
          <a:p>
            <a:pPr algn="l"/>
            <a:r>
              <a:rPr lang="en-US" dirty="0">
                <a:solidFill>
                  <a:schemeClr val="tx1"/>
                </a:solidFill>
              </a:rPr>
              <a:t>Broad Frequency Coverage</a:t>
            </a:r>
          </a:p>
          <a:p>
            <a:pPr algn="l"/>
            <a:r>
              <a:rPr lang="en-US" dirty="0">
                <a:solidFill>
                  <a:schemeClr val="tx1"/>
                </a:solidFill>
              </a:rPr>
              <a:t>Work on or build your own equipment</a:t>
            </a:r>
          </a:p>
          <a:p>
            <a:pPr algn="l"/>
            <a:r>
              <a:rPr lang="en-US" dirty="0">
                <a:solidFill>
                  <a:schemeClr val="tx1"/>
                </a:solidFill>
              </a:rPr>
              <a:t>Experiment</a:t>
            </a:r>
          </a:p>
          <a:p>
            <a:pPr algn="l"/>
            <a:r>
              <a:rPr lang="en-US" dirty="0">
                <a:solidFill>
                  <a:schemeClr val="tx1"/>
                </a:solidFill>
              </a:rPr>
              <a:t>Max Power  -  1500 W PEP</a:t>
            </a:r>
          </a:p>
          <a:p>
            <a:pPr algn="l"/>
            <a:endParaRPr lang="en-US" dirty="0">
              <a:solidFill>
                <a:schemeClr val="tx1"/>
              </a:solidFill>
            </a:endParaRPr>
          </a:p>
        </p:txBody>
      </p:sp>
      <p:sp>
        <p:nvSpPr>
          <p:cNvPr id="6" name="TextBox 5"/>
          <p:cNvSpPr txBox="1"/>
          <p:nvPr/>
        </p:nvSpPr>
        <p:spPr>
          <a:xfrm>
            <a:off x="6629402" y="2438401"/>
            <a:ext cx="1892127" cy="1200329"/>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a:t>28 Bands </a:t>
            </a:r>
          </a:p>
          <a:p>
            <a:r>
              <a:rPr lang="en-US" dirty="0"/>
              <a:t>of which</a:t>
            </a:r>
          </a:p>
          <a:p>
            <a:r>
              <a:rPr lang="en-US" dirty="0"/>
              <a:t>15 in common use</a:t>
            </a:r>
          </a:p>
          <a:p>
            <a:endParaRPr lang="en-US" dirty="0"/>
          </a:p>
        </p:txBody>
      </p:sp>
      <p:sp>
        <p:nvSpPr>
          <p:cNvPr id="8" name="TextBox 7"/>
          <p:cNvSpPr txBox="1"/>
          <p:nvPr/>
        </p:nvSpPr>
        <p:spPr>
          <a:xfrm>
            <a:off x="673101" y="4419601"/>
            <a:ext cx="7556500" cy="1754327"/>
          </a:xfrm>
          <a:prstGeom prst="rect">
            <a:avLst/>
          </a:prstGeom>
          <a:noFill/>
        </p:spPr>
        <p:txBody>
          <a:bodyPr wrap="square" rtlCol="0">
            <a:spAutoFit/>
          </a:bodyPr>
          <a:lstStyle/>
          <a:p>
            <a:r>
              <a:rPr lang="en-US" dirty="0"/>
              <a:t>FRS 	Family Radio Service  -  no license    2 watts max</a:t>
            </a:r>
          </a:p>
          <a:p>
            <a:r>
              <a:rPr lang="en-US" dirty="0"/>
              <a:t>GMRS 	General Mobile Radio Service   -  License required   5 W</a:t>
            </a:r>
          </a:p>
          <a:p>
            <a:r>
              <a:rPr lang="en-US" dirty="0"/>
              <a:t>CB  		Citizen Band  -  No License  -  4 watts output.</a:t>
            </a:r>
          </a:p>
          <a:p>
            <a:r>
              <a:rPr lang="en-US" dirty="0"/>
              <a:t>MURS	Multi User Radio Service  -  No license  -  2 watts max</a:t>
            </a:r>
          </a:p>
          <a:p>
            <a:endParaRPr lang="en-US" dirty="0"/>
          </a:p>
          <a:p>
            <a:endParaRPr lang="en-US" dirty="0"/>
          </a:p>
        </p:txBody>
      </p:sp>
    </p:spTree>
    <p:extLst>
      <p:ext uri="{BB962C8B-B14F-4D97-AF65-F5344CB8AC3E}">
        <p14:creationId xmlns:p14="http://schemas.microsoft.com/office/powerpoint/2010/main" val="385847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33"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76867"/>
          </a:xfrm>
        </p:spPr>
        <p:txBody>
          <a:bodyPr/>
          <a:lstStyle/>
          <a:p>
            <a:r>
              <a:rPr lang="en-US" dirty="0">
                <a:solidFill>
                  <a:srgbClr val="75879C"/>
                </a:solidFill>
              </a:rPr>
              <a:t>FCC</a:t>
            </a:r>
          </a:p>
        </p:txBody>
      </p:sp>
      <p:sp>
        <p:nvSpPr>
          <p:cNvPr id="581635" name="Rectangle 3"/>
          <p:cNvSpPr>
            <a:spLocks noGrp="1" noChangeArrowheads="1"/>
          </p:cNvSpPr>
          <p:nvPr>
            <p:ph idx="1"/>
          </p:nvPr>
        </p:nvSpPr>
        <p:spPr>
          <a:xfrm>
            <a:off x="1" y="1143001"/>
            <a:ext cx="8642351" cy="1606550"/>
          </a:xfrm>
        </p:spPr>
        <p:txBody>
          <a:bodyPr/>
          <a:lstStyle/>
          <a:p>
            <a:pPr lvl="1" eaLnBrk="1" hangingPunct="1"/>
            <a:r>
              <a:rPr lang="en-US" sz="1400" dirty="0">
                <a:solidFill>
                  <a:srgbClr val="FF0000"/>
                </a:solidFill>
                <a:latin typeface="Rockwell" pitchFamily="-111" charset="0"/>
              </a:rPr>
              <a:t>T1A02</a:t>
            </a:r>
            <a:r>
              <a:rPr lang="en-US" sz="1400" dirty="0">
                <a:latin typeface="Rockwell" pitchFamily="-111" charset="0"/>
              </a:rPr>
              <a:t>   </a:t>
            </a:r>
            <a:r>
              <a:rPr lang="en-US" sz="2000" dirty="0">
                <a:solidFill>
                  <a:schemeClr val="tx1"/>
                </a:solidFill>
                <a:latin typeface="Rockwell" pitchFamily="-111" charset="0"/>
              </a:rPr>
              <a:t>The agency that regulates and enforces the rules for the Amateur Radio Service in the United States is the FCC.</a:t>
            </a:r>
          </a:p>
          <a:p>
            <a:pPr lvl="1" eaLnBrk="1" hangingPunct="1"/>
            <a:r>
              <a:rPr lang="en-US" sz="2000" u="sng" dirty="0">
                <a:solidFill>
                  <a:schemeClr val="tx1"/>
                </a:solidFill>
                <a:latin typeface="Rockwell" pitchFamily="-111" charset="0"/>
              </a:rPr>
              <a:t>Part 97 </a:t>
            </a:r>
            <a:r>
              <a:rPr lang="en-US" sz="2000" dirty="0">
                <a:solidFill>
                  <a:schemeClr val="tx1"/>
                </a:solidFill>
                <a:latin typeface="Rockwell" pitchFamily="-111" charset="0"/>
              </a:rPr>
              <a:t>of the FCC rules contains the rules and regulations governing the Amateur Radio Service. </a:t>
            </a:r>
          </a:p>
          <a:p>
            <a:pPr lvl="1" eaLnBrk="1" hangingPunct="1"/>
            <a:endParaRPr lang="en-US" sz="2000" dirty="0">
              <a:latin typeface="Rockwell" pitchFamily="-111" charset="0"/>
            </a:endParaRPr>
          </a:p>
          <a:p>
            <a:pPr lvl="1" eaLnBrk="1" hangingPunct="1"/>
            <a:endParaRPr lang="en-US" sz="2000" dirty="0">
              <a:latin typeface="Rockwell" pitchFamily="-111" charset="0"/>
            </a:endParaRPr>
          </a:p>
          <a:p>
            <a:pPr lvl="1" eaLnBrk="1" hangingPunct="1"/>
            <a:endParaRPr lang="en-US" sz="1000" dirty="0">
              <a:latin typeface="Rockwell" pitchFamily="-111" charset="0"/>
            </a:endParaRPr>
          </a:p>
        </p:txBody>
      </p:sp>
      <p:sp>
        <p:nvSpPr>
          <p:cNvPr id="6146" name="Slide Number Placeholder 5"/>
          <p:cNvSpPr>
            <a:spLocks noGrp="1"/>
          </p:cNvSpPr>
          <p:nvPr>
            <p:ph type="sldNum" sz="quarter" idx="12"/>
          </p:nvPr>
        </p:nvSpPr>
        <p:spPr>
          <a:noFill/>
          <a:ln>
            <a:miter lim="800000"/>
            <a:headEnd/>
            <a:tailEnd/>
          </a:ln>
        </p:spPr>
        <p:txBody>
          <a:bodyPr/>
          <a:lstStyle/>
          <a:p>
            <a:fld id="{7FAD2BAC-ADA6-EB4E-A08A-640CC8DE2DD1}" type="slidenum">
              <a:rPr lang="en-US"/>
              <a:pPr/>
              <a:t>24</a:t>
            </a:fld>
            <a:endParaRPr lang="en-US"/>
          </a:p>
        </p:txBody>
      </p:sp>
      <p:sp>
        <p:nvSpPr>
          <p:cNvPr id="581638" name="Text Box 6"/>
          <p:cNvSpPr txBox="1">
            <a:spLocks noChangeArrowheads="1"/>
          </p:cNvSpPr>
          <p:nvPr/>
        </p:nvSpPr>
        <p:spPr bwMode="auto">
          <a:xfrm>
            <a:off x="4418014" y="5813425"/>
            <a:ext cx="4148137" cy="461665"/>
          </a:xfrm>
          <a:prstGeom prst="rect">
            <a:avLst/>
          </a:prstGeom>
          <a:noFill/>
          <a:ln w="12700" cap="sq">
            <a:noFill/>
            <a:miter lim="800000"/>
            <a:headEnd type="none" w="sm" len="sm"/>
            <a:tailEnd type="none" w="sm" len="sm"/>
          </a:ln>
          <a:effectLst/>
        </p:spPr>
        <p:txBody>
          <a:bodyPr>
            <a:prstTxWarp prst="textNoShape">
              <a:avLst/>
            </a:prstTxWarp>
            <a:spAutoFit/>
          </a:bodyPr>
          <a:lstStyle/>
          <a:p>
            <a:pPr algn="ctr">
              <a:spcBef>
                <a:spcPct val="50000"/>
              </a:spcBef>
            </a:pPr>
            <a:r>
              <a:rPr lang="en-US" sz="1200" dirty="0">
                <a:solidFill>
                  <a:srgbClr val="FF0000"/>
                </a:solidFill>
                <a:latin typeface="Rockwell" pitchFamily="-111" charset="0"/>
              </a:rPr>
              <a:t>Part 97 Amateur Radio regulations are contained in Title-47 Telecommunication. (3 inches thick)</a:t>
            </a:r>
          </a:p>
        </p:txBody>
      </p:sp>
      <p:sp>
        <p:nvSpPr>
          <p:cNvPr id="581639" name="Text Box 7"/>
          <p:cNvSpPr txBox="1">
            <a:spLocks noChangeArrowheads="1"/>
          </p:cNvSpPr>
          <p:nvPr/>
        </p:nvSpPr>
        <p:spPr bwMode="auto">
          <a:xfrm>
            <a:off x="927100" y="5995987"/>
            <a:ext cx="2803525" cy="276999"/>
          </a:xfrm>
          <a:prstGeom prst="rect">
            <a:avLst/>
          </a:prstGeom>
          <a:noFill/>
          <a:ln w="12700" cap="sq">
            <a:noFill/>
            <a:miter lim="800000"/>
            <a:headEnd type="none" w="sm" len="sm"/>
            <a:tailEnd type="none" w="sm" len="sm"/>
          </a:ln>
          <a:effectLst/>
        </p:spPr>
        <p:txBody>
          <a:bodyPr>
            <a:prstTxWarp prst="textNoShape">
              <a:avLst/>
            </a:prstTxWarp>
            <a:spAutoFit/>
          </a:bodyPr>
          <a:lstStyle/>
          <a:p>
            <a:pPr algn="ctr">
              <a:spcBef>
                <a:spcPct val="50000"/>
              </a:spcBef>
            </a:pPr>
            <a:r>
              <a:rPr lang="en-US" sz="1200" dirty="0">
                <a:solidFill>
                  <a:srgbClr val="FF0000"/>
                </a:solidFill>
                <a:latin typeface="Rockwell" pitchFamily="-111" charset="0"/>
              </a:rPr>
              <a:t>FCC governs Amateur Radio Service</a:t>
            </a:r>
          </a:p>
        </p:txBody>
      </p:sp>
      <p:pic>
        <p:nvPicPr>
          <p:cNvPr id="581641" name="Picture 9"/>
          <p:cNvPicPr>
            <a:picLocks noChangeAspect="1" noChangeArrowheads="1"/>
          </p:cNvPicPr>
          <p:nvPr/>
        </p:nvPicPr>
        <p:blipFill>
          <a:blip r:embed="rId3"/>
          <a:srcRect/>
          <a:stretch>
            <a:fillRect/>
          </a:stretch>
        </p:blipFill>
        <p:spPr bwMode="auto">
          <a:xfrm>
            <a:off x="5570539" y="2928939"/>
            <a:ext cx="1754187" cy="2687638"/>
          </a:xfrm>
          <a:prstGeom prst="rect">
            <a:avLst/>
          </a:prstGeom>
          <a:noFill/>
          <a:ln w="12700" cap="sq">
            <a:noFill/>
            <a:miter lim="800000"/>
            <a:headEnd type="none" w="sm" len="sm"/>
            <a:tailEnd type="none" w="sm" len="sm"/>
          </a:ln>
          <a:effectLst/>
        </p:spPr>
      </p:pic>
      <p:pic>
        <p:nvPicPr>
          <p:cNvPr id="581644" name="Content Placeholder 9" descr="FCC Rules.jpg"/>
          <p:cNvPicPr>
            <a:picLocks noChangeAspect="1"/>
          </p:cNvPicPr>
          <p:nvPr/>
        </p:nvPicPr>
        <p:blipFill>
          <a:blip r:embed="rId4"/>
          <a:srcRect/>
          <a:stretch>
            <a:fillRect/>
          </a:stretch>
        </p:blipFill>
        <p:spPr bwMode="auto">
          <a:xfrm>
            <a:off x="1076326" y="2551113"/>
            <a:ext cx="2654300" cy="3262312"/>
          </a:xfrm>
          <a:prstGeom prst="rect">
            <a:avLst/>
          </a:prstGeom>
          <a:noFill/>
          <a:ln w="9525">
            <a:noFill/>
            <a:miter lim="800000"/>
            <a:headEnd/>
            <a:tailEnd/>
          </a:ln>
        </p:spPr>
      </p:pic>
    </p:spTree>
    <p:extLst>
      <p:ext uri="{BB962C8B-B14F-4D97-AF65-F5344CB8AC3E}">
        <p14:creationId xmlns:p14="http://schemas.microsoft.com/office/powerpoint/2010/main" val="4022722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81635">
                                            <p:txEl>
                                              <p:pRg st="0" end="0"/>
                                            </p:txEl>
                                          </p:spTgt>
                                        </p:tgtEl>
                                        <p:attrNameLst>
                                          <p:attrName>style.visibility</p:attrName>
                                        </p:attrNameLst>
                                      </p:cBhvr>
                                      <p:to>
                                        <p:strVal val="visible"/>
                                      </p:to>
                                    </p:set>
                                    <p:animEffect transition="in" filter="wipe(up)">
                                      <p:cBhvr>
                                        <p:cTn id="7" dur="500"/>
                                        <p:tgtEl>
                                          <p:spTgt spid="581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1635">
                                            <p:txEl>
                                              <p:pRg st="1" end="1"/>
                                            </p:txEl>
                                          </p:spTgt>
                                        </p:tgtEl>
                                        <p:attrNameLst>
                                          <p:attrName>style.visibility</p:attrName>
                                        </p:attrNameLst>
                                      </p:cBhvr>
                                      <p:to>
                                        <p:strVal val="visible"/>
                                      </p:to>
                                    </p:set>
                                    <p:animEffect transition="in" filter="wipe(left)">
                                      <p:cBhvr>
                                        <p:cTn id="12" dur="500"/>
                                        <p:tgtEl>
                                          <p:spTgt spid="581635">
                                            <p:txEl>
                                              <p:pRg st="1" end="1"/>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81639"/>
                                        </p:tgtEl>
                                        <p:attrNameLst>
                                          <p:attrName>style.visibility</p:attrName>
                                        </p:attrNameLst>
                                      </p:cBhvr>
                                      <p:to>
                                        <p:strVal val="visible"/>
                                      </p:to>
                                    </p:set>
                                    <p:animEffect transition="in" filter="wipe(left)">
                                      <p:cBhvr>
                                        <p:cTn id="16" dur="500"/>
                                        <p:tgtEl>
                                          <p:spTgt spid="581639"/>
                                        </p:tgtEl>
                                      </p:cBhvr>
                                    </p:animEffect>
                                  </p:childTnLst>
                                </p:cTn>
                              </p:par>
                              <p:par>
                                <p:cTn id="17" presetID="22" presetClass="entr" presetSubtype="8" fill="hold" nodeType="withEffect">
                                  <p:stCondLst>
                                    <p:cond delay="0"/>
                                  </p:stCondLst>
                                  <p:childTnLst>
                                    <p:set>
                                      <p:cBhvr>
                                        <p:cTn id="18" dur="1" fill="hold">
                                          <p:stCondLst>
                                            <p:cond delay="0"/>
                                          </p:stCondLst>
                                        </p:cTn>
                                        <p:tgtEl>
                                          <p:spTgt spid="581644"/>
                                        </p:tgtEl>
                                        <p:attrNameLst>
                                          <p:attrName>style.visibility</p:attrName>
                                        </p:attrNameLst>
                                      </p:cBhvr>
                                      <p:to>
                                        <p:strVal val="visible"/>
                                      </p:to>
                                    </p:set>
                                    <p:animEffect transition="in" filter="wipe(left)">
                                      <p:cBhvr>
                                        <p:cTn id="19" dur="500"/>
                                        <p:tgtEl>
                                          <p:spTgt spid="581644"/>
                                        </p:tgtEl>
                                      </p:cBhvr>
                                    </p:animEffect>
                                  </p:childTnLst>
                                </p:cTn>
                              </p:par>
                            </p:childTnLst>
                          </p:cTn>
                        </p:par>
                        <p:par>
                          <p:cTn id="20" fill="hold" nodeType="withGroup">
                            <p:stCondLst>
                              <p:cond delay="1000"/>
                            </p:stCondLst>
                            <p:childTnLst>
                              <p:par>
                                <p:cTn id="21" presetID="22" presetClass="entr" presetSubtype="4" fill="hold" nodeType="afterEffect">
                                  <p:stCondLst>
                                    <p:cond delay="0"/>
                                  </p:stCondLst>
                                  <p:childTnLst>
                                    <p:set>
                                      <p:cBhvr>
                                        <p:cTn id="22" dur="1" fill="hold">
                                          <p:stCondLst>
                                            <p:cond delay="0"/>
                                          </p:stCondLst>
                                        </p:cTn>
                                        <p:tgtEl>
                                          <p:spTgt spid="581641"/>
                                        </p:tgtEl>
                                        <p:attrNameLst>
                                          <p:attrName>style.visibility</p:attrName>
                                        </p:attrNameLst>
                                      </p:cBhvr>
                                      <p:to>
                                        <p:strVal val="visible"/>
                                      </p:to>
                                    </p:set>
                                    <p:animEffect transition="in" filter="wipe(down)">
                                      <p:cBhvr>
                                        <p:cTn id="23" dur="500"/>
                                        <p:tgtEl>
                                          <p:spTgt spid="58164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81638"/>
                                        </p:tgtEl>
                                        <p:attrNameLst>
                                          <p:attrName>style.visibility</p:attrName>
                                        </p:attrNameLst>
                                      </p:cBhvr>
                                      <p:to>
                                        <p:strVal val="visible"/>
                                      </p:to>
                                    </p:set>
                                    <p:animEffect transition="in" filter="wipe(down)">
                                      <p:cBhvr>
                                        <p:cTn id="26" dur="500"/>
                                        <p:tgtEl>
                                          <p:spTgt spid="58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8" grpId="0"/>
      <p:bldP spid="5816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31776" y="549276"/>
            <a:ext cx="8912225" cy="614363"/>
          </a:xfrm>
        </p:spPr>
        <p:txBody>
          <a:bodyPr>
            <a:noAutofit/>
          </a:bodyPr>
          <a:lstStyle/>
          <a:p>
            <a:pPr eaLnBrk="1" hangingPunct="1"/>
            <a:r>
              <a:rPr lang="en-US" sz="3600" b="1" dirty="0">
                <a:solidFill>
                  <a:srgbClr val="75879C"/>
                </a:solidFill>
              </a:rPr>
              <a:t>Internationally</a:t>
            </a:r>
          </a:p>
        </p:txBody>
      </p:sp>
      <p:sp>
        <p:nvSpPr>
          <p:cNvPr id="475139" name="Rectangle 3"/>
          <p:cNvSpPr>
            <a:spLocks noGrp="1" noChangeArrowheads="1"/>
          </p:cNvSpPr>
          <p:nvPr>
            <p:ph idx="1"/>
          </p:nvPr>
        </p:nvSpPr>
        <p:spPr>
          <a:xfrm>
            <a:off x="231775" y="1700214"/>
            <a:ext cx="8642351" cy="1119187"/>
          </a:xfrm>
        </p:spPr>
        <p:txBody>
          <a:bodyPr>
            <a:normAutofit/>
          </a:bodyPr>
          <a:lstStyle/>
          <a:p>
            <a:pPr lvl="1" eaLnBrk="1" hangingPunct="1"/>
            <a:r>
              <a:rPr lang="en-US" sz="2000" dirty="0">
                <a:latin typeface="Rockwell" pitchFamily="-111" charset="0"/>
              </a:rPr>
              <a:t>The ITU (International Telecommunications Union) is a </a:t>
            </a:r>
            <a:r>
              <a:rPr lang="en-US" sz="2000" u="sng" dirty="0">
                <a:solidFill>
                  <a:schemeClr val="accent1">
                    <a:lumMod val="75000"/>
                  </a:schemeClr>
                </a:solidFill>
                <a:latin typeface="Rockwell" pitchFamily="-111" charset="0"/>
              </a:rPr>
              <a:t>United Nations agency</a:t>
            </a:r>
            <a:r>
              <a:rPr lang="en-US" sz="2000" dirty="0">
                <a:latin typeface="Rockwell" pitchFamily="-111" charset="0"/>
              </a:rPr>
              <a:t> for information and communication technology issues. </a:t>
            </a:r>
          </a:p>
          <a:p>
            <a:pPr lvl="1" eaLnBrk="1" hangingPunct="1"/>
            <a:endParaRPr lang="en-US" sz="2000" dirty="0">
              <a:latin typeface="Rockwell" pitchFamily="-111" charset="0"/>
            </a:endParaRPr>
          </a:p>
          <a:p>
            <a:pPr lvl="1" eaLnBrk="1" hangingPunct="1"/>
            <a:endParaRPr lang="en-US" sz="1000" dirty="0">
              <a:latin typeface="Rockwell" pitchFamily="-111" charset="0"/>
            </a:endParaRPr>
          </a:p>
          <a:p>
            <a:pPr lvl="1" eaLnBrk="1" hangingPunct="1"/>
            <a:endParaRPr lang="en-US" dirty="0">
              <a:latin typeface="Rockwell" pitchFamily="-111" charset="0"/>
            </a:endParaRPr>
          </a:p>
        </p:txBody>
      </p:sp>
      <p:sp>
        <p:nvSpPr>
          <p:cNvPr id="10242" name="Slide Number Placeholder 5"/>
          <p:cNvSpPr>
            <a:spLocks noGrp="1"/>
          </p:cNvSpPr>
          <p:nvPr>
            <p:ph type="sldNum" sz="quarter" idx="12"/>
          </p:nvPr>
        </p:nvSpPr>
        <p:spPr>
          <a:noFill/>
          <a:ln>
            <a:miter lim="800000"/>
            <a:headEnd/>
            <a:tailEnd/>
          </a:ln>
        </p:spPr>
        <p:txBody>
          <a:bodyPr/>
          <a:lstStyle/>
          <a:p>
            <a:fld id="{01BC9459-9DAC-E745-A9F3-D6486C71DE3D}" type="slidenum">
              <a:rPr lang="en-US"/>
              <a:pPr/>
              <a:t>25</a:t>
            </a:fld>
            <a:endParaRPr lang="en-US"/>
          </a:p>
        </p:txBody>
      </p:sp>
      <p:pic>
        <p:nvPicPr>
          <p:cNvPr id="475140" name="Picture 4"/>
          <p:cNvPicPr>
            <a:picLocks noChangeAspect="1" noChangeArrowheads="1"/>
          </p:cNvPicPr>
          <p:nvPr/>
        </p:nvPicPr>
        <p:blipFill>
          <a:blip r:embed="rId3"/>
          <a:srcRect/>
          <a:stretch>
            <a:fillRect/>
          </a:stretch>
        </p:blipFill>
        <p:spPr bwMode="auto">
          <a:xfrm>
            <a:off x="1192214" y="3275014"/>
            <a:ext cx="2481263" cy="2535237"/>
          </a:xfrm>
          <a:prstGeom prst="rect">
            <a:avLst/>
          </a:prstGeom>
          <a:noFill/>
          <a:ln w="9525">
            <a:noFill/>
            <a:miter lim="800000"/>
            <a:headEnd/>
            <a:tailEnd/>
          </a:ln>
        </p:spPr>
      </p:pic>
      <p:pic>
        <p:nvPicPr>
          <p:cNvPr id="215044" name="Picture 4" descr="MPj04116900000[1]"/>
          <p:cNvPicPr>
            <a:picLocks noChangeAspect="1" noChangeArrowheads="1"/>
          </p:cNvPicPr>
          <p:nvPr/>
        </p:nvPicPr>
        <p:blipFill>
          <a:blip r:embed="rId4">
            <a:lum bright="42000" contrast="30000"/>
          </a:blip>
          <a:srcRect/>
          <a:stretch>
            <a:fillRect/>
          </a:stretch>
        </p:blipFill>
        <p:spPr bwMode="auto">
          <a:xfrm>
            <a:off x="4187826" y="3275014"/>
            <a:ext cx="3802063" cy="2528887"/>
          </a:xfrm>
          <a:prstGeom prst="rect">
            <a:avLst/>
          </a:prstGeom>
          <a:noFill/>
          <a:ln w="9525">
            <a:noFill/>
            <a:miter lim="800000"/>
            <a:headEnd/>
            <a:tailEnd/>
          </a:ln>
        </p:spPr>
      </p:pic>
      <p:sp>
        <p:nvSpPr>
          <p:cNvPr id="3" name="Freeform 2"/>
          <p:cNvSpPr/>
          <p:nvPr/>
        </p:nvSpPr>
        <p:spPr>
          <a:xfrm>
            <a:off x="967409" y="3881429"/>
            <a:ext cx="1789043" cy="412275"/>
          </a:xfrm>
          <a:custGeom>
            <a:avLst/>
            <a:gdLst>
              <a:gd name="connsiteX0" fmla="*/ 1736034 w 1789043"/>
              <a:gd name="connsiteY0" fmla="*/ 94223 h 412275"/>
              <a:gd name="connsiteX1" fmla="*/ 1683026 w 1789043"/>
              <a:gd name="connsiteY1" fmla="*/ 80971 h 412275"/>
              <a:gd name="connsiteX2" fmla="*/ 1643269 w 1789043"/>
              <a:gd name="connsiteY2" fmla="*/ 67719 h 412275"/>
              <a:gd name="connsiteX3" fmla="*/ 1020417 w 1789043"/>
              <a:gd name="connsiteY3" fmla="*/ 54467 h 412275"/>
              <a:gd name="connsiteX4" fmla="*/ 278295 w 1789043"/>
              <a:gd name="connsiteY4" fmla="*/ 41214 h 412275"/>
              <a:gd name="connsiteX5" fmla="*/ 212034 w 1789043"/>
              <a:gd name="connsiteY5" fmla="*/ 54467 h 412275"/>
              <a:gd name="connsiteX6" fmla="*/ 26504 w 1789043"/>
              <a:gd name="connsiteY6" fmla="*/ 80971 h 412275"/>
              <a:gd name="connsiteX7" fmla="*/ 0 w 1789043"/>
              <a:gd name="connsiteY7" fmla="*/ 120728 h 412275"/>
              <a:gd name="connsiteX8" fmla="*/ 13252 w 1789043"/>
              <a:gd name="connsiteY8" fmla="*/ 160484 h 412275"/>
              <a:gd name="connsiteX9" fmla="*/ 66261 w 1789043"/>
              <a:gd name="connsiteY9" fmla="*/ 253249 h 412275"/>
              <a:gd name="connsiteX10" fmla="*/ 145774 w 1789043"/>
              <a:gd name="connsiteY10" fmla="*/ 279754 h 412275"/>
              <a:gd name="connsiteX11" fmla="*/ 212034 w 1789043"/>
              <a:gd name="connsiteY11" fmla="*/ 332762 h 412275"/>
              <a:gd name="connsiteX12" fmla="*/ 278295 w 1789043"/>
              <a:gd name="connsiteY12" fmla="*/ 385771 h 412275"/>
              <a:gd name="connsiteX13" fmla="*/ 331304 w 1789043"/>
              <a:gd name="connsiteY13" fmla="*/ 399023 h 412275"/>
              <a:gd name="connsiteX14" fmla="*/ 622852 w 1789043"/>
              <a:gd name="connsiteY14" fmla="*/ 412275 h 412275"/>
              <a:gd name="connsiteX15" fmla="*/ 1722782 w 1789043"/>
              <a:gd name="connsiteY15" fmla="*/ 399023 h 412275"/>
              <a:gd name="connsiteX16" fmla="*/ 1762539 w 1789043"/>
              <a:gd name="connsiteY16" fmla="*/ 385771 h 412275"/>
              <a:gd name="connsiteX17" fmla="*/ 1789043 w 1789043"/>
              <a:gd name="connsiteY17" fmla="*/ 306258 h 412275"/>
              <a:gd name="connsiteX18" fmla="*/ 1775791 w 1789043"/>
              <a:gd name="connsiteY18" fmla="*/ 253249 h 412275"/>
              <a:gd name="connsiteX19" fmla="*/ 1749287 w 1789043"/>
              <a:gd name="connsiteY19" fmla="*/ 94223 h 412275"/>
              <a:gd name="connsiteX20" fmla="*/ 1736034 w 1789043"/>
              <a:gd name="connsiteY20" fmla="*/ 54467 h 412275"/>
              <a:gd name="connsiteX21" fmla="*/ 1669774 w 1789043"/>
              <a:gd name="connsiteY21" fmla="*/ 1458 h 412275"/>
              <a:gd name="connsiteX22" fmla="*/ 1643269 w 1789043"/>
              <a:gd name="connsiteY22" fmla="*/ 1458 h 4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9043" h="412275">
                <a:moveTo>
                  <a:pt x="1736034" y="94223"/>
                </a:moveTo>
                <a:cubicBezTo>
                  <a:pt x="1718365" y="89806"/>
                  <a:pt x="1700538" y="85974"/>
                  <a:pt x="1683026" y="80971"/>
                </a:cubicBezTo>
                <a:cubicBezTo>
                  <a:pt x="1669594" y="77133"/>
                  <a:pt x="1657227" y="68277"/>
                  <a:pt x="1643269" y="67719"/>
                </a:cubicBezTo>
                <a:cubicBezTo>
                  <a:pt x="1435771" y="59419"/>
                  <a:pt x="1228042" y="58499"/>
                  <a:pt x="1020417" y="54467"/>
                </a:cubicBezTo>
                <a:lnTo>
                  <a:pt x="278295" y="41214"/>
                </a:lnTo>
                <a:cubicBezTo>
                  <a:pt x="256208" y="45632"/>
                  <a:pt x="234283" y="50954"/>
                  <a:pt x="212034" y="54467"/>
                </a:cubicBezTo>
                <a:cubicBezTo>
                  <a:pt x="150327" y="64210"/>
                  <a:pt x="86131" y="62337"/>
                  <a:pt x="26504" y="80971"/>
                </a:cubicBezTo>
                <a:cubicBezTo>
                  <a:pt x="11302" y="85722"/>
                  <a:pt x="8835" y="107476"/>
                  <a:pt x="0" y="120728"/>
                </a:cubicBezTo>
                <a:cubicBezTo>
                  <a:pt x="4417" y="133980"/>
                  <a:pt x="9415" y="147053"/>
                  <a:pt x="13252" y="160484"/>
                </a:cubicBezTo>
                <a:cubicBezTo>
                  <a:pt x="26351" y="206331"/>
                  <a:pt x="18460" y="226693"/>
                  <a:pt x="66261" y="253249"/>
                </a:cubicBezTo>
                <a:cubicBezTo>
                  <a:pt x="90683" y="266817"/>
                  <a:pt x="145774" y="279754"/>
                  <a:pt x="145774" y="279754"/>
                </a:cubicBezTo>
                <a:cubicBezTo>
                  <a:pt x="198562" y="358936"/>
                  <a:pt x="140911" y="290088"/>
                  <a:pt x="212034" y="332762"/>
                </a:cubicBezTo>
                <a:cubicBezTo>
                  <a:pt x="283275" y="375507"/>
                  <a:pt x="185473" y="345991"/>
                  <a:pt x="278295" y="385771"/>
                </a:cubicBezTo>
                <a:cubicBezTo>
                  <a:pt x="295036" y="392946"/>
                  <a:pt x="313144" y="397626"/>
                  <a:pt x="331304" y="399023"/>
                </a:cubicBezTo>
                <a:cubicBezTo>
                  <a:pt x="428300" y="406484"/>
                  <a:pt x="525669" y="407858"/>
                  <a:pt x="622852" y="412275"/>
                </a:cubicBezTo>
                <a:lnTo>
                  <a:pt x="1722782" y="399023"/>
                </a:lnTo>
                <a:cubicBezTo>
                  <a:pt x="1736747" y="398698"/>
                  <a:pt x="1754420" y="397138"/>
                  <a:pt x="1762539" y="385771"/>
                </a:cubicBezTo>
                <a:cubicBezTo>
                  <a:pt x="1778778" y="363037"/>
                  <a:pt x="1789043" y="306258"/>
                  <a:pt x="1789043" y="306258"/>
                </a:cubicBezTo>
                <a:cubicBezTo>
                  <a:pt x="1784626" y="288588"/>
                  <a:pt x="1778785" y="271215"/>
                  <a:pt x="1775791" y="253249"/>
                </a:cubicBezTo>
                <a:cubicBezTo>
                  <a:pt x="1756435" y="137109"/>
                  <a:pt x="1773143" y="177717"/>
                  <a:pt x="1749287" y="94223"/>
                </a:cubicBezTo>
                <a:cubicBezTo>
                  <a:pt x="1745449" y="80792"/>
                  <a:pt x="1743221" y="66445"/>
                  <a:pt x="1736034" y="54467"/>
                </a:cubicBezTo>
                <a:cubicBezTo>
                  <a:pt x="1726426" y="38455"/>
                  <a:pt x="1684032" y="7161"/>
                  <a:pt x="1669774" y="1458"/>
                </a:cubicBezTo>
                <a:cubicBezTo>
                  <a:pt x="1661571" y="-1823"/>
                  <a:pt x="1652104" y="1458"/>
                  <a:pt x="1643269" y="145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961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Effect transition="in" filter="wipe(up)">
                                      <p:cBhvr>
                                        <p:cTn id="7" dur="500"/>
                                        <p:tgtEl>
                                          <p:spTgt spid="475139">
                                            <p:txEl>
                                              <p:pRg st="0" end="0"/>
                                            </p:txEl>
                                          </p:spTgt>
                                        </p:tgtEl>
                                      </p:cBhvr>
                                    </p:animEffect>
                                  </p:childTnLst>
                                </p:cTn>
                              </p:par>
                            </p:childTnLst>
                          </p:cTn>
                        </p:par>
                        <p:par>
                          <p:cTn id="8" fill="hold" nodeType="withGroup">
                            <p:stCondLst>
                              <p:cond delay="500"/>
                            </p:stCondLst>
                            <p:childTnLst>
                              <p:par>
                                <p:cTn id="9" presetID="2" presetClass="entr" presetSubtype="4" fill="hold" nodeType="afterEffect">
                                  <p:stCondLst>
                                    <p:cond delay="1000"/>
                                  </p:stCondLst>
                                  <p:childTnLst>
                                    <p:set>
                                      <p:cBhvr>
                                        <p:cTn id="10" dur="1" fill="hold">
                                          <p:stCondLst>
                                            <p:cond delay="0"/>
                                          </p:stCondLst>
                                        </p:cTn>
                                        <p:tgtEl>
                                          <p:spTgt spid="475140"/>
                                        </p:tgtEl>
                                        <p:attrNameLst>
                                          <p:attrName>style.visibility</p:attrName>
                                        </p:attrNameLst>
                                      </p:cBhvr>
                                      <p:to>
                                        <p:strVal val="visible"/>
                                      </p:to>
                                    </p:set>
                                    <p:anim calcmode="lin" valueType="num">
                                      <p:cBhvr additive="base">
                                        <p:cTn id="11" dur="500" fill="hold"/>
                                        <p:tgtEl>
                                          <p:spTgt spid="475140"/>
                                        </p:tgtEl>
                                        <p:attrNameLst>
                                          <p:attrName>ppt_x</p:attrName>
                                        </p:attrNameLst>
                                      </p:cBhvr>
                                      <p:tavLst>
                                        <p:tav tm="0">
                                          <p:val>
                                            <p:strVal val="#ppt_x"/>
                                          </p:val>
                                        </p:tav>
                                        <p:tav tm="100000">
                                          <p:val>
                                            <p:strVal val="#ppt_x"/>
                                          </p:val>
                                        </p:tav>
                                      </p:tavLst>
                                    </p:anim>
                                    <p:anim calcmode="lin" valueType="num">
                                      <p:cBhvr additive="base">
                                        <p:cTn id="12" dur="500" fill="hold"/>
                                        <p:tgtEl>
                                          <p:spTgt spid="4751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44"/>
                                        </p:tgtEl>
                                        <p:attrNameLst>
                                          <p:attrName>style.visibility</p:attrName>
                                        </p:attrNameLst>
                                      </p:cBhvr>
                                      <p:to>
                                        <p:strVal val="visible"/>
                                      </p:to>
                                    </p:set>
                                    <p:anim calcmode="lin" valueType="num">
                                      <p:cBhvr additive="base">
                                        <p:cTn id="15" dur="500" fill="hold"/>
                                        <p:tgtEl>
                                          <p:spTgt spid="215044"/>
                                        </p:tgtEl>
                                        <p:attrNameLst>
                                          <p:attrName>ppt_x</p:attrName>
                                        </p:attrNameLst>
                                      </p:cBhvr>
                                      <p:tavLst>
                                        <p:tav tm="0">
                                          <p:val>
                                            <p:strVal val="#ppt_x"/>
                                          </p:val>
                                        </p:tav>
                                        <p:tav tm="100000">
                                          <p:val>
                                            <p:strVal val="#ppt_x"/>
                                          </p:val>
                                        </p:tav>
                                      </p:tavLst>
                                    </p:anim>
                                    <p:anim calcmode="lin" valueType="num">
                                      <p:cBhvr additive="base">
                                        <p:cTn id="16" dur="500" fill="hold"/>
                                        <p:tgtEl>
                                          <p:spTgt spid="2150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sz="2800" b="1" dirty="0">
                <a:solidFill>
                  <a:srgbClr val="0099FF"/>
                </a:solidFill>
              </a:rPr>
              <a:t>Three ITU Regions</a:t>
            </a:r>
          </a:p>
        </p:txBody>
      </p:sp>
      <p:sp>
        <p:nvSpPr>
          <p:cNvPr id="589827" name="Rectangle 3"/>
          <p:cNvSpPr>
            <a:spLocks noGrp="1" noChangeArrowheads="1"/>
          </p:cNvSpPr>
          <p:nvPr>
            <p:ph type="body" idx="1"/>
          </p:nvPr>
        </p:nvSpPr>
        <p:spPr>
          <a:xfrm>
            <a:off x="320675" y="609600"/>
            <a:ext cx="7823200" cy="1066800"/>
          </a:xfrm>
        </p:spPr>
        <p:txBody>
          <a:bodyPr>
            <a:normAutofit fontScale="92500" lnSpcReduction="10000"/>
          </a:bodyPr>
          <a:lstStyle/>
          <a:p>
            <a:pPr lvl="1" eaLnBrk="1" hangingPunct="1"/>
            <a:r>
              <a:rPr lang="en-US" sz="2000" dirty="0">
                <a:solidFill>
                  <a:srgbClr val="757D86"/>
                </a:solidFill>
                <a:latin typeface="Rockwell" pitchFamily="-111" charset="0"/>
              </a:rPr>
              <a:t>North American amateur stations are located in ITU Region 2</a:t>
            </a:r>
          </a:p>
          <a:p>
            <a:pPr lvl="1" eaLnBrk="1" hangingPunct="1"/>
            <a:endParaRPr lang="en-US" sz="2000" dirty="0">
              <a:solidFill>
                <a:srgbClr val="757D86"/>
              </a:solidFill>
              <a:latin typeface="Rockwell" pitchFamily="-111" charset="0"/>
            </a:endParaRPr>
          </a:p>
          <a:p>
            <a:pPr lvl="1"/>
            <a:r>
              <a:rPr lang="en-US" sz="2000" dirty="0">
                <a:solidFill>
                  <a:srgbClr val="757D86"/>
                </a:solidFill>
                <a:latin typeface="Rockwell" pitchFamily="-111" charset="0"/>
              </a:rPr>
              <a:t>Some US territories are located in other ITU Regions</a:t>
            </a:r>
          </a:p>
          <a:p>
            <a:pPr lvl="1" eaLnBrk="1" hangingPunct="1"/>
            <a:endParaRPr lang="en-US" sz="2000" dirty="0">
              <a:solidFill>
                <a:srgbClr val="757D86"/>
              </a:solidFill>
              <a:latin typeface="Rockwell" pitchFamily="-111" charset="0"/>
            </a:endParaRPr>
          </a:p>
        </p:txBody>
      </p:sp>
      <p:sp>
        <p:nvSpPr>
          <p:cNvPr id="11266" name="Slide Number Placeholder 5"/>
          <p:cNvSpPr>
            <a:spLocks noGrp="1"/>
          </p:cNvSpPr>
          <p:nvPr>
            <p:ph type="sldNum" sz="quarter" idx="12"/>
          </p:nvPr>
        </p:nvSpPr>
        <p:spPr>
          <a:xfrm>
            <a:off x="0" y="6356350"/>
            <a:ext cx="609600" cy="365125"/>
          </a:xfrm>
          <a:noFill/>
          <a:ln>
            <a:miter lim="800000"/>
            <a:headEnd/>
            <a:tailEnd/>
          </a:ln>
        </p:spPr>
        <p:txBody>
          <a:bodyPr/>
          <a:lstStyle/>
          <a:p>
            <a:fld id="{5D40320A-D642-3D4E-AD31-9D2A97FDB68A}" type="slidenum">
              <a:rPr lang="en-US"/>
              <a:pPr/>
              <a:t>26</a:t>
            </a:fld>
            <a:endParaRPr lang="en-US"/>
          </a:p>
        </p:txBody>
      </p:sp>
      <p:pic>
        <p:nvPicPr>
          <p:cNvPr id="589828" name="Picture 3" descr="ITU_Reg"/>
          <p:cNvPicPr>
            <a:picLocks noChangeAspect="1" noChangeArrowheads="1"/>
          </p:cNvPicPr>
          <p:nvPr/>
        </p:nvPicPr>
        <p:blipFill>
          <a:blip r:embed="rId3"/>
          <a:srcRect/>
          <a:stretch>
            <a:fillRect/>
          </a:stretch>
        </p:blipFill>
        <p:spPr bwMode="auto">
          <a:xfrm>
            <a:off x="1270001" y="2601726"/>
            <a:ext cx="6837363" cy="3624263"/>
          </a:xfrm>
          <a:prstGeom prst="rect">
            <a:avLst/>
          </a:prstGeom>
          <a:noFill/>
          <a:ln w="9525">
            <a:noFill/>
            <a:miter lim="800000"/>
            <a:headEnd/>
            <a:tailEnd/>
          </a:ln>
        </p:spPr>
      </p:pic>
      <p:sp>
        <p:nvSpPr>
          <p:cNvPr id="589829" name="Text Box 5"/>
          <p:cNvSpPr txBox="1">
            <a:spLocks noChangeArrowheads="1"/>
          </p:cNvSpPr>
          <p:nvPr/>
        </p:nvSpPr>
        <p:spPr bwMode="auto">
          <a:xfrm>
            <a:off x="8107364" y="3044825"/>
            <a:ext cx="1036637" cy="1292662"/>
          </a:xfrm>
          <a:prstGeom prst="rect">
            <a:avLst/>
          </a:prstGeom>
          <a:noFill/>
          <a:ln w="12700" cap="sq">
            <a:noFill/>
            <a:miter lim="800000"/>
            <a:headEnd type="none" w="sm" len="sm"/>
            <a:tailEnd type="none" w="sm" len="sm"/>
          </a:ln>
          <a:effectLst/>
        </p:spPr>
        <p:txBody>
          <a:bodyPr>
            <a:prstTxWarp prst="textNoShape">
              <a:avLst/>
            </a:prstTxWarp>
            <a:spAutoFit/>
          </a:bodyPr>
          <a:lstStyle/>
          <a:p>
            <a:pPr>
              <a:spcBef>
                <a:spcPct val="50000"/>
              </a:spcBef>
            </a:pPr>
            <a:r>
              <a:rPr lang="en-US" sz="1200">
                <a:solidFill>
                  <a:srgbClr val="FF0000"/>
                </a:solidFill>
                <a:latin typeface="Rockwell" pitchFamily="-111" charset="0"/>
              </a:rPr>
              <a:t>North America </a:t>
            </a:r>
          </a:p>
          <a:p>
            <a:pPr>
              <a:spcBef>
                <a:spcPct val="50000"/>
              </a:spcBef>
            </a:pPr>
            <a:r>
              <a:rPr lang="en-US" sz="1200">
                <a:solidFill>
                  <a:srgbClr val="FF0000"/>
                </a:solidFill>
                <a:latin typeface="Rockwell" pitchFamily="-111" charset="0"/>
              </a:rPr>
              <a:t>ITU </a:t>
            </a:r>
          </a:p>
          <a:p>
            <a:pPr>
              <a:spcBef>
                <a:spcPct val="50000"/>
              </a:spcBef>
            </a:pPr>
            <a:r>
              <a:rPr lang="en-US" sz="1200">
                <a:solidFill>
                  <a:srgbClr val="FF0000"/>
                </a:solidFill>
                <a:latin typeface="Rockwell" pitchFamily="-111" charset="0"/>
              </a:rPr>
              <a:t>Region 2</a:t>
            </a:r>
          </a:p>
          <a:p>
            <a:pPr>
              <a:spcBef>
                <a:spcPct val="50000"/>
              </a:spcBef>
            </a:pPr>
            <a:endParaRPr lang="en-US" sz="1200">
              <a:latin typeface="Rockwell" pitchFamily="-111" charset="0"/>
            </a:endParaRPr>
          </a:p>
        </p:txBody>
      </p:sp>
      <p:sp>
        <p:nvSpPr>
          <p:cNvPr id="589831" name="Line 7"/>
          <p:cNvSpPr>
            <a:spLocks noChangeShapeType="1"/>
          </p:cNvSpPr>
          <p:nvPr/>
        </p:nvSpPr>
        <p:spPr bwMode="auto">
          <a:xfrm flipH="1">
            <a:off x="6492875" y="3352800"/>
            <a:ext cx="1651000" cy="230188"/>
          </a:xfrm>
          <a:prstGeom prst="line">
            <a:avLst/>
          </a:prstGeom>
          <a:noFill/>
          <a:ln w="28575" cap="sq">
            <a:solidFill>
              <a:schemeClr val="accent1"/>
            </a:solidFill>
            <a:round/>
            <a:headEnd type="none" w="sm" len="sm"/>
            <a:tailEnd type="triangle" w="med" len="med"/>
          </a:ln>
          <a:effectLst/>
        </p:spPr>
        <p:txBody>
          <a:bodyPr wrap="none">
            <a:prstTxWarp prst="textNoShape">
              <a:avLst/>
            </a:prstTxWarp>
          </a:bodyPr>
          <a:lstStyle/>
          <a:p>
            <a:endParaRPr lang="en-US" dirty="0">
              <a:latin typeface="Cambria"/>
            </a:endParaRPr>
          </a:p>
        </p:txBody>
      </p:sp>
      <p:sp>
        <p:nvSpPr>
          <p:cNvPr id="8" name="TextBox 7"/>
          <p:cNvSpPr txBox="1"/>
          <p:nvPr/>
        </p:nvSpPr>
        <p:spPr>
          <a:xfrm>
            <a:off x="838200" y="1872734"/>
            <a:ext cx="4421852" cy="369332"/>
          </a:xfrm>
          <a:prstGeom prst="rect">
            <a:avLst/>
          </a:prstGeom>
          <a:noFill/>
        </p:spPr>
        <p:txBody>
          <a:bodyPr wrap="none" rtlCol="0">
            <a:spAutoFit/>
          </a:bodyPr>
          <a:lstStyle/>
          <a:p>
            <a:r>
              <a:rPr lang="en-US" dirty="0">
                <a:solidFill>
                  <a:srgbClr val="757D86"/>
                </a:solidFill>
                <a:latin typeface="Cambria"/>
                <a:cs typeface="Cambria"/>
              </a:rPr>
              <a:t>Maritime Mobile (can be in any ITU region)</a:t>
            </a:r>
          </a:p>
        </p:txBody>
      </p:sp>
    </p:spTree>
    <p:extLst>
      <p:ext uri="{BB962C8B-B14F-4D97-AF65-F5344CB8AC3E}">
        <p14:creationId xmlns:p14="http://schemas.microsoft.com/office/powerpoint/2010/main" val="36323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89827">
                                            <p:txEl>
                                              <p:pRg st="0" end="0"/>
                                            </p:txEl>
                                          </p:spTgt>
                                        </p:tgtEl>
                                        <p:attrNameLst>
                                          <p:attrName>style.visibility</p:attrName>
                                        </p:attrNameLst>
                                      </p:cBhvr>
                                      <p:to>
                                        <p:strVal val="visible"/>
                                      </p:to>
                                    </p:set>
                                    <p:animEffect transition="in" filter="wipe(up)">
                                      <p:cBhvr>
                                        <p:cTn id="7" dur="500"/>
                                        <p:tgtEl>
                                          <p:spTgt spid="589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89827">
                                            <p:txEl>
                                              <p:pRg st="2" end="2"/>
                                            </p:txEl>
                                          </p:spTgt>
                                        </p:tgtEl>
                                        <p:attrNameLst>
                                          <p:attrName>style.visibility</p:attrName>
                                        </p:attrNameLst>
                                      </p:cBhvr>
                                      <p:to>
                                        <p:strVal val="visible"/>
                                      </p:to>
                                    </p:set>
                                    <p:animEffect transition="in" filter="wipe(up)">
                                      <p:cBhvr>
                                        <p:cTn id="12" dur="500"/>
                                        <p:tgtEl>
                                          <p:spTgt spid="589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89828"/>
                                        </p:tgtEl>
                                        <p:attrNameLst>
                                          <p:attrName>style.visibility</p:attrName>
                                        </p:attrNameLst>
                                      </p:cBhvr>
                                      <p:to>
                                        <p:strVal val="visible"/>
                                      </p:to>
                                    </p:set>
                                    <p:anim calcmode="lin" valueType="num">
                                      <p:cBhvr additive="base">
                                        <p:cTn id="17" dur="500" fill="hold"/>
                                        <p:tgtEl>
                                          <p:spTgt spid="589828"/>
                                        </p:tgtEl>
                                        <p:attrNameLst>
                                          <p:attrName>ppt_x</p:attrName>
                                        </p:attrNameLst>
                                      </p:cBhvr>
                                      <p:tavLst>
                                        <p:tav tm="0">
                                          <p:val>
                                            <p:strVal val="#ppt_x"/>
                                          </p:val>
                                        </p:tav>
                                        <p:tav tm="100000">
                                          <p:val>
                                            <p:strVal val="#ppt_x"/>
                                          </p:val>
                                        </p:tav>
                                      </p:tavLst>
                                    </p:anim>
                                    <p:anim calcmode="lin" valueType="num">
                                      <p:cBhvr additive="base">
                                        <p:cTn id="18" dur="500" fill="hold"/>
                                        <p:tgtEl>
                                          <p:spTgt spid="5898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89829"/>
                                        </p:tgtEl>
                                        <p:attrNameLst>
                                          <p:attrName>style.visibility</p:attrName>
                                        </p:attrNameLst>
                                      </p:cBhvr>
                                      <p:to>
                                        <p:strVal val="visible"/>
                                      </p:to>
                                    </p:set>
                                    <p:anim calcmode="lin" valueType="num">
                                      <p:cBhvr additive="base">
                                        <p:cTn id="21" dur="500" fill="hold"/>
                                        <p:tgtEl>
                                          <p:spTgt spid="589829"/>
                                        </p:tgtEl>
                                        <p:attrNameLst>
                                          <p:attrName>ppt_x</p:attrName>
                                        </p:attrNameLst>
                                      </p:cBhvr>
                                      <p:tavLst>
                                        <p:tav tm="0">
                                          <p:val>
                                            <p:strVal val="#ppt_x"/>
                                          </p:val>
                                        </p:tav>
                                        <p:tav tm="100000">
                                          <p:val>
                                            <p:strVal val="#ppt_x"/>
                                          </p:val>
                                        </p:tav>
                                      </p:tavLst>
                                    </p:anim>
                                    <p:anim calcmode="lin" valueType="num">
                                      <p:cBhvr additive="base">
                                        <p:cTn id="22" dur="500" fill="hold"/>
                                        <p:tgtEl>
                                          <p:spTgt spid="589829"/>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589831"/>
                                        </p:tgtEl>
                                        <p:attrNameLst>
                                          <p:attrName>style.visibility</p:attrName>
                                        </p:attrNameLst>
                                      </p:cBhvr>
                                      <p:to>
                                        <p:strVal val="visible"/>
                                      </p:to>
                                    </p:set>
                                    <p:animEffect transition="in" filter="wipe(right)">
                                      <p:cBhvr>
                                        <p:cTn id="26" dur="500"/>
                                        <p:tgtEl>
                                          <p:spTgt spid="5898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9" grpId="0"/>
      <p:bldP spid="589831"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3413"/>
            <a:ext cx="7313613" cy="1264024"/>
          </a:xfrm>
        </p:spPr>
        <p:txBody>
          <a:bodyPr/>
          <a:lstStyle/>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cs typeface="Cambria"/>
              </a:rPr>
              <a:t>For Next Week</a:t>
            </a:r>
          </a:p>
        </p:txBody>
      </p:sp>
      <p:sp>
        <p:nvSpPr>
          <p:cNvPr id="4" name="TextBox 3"/>
          <p:cNvSpPr txBox="1"/>
          <p:nvPr/>
        </p:nvSpPr>
        <p:spPr>
          <a:xfrm>
            <a:off x="914401" y="1579602"/>
            <a:ext cx="3802356" cy="369332"/>
          </a:xfrm>
          <a:prstGeom prst="rect">
            <a:avLst/>
          </a:prstGeom>
          <a:noFill/>
        </p:spPr>
        <p:txBody>
          <a:bodyPr wrap="none" rtlCol="0">
            <a:spAutoFit/>
          </a:bodyPr>
          <a:lstStyle/>
          <a:p>
            <a:r>
              <a:rPr lang="en-US" dirty="0">
                <a:latin typeface="Cambria"/>
              </a:rPr>
              <a:t>Study flash cards </a:t>
            </a:r>
            <a:r>
              <a:rPr lang="en-US" dirty="0" err="1">
                <a:solidFill>
                  <a:srgbClr val="FF0000"/>
                </a:solidFill>
                <a:latin typeface="Cambria"/>
              </a:rPr>
              <a:t>www.hamexam.org</a:t>
            </a:r>
            <a:endParaRPr lang="en-US" dirty="0">
              <a:solidFill>
                <a:srgbClr val="FF0000"/>
              </a:solidFill>
              <a:latin typeface="Cambria"/>
            </a:endParaRPr>
          </a:p>
        </p:txBody>
      </p:sp>
      <p:sp>
        <p:nvSpPr>
          <p:cNvPr id="5" name="TextBox 4"/>
          <p:cNvSpPr txBox="1"/>
          <p:nvPr/>
        </p:nvSpPr>
        <p:spPr>
          <a:xfrm>
            <a:off x="4117634" y="5108615"/>
            <a:ext cx="1777775" cy="830997"/>
          </a:xfrm>
          <a:prstGeom prst="rect">
            <a:avLst/>
          </a:prstGeom>
          <a:noFill/>
        </p:spPr>
        <p:txBody>
          <a:bodyPr wrap="none" rtlCol="0">
            <a:spAutoFit/>
          </a:body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rPr>
              <a:t>73</a:t>
            </a:r>
          </a:p>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rPr>
              <a:t>Tom and Jack</a:t>
            </a:r>
          </a:p>
        </p:txBody>
      </p:sp>
      <p:sp>
        <p:nvSpPr>
          <p:cNvPr id="6" name="TextBox 5"/>
          <p:cNvSpPr txBox="1"/>
          <p:nvPr/>
        </p:nvSpPr>
        <p:spPr>
          <a:xfrm>
            <a:off x="372350" y="3200401"/>
            <a:ext cx="1049499" cy="92333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1</a:t>
            </a:r>
          </a:p>
          <a:p>
            <a:pPr>
              <a:buFont typeface="Arial"/>
              <a:buChar char="•"/>
            </a:pPr>
            <a:r>
              <a:rPr lang="en-US" dirty="0">
                <a:latin typeface="Cambria"/>
                <a:cs typeface="Cambria"/>
              </a:rPr>
              <a:t>  T1B</a:t>
            </a:r>
          </a:p>
          <a:p>
            <a:pPr>
              <a:buFont typeface="Arial"/>
              <a:buChar char="•"/>
            </a:pPr>
            <a:r>
              <a:rPr lang="en-US" dirty="0">
                <a:latin typeface="Cambria"/>
                <a:cs typeface="Cambria"/>
              </a:rPr>
              <a:t>  T3B</a:t>
            </a:r>
          </a:p>
        </p:txBody>
      </p:sp>
      <p:sp>
        <p:nvSpPr>
          <p:cNvPr id="7" name="TextBox 6"/>
          <p:cNvSpPr txBox="1"/>
          <p:nvPr/>
        </p:nvSpPr>
        <p:spPr>
          <a:xfrm>
            <a:off x="1591550" y="3200401"/>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2</a:t>
            </a:r>
          </a:p>
          <a:p>
            <a:pPr>
              <a:buFont typeface="Arial"/>
              <a:buChar char="•"/>
            </a:pPr>
            <a:r>
              <a:rPr lang="en-US" dirty="0">
                <a:latin typeface="Cambria"/>
                <a:cs typeface="Cambria"/>
              </a:rPr>
              <a:t>  T1A</a:t>
            </a:r>
          </a:p>
          <a:p>
            <a:pPr>
              <a:buFont typeface="Arial"/>
              <a:buChar char="•"/>
            </a:pPr>
            <a:r>
              <a:rPr lang="en-US" dirty="0">
                <a:latin typeface="Cambria"/>
                <a:cs typeface="Cambria"/>
              </a:rPr>
              <a:t>  T1C</a:t>
            </a:r>
          </a:p>
          <a:p>
            <a:pPr>
              <a:buFont typeface="Arial"/>
              <a:buChar char="•"/>
            </a:pPr>
            <a:r>
              <a:rPr lang="en-US" dirty="0">
                <a:latin typeface="Cambria"/>
                <a:cs typeface="Cambria"/>
              </a:rPr>
              <a:t>  TID</a:t>
            </a:r>
          </a:p>
          <a:p>
            <a:pPr>
              <a:buFont typeface="Arial"/>
              <a:buChar char="•"/>
            </a:pPr>
            <a:r>
              <a:rPr lang="en-US" dirty="0">
                <a:latin typeface="Cambria"/>
                <a:cs typeface="Cambria"/>
              </a:rPr>
              <a:t>  T1E</a:t>
            </a:r>
          </a:p>
          <a:p>
            <a:pPr>
              <a:buFont typeface="Arial"/>
              <a:buChar char="•"/>
            </a:pPr>
            <a:r>
              <a:rPr lang="en-US" dirty="0">
                <a:latin typeface="Cambria"/>
                <a:cs typeface="Cambria"/>
              </a:rPr>
              <a:t>  T1F</a:t>
            </a:r>
          </a:p>
        </p:txBody>
      </p:sp>
      <p:sp>
        <p:nvSpPr>
          <p:cNvPr id="9" name="TextBox 8"/>
          <p:cNvSpPr txBox="1"/>
          <p:nvPr/>
        </p:nvSpPr>
        <p:spPr>
          <a:xfrm>
            <a:off x="4029950" y="3200401"/>
            <a:ext cx="1048685" cy="175432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5</a:t>
            </a:r>
          </a:p>
          <a:p>
            <a:pPr>
              <a:buFont typeface="Arial"/>
              <a:buChar char="•"/>
            </a:pPr>
            <a:r>
              <a:rPr lang="en-US" dirty="0">
                <a:latin typeface="Cambria"/>
                <a:cs typeface="Cambria"/>
              </a:rPr>
              <a:t>  T3A</a:t>
            </a:r>
          </a:p>
          <a:p>
            <a:pPr>
              <a:buFont typeface="Arial"/>
              <a:buChar char="•"/>
            </a:pPr>
            <a:r>
              <a:rPr lang="en-US" dirty="0">
                <a:latin typeface="Cambria"/>
                <a:cs typeface="Cambria"/>
              </a:rPr>
              <a:t>  T3C</a:t>
            </a:r>
          </a:p>
          <a:p>
            <a:pPr>
              <a:buFont typeface="Arial"/>
              <a:buChar char="•"/>
            </a:pPr>
            <a:r>
              <a:rPr lang="en-US" dirty="0">
                <a:latin typeface="Cambria"/>
                <a:cs typeface="Cambria"/>
              </a:rPr>
              <a:t>  T9A</a:t>
            </a:r>
          </a:p>
          <a:p>
            <a:pPr>
              <a:buFont typeface="Arial"/>
              <a:buChar char="•"/>
            </a:pPr>
            <a:r>
              <a:rPr lang="en-US" dirty="0">
                <a:latin typeface="Cambria"/>
                <a:cs typeface="Cambria"/>
              </a:rPr>
              <a:t>  T9B</a:t>
            </a:r>
          </a:p>
          <a:p>
            <a:pPr>
              <a:buFont typeface="Arial"/>
              <a:buChar char="•"/>
            </a:pPr>
            <a:r>
              <a:rPr lang="en-US" dirty="0">
                <a:latin typeface="Cambria"/>
                <a:cs typeface="Cambria"/>
              </a:rPr>
              <a:t>  T7C</a:t>
            </a:r>
          </a:p>
        </p:txBody>
      </p:sp>
      <p:sp>
        <p:nvSpPr>
          <p:cNvPr id="10" name="TextBox 9"/>
          <p:cNvSpPr txBox="1"/>
          <p:nvPr/>
        </p:nvSpPr>
        <p:spPr>
          <a:xfrm>
            <a:off x="5249150" y="3200401"/>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6</a:t>
            </a:r>
          </a:p>
          <a:p>
            <a:pPr>
              <a:buFont typeface="Arial"/>
              <a:buChar char="•"/>
            </a:pPr>
            <a:r>
              <a:rPr lang="en-US" dirty="0">
                <a:latin typeface="Cambria"/>
                <a:cs typeface="Cambria"/>
              </a:rPr>
              <a:t>  T4A</a:t>
            </a:r>
          </a:p>
          <a:p>
            <a:pPr>
              <a:buFont typeface="Arial"/>
              <a:buChar char="•"/>
            </a:pPr>
            <a:r>
              <a:rPr lang="en-US" dirty="0">
                <a:latin typeface="Cambria"/>
                <a:cs typeface="Cambria"/>
              </a:rPr>
              <a:t>  T4B</a:t>
            </a:r>
          </a:p>
          <a:p>
            <a:pPr>
              <a:buFont typeface="Arial"/>
              <a:buChar char="•"/>
            </a:pPr>
            <a:r>
              <a:rPr lang="en-US" dirty="0">
                <a:latin typeface="Cambria"/>
                <a:cs typeface="Cambria"/>
              </a:rPr>
              <a:t>  T7A</a:t>
            </a:r>
          </a:p>
          <a:p>
            <a:pPr>
              <a:buFont typeface="Arial"/>
              <a:buChar char="•"/>
            </a:pPr>
            <a:r>
              <a:rPr lang="en-US" dirty="0">
                <a:latin typeface="Cambria"/>
                <a:cs typeface="Cambria"/>
              </a:rPr>
              <a:t>  T7B</a:t>
            </a:r>
          </a:p>
          <a:p>
            <a:pPr>
              <a:buFont typeface="Arial"/>
              <a:buChar char="•"/>
            </a:pPr>
            <a:r>
              <a:rPr lang="en-US" dirty="0">
                <a:latin typeface="Cambria"/>
                <a:cs typeface="Cambria"/>
              </a:rPr>
              <a:t>  T8D</a:t>
            </a:r>
          </a:p>
        </p:txBody>
      </p:sp>
      <p:sp>
        <p:nvSpPr>
          <p:cNvPr id="11" name="TextBox 10"/>
          <p:cNvSpPr txBox="1"/>
          <p:nvPr/>
        </p:nvSpPr>
        <p:spPr>
          <a:xfrm>
            <a:off x="6468350" y="3200401"/>
            <a:ext cx="1049499" cy="286232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7</a:t>
            </a:r>
          </a:p>
          <a:p>
            <a:pPr>
              <a:buFont typeface="Arial"/>
              <a:buChar char="•"/>
            </a:pPr>
            <a:r>
              <a:rPr lang="en-US" dirty="0">
                <a:latin typeface="Cambria"/>
                <a:cs typeface="Cambria"/>
              </a:rPr>
              <a:t>  T5A</a:t>
            </a:r>
          </a:p>
          <a:p>
            <a:pPr>
              <a:buFont typeface="Arial"/>
              <a:buChar char="•"/>
            </a:pPr>
            <a:r>
              <a:rPr lang="en-US" dirty="0">
                <a:latin typeface="Cambria"/>
                <a:cs typeface="Cambria"/>
              </a:rPr>
              <a:t>  T5B</a:t>
            </a:r>
          </a:p>
          <a:p>
            <a:pPr>
              <a:buFont typeface="Arial"/>
              <a:buChar char="•"/>
            </a:pPr>
            <a:r>
              <a:rPr lang="en-US" dirty="0">
                <a:latin typeface="Cambria"/>
                <a:cs typeface="Cambria"/>
              </a:rPr>
              <a:t>  T5C</a:t>
            </a:r>
          </a:p>
          <a:p>
            <a:pPr>
              <a:buFont typeface="Arial"/>
              <a:buChar char="•"/>
            </a:pPr>
            <a:r>
              <a:rPr lang="en-US" dirty="0">
                <a:latin typeface="Cambria"/>
                <a:cs typeface="Cambria"/>
              </a:rPr>
              <a:t>  T5D</a:t>
            </a:r>
          </a:p>
          <a:p>
            <a:pPr>
              <a:buFont typeface="Arial"/>
              <a:buChar char="•"/>
            </a:pPr>
            <a:r>
              <a:rPr lang="en-US" dirty="0">
                <a:latin typeface="Cambria"/>
                <a:cs typeface="Cambria"/>
              </a:rPr>
              <a:t>  T6A</a:t>
            </a:r>
          </a:p>
          <a:p>
            <a:pPr>
              <a:buFont typeface="Arial"/>
              <a:buChar char="•"/>
            </a:pPr>
            <a:r>
              <a:rPr lang="en-US" dirty="0">
                <a:latin typeface="Cambria"/>
                <a:cs typeface="Cambria"/>
              </a:rPr>
              <a:t>  T6B</a:t>
            </a:r>
          </a:p>
          <a:p>
            <a:pPr>
              <a:buFont typeface="Arial"/>
              <a:buChar char="•"/>
            </a:pPr>
            <a:r>
              <a:rPr lang="en-US" dirty="0">
                <a:latin typeface="Cambria"/>
                <a:cs typeface="Cambria"/>
              </a:rPr>
              <a:t>  T6C</a:t>
            </a:r>
          </a:p>
          <a:p>
            <a:pPr>
              <a:buFont typeface="Arial"/>
              <a:buChar char="•"/>
            </a:pPr>
            <a:r>
              <a:rPr lang="en-US" dirty="0">
                <a:latin typeface="Cambria"/>
                <a:cs typeface="Cambria"/>
              </a:rPr>
              <a:t>  T6D</a:t>
            </a:r>
          </a:p>
          <a:p>
            <a:pPr>
              <a:buFont typeface="Arial"/>
              <a:buChar char="•"/>
            </a:pPr>
            <a:r>
              <a:rPr lang="en-US" dirty="0">
                <a:latin typeface="Cambria"/>
                <a:cs typeface="Cambria"/>
              </a:rPr>
              <a:t>  T7D</a:t>
            </a:r>
          </a:p>
        </p:txBody>
      </p:sp>
      <p:sp>
        <p:nvSpPr>
          <p:cNvPr id="12" name="TextBox 11"/>
          <p:cNvSpPr txBox="1"/>
          <p:nvPr/>
        </p:nvSpPr>
        <p:spPr>
          <a:xfrm>
            <a:off x="2810750" y="3200401"/>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4</a:t>
            </a:r>
          </a:p>
          <a:p>
            <a:pPr>
              <a:buFont typeface="Arial"/>
              <a:buChar char="•"/>
            </a:pPr>
            <a:r>
              <a:rPr lang="en-US" dirty="0">
                <a:latin typeface="Cambria"/>
                <a:cs typeface="Cambria"/>
              </a:rPr>
              <a:t>  T2A</a:t>
            </a:r>
          </a:p>
          <a:p>
            <a:pPr>
              <a:buFont typeface="Arial"/>
              <a:buChar char="•"/>
            </a:pPr>
            <a:r>
              <a:rPr lang="en-US" dirty="0">
                <a:latin typeface="Cambria"/>
                <a:cs typeface="Cambria"/>
              </a:rPr>
              <a:t>  T2B</a:t>
            </a:r>
          </a:p>
          <a:p>
            <a:pPr>
              <a:buFont typeface="Arial"/>
              <a:buChar char="•"/>
            </a:pPr>
            <a:r>
              <a:rPr lang="en-US" dirty="0">
                <a:latin typeface="Cambria"/>
                <a:cs typeface="Cambria"/>
              </a:rPr>
              <a:t>  T2C</a:t>
            </a:r>
          </a:p>
          <a:p>
            <a:pPr>
              <a:buFont typeface="Arial"/>
              <a:buChar char="•"/>
            </a:pPr>
            <a:r>
              <a:rPr lang="en-US" dirty="0">
                <a:latin typeface="Cambria"/>
                <a:cs typeface="Cambria"/>
              </a:rPr>
              <a:t>  T8B</a:t>
            </a:r>
          </a:p>
          <a:p>
            <a:pPr>
              <a:buFont typeface="Arial"/>
              <a:buChar char="•"/>
            </a:pPr>
            <a:r>
              <a:rPr lang="en-US" dirty="0">
                <a:latin typeface="Cambria"/>
                <a:cs typeface="Cambria"/>
              </a:rPr>
              <a:t>  T8C</a:t>
            </a:r>
          </a:p>
        </p:txBody>
      </p:sp>
      <p:sp>
        <p:nvSpPr>
          <p:cNvPr id="14" name="TextBox 13"/>
          <p:cNvSpPr txBox="1"/>
          <p:nvPr/>
        </p:nvSpPr>
        <p:spPr>
          <a:xfrm>
            <a:off x="7716958" y="3200401"/>
            <a:ext cx="1049499"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8</a:t>
            </a:r>
          </a:p>
          <a:p>
            <a:pPr>
              <a:buFont typeface="Arial"/>
              <a:buChar char="•"/>
            </a:pPr>
            <a:r>
              <a:rPr lang="en-US" dirty="0">
                <a:latin typeface="Cambria"/>
                <a:cs typeface="Cambria"/>
              </a:rPr>
              <a:t>  T0A</a:t>
            </a:r>
          </a:p>
          <a:p>
            <a:pPr>
              <a:buFont typeface="Arial"/>
              <a:buChar char="•"/>
            </a:pPr>
            <a:r>
              <a:rPr lang="en-US" dirty="0">
                <a:latin typeface="Cambria"/>
                <a:cs typeface="Cambria"/>
              </a:rPr>
              <a:t>  T0B</a:t>
            </a:r>
          </a:p>
          <a:p>
            <a:pPr>
              <a:buFont typeface="Arial"/>
              <a:buChar char="•"/>
            </a:pPr>
            <a:r>
              <a:rPr lang="en-US" dirty="0">
                <a:latin typeface="Cambria"/>
                <a:cs typeface="Cambria"/>
              </a:rPr>
              <a:t>  T0C</a:t>
            </a:r>
          </a:p>
        </p:txBody>
      </p:sp>
      <p:sp>
        <p:nvSpPr>
          <p:cNvPr id="15" name="TextBox 14"/>
          <p:cNvSpPr txBox="1"/>
          <p:nvPr/>
        </p:nvSpPr>
        <p:spPr>
          <a:xfrm>
            <a:off x="211983" y="2554069"/>
            <a:ext cx="1280118"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t>Radio</a:t>
            </a:r>
          </a:p>
          <a:p>
            <a:pPr algn="ctr"/>
            <a:r>
              <a:rPr lang="en-US" sz="1400" dirty="0"/>
              <a:t> Fundamentals</a:t>
            </a:r>
          </a:p>
        </p:txBody>
      </p:sp>
      <p:sp>
        <p:nvSpPr>
          <p:cNvPr id="16" name="TextBox 15"/>
          <p:cNvSpPr txBox="1"/>
          <p:nvPr/>
        </p:nvSpPr>
        <p:spPr>
          <a:xfrm>
            <a:off x="1752602" y="2557790"/>
            <a:ext cx="851515"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latin typeface="Cambria"/>
                <a:cs typeface="Cambria"/>
              </a:rPr>
              <a:t> Rules  &amp;</a:t>
            </a:r>
          </a:p>
          <a:p>
            <a:pPr algn="ctr"/>
            <a:r>
              <a:rPr lang="en-US" sz="1400" dirty="0" err="1">
                <a:latin typeface="Cambria"/>
                <a:cs typeface="Cambria"/>
              </a:rPr>
              <a:t>Regs</a:t>
            </a:r>
            <a:endParaRPr lang="en-US" sz="1400" dirty="0">
              <a:latin typeface="Cambria"/>
              <a:cs typeface="Cambria"/>
            </a:endParaRPr>
          </a:p>
        </p:txBody>
      </p:sp>
      <p:sp>
        <p:nvSpPr>
          <p:cNvPr id="17" name="TextBox 16"/>
          <p:cNvSpPr txBox="1"/>
          <p:nvPr/>
        </p:nvSpPr>
        <p:spPr>
          <a:xfrm>
            <a:off x="2810750" y="2557790"/>
            <a:ext cx="946293"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err="1">
                <a:latin typeface="Cambria"/>
                <a:cs typeface="Cambria"/>
              </a:rPr>
              <a:t>Comm</a:t>
            </a:r>
            <a:r>
              <a:rPr lang="en-US" sz="1400" dirty="0">
                <a:latin typeface="Cambria"/>
                <a:cs typeface="Cambria"/>
              </a:rPr>
              <a:t> </a:t>
            </a:r>
            <a:r>
              <a:rPr lang="en-US" sz="1400" dirty="0" err="1">
                <a:latin typeface="Cambria"/>
                <a:cs typeface="Cambria"/>
              </a:rPr>
              <a:t>w</a:t>
            </a:r>
            <a:r>
              <a:rPr lang="en-US" sz="1400" dirty="0">
                <a:latin typeface="Cambria"/>
                <a:cs typeface="Cambria"/>
              </a:rPr>
              <a:t>/</a:t>
            </a:r>
          </a:p>
          <a:p>
            <a:pPr algn="ctr"/>
            <a:r>
              <a:rPr lang="en-US" sz="1400" dirty="0">
                <a:latin typeface="Cambria"/>
                <a:cs typeface="Cambria"/>
              </a:rPr>
              <a:t>Others</a:t>
            </a:r>
          </a:p>
        </p:txBody>
      </p:sp>
      <p:sp>
        <p:nvSpPr>
          <p:cNvPr id="18" name="TextBox 17"/>
          <p:cNvSpPr txBox="1"/>
          <p:nvPr/>
        </p:nvSpPr>
        <p:spPr>
          <a:xfrm>
            <a:off x="3949762" y="2557790"/>
            <a:ext cx="1122059"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latin typeface="Cambria"/>
                <a:cs typeface="Cambria"/>
              </a:rPr>
              <a:t>Antennas</a:t>
            </a:r>
          </a:p>
          <a:p>
            <a:pPr algn="ctr"/>
            <a:r>
              <a:rPr lang="en-US" sz="1400" dirty="0">
                <a:latin typeface="Cambria"/>
                <a:cs typeface="Cambria"/>
              </a:rPr>
              <a:t>Propagation</a:t>
            </a:r>
          </a:p>
        </p:txBody>
      </p:sp>
      <p:sp>
        <p:nvSpPr>
          <p:cNvPr id="19" name="TextBox 18"/>
          <p:cNvSpPr txBox="1"/>
          <p:nvPr/>
        </p:nvSpPr>
        <p:spPr>
          <a:xfrm>
            <a:off x="5249150" y="2557790"/>
            <a:ext cx="1032028"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latin typeface="Cambria"/>
                <a:cs typeface="Cambria"/>
              </a:rPr>
              <a:t>Equipment</a:t>
            </a:r>
          </a:p>
          <a:p>
            <a:pPr algn="ctr"/>
            <a:endParaRPr lang="en-US" sz="1400" dirty="0">
              <a:latin typeface="Cambria"/>
              <a:cs typeface="Cambria"/>
            </a:endParaRPr>
          </a:p>
        </p:txBody>
      </p:sp>
      <p:sp>
        <p:nvSpPr>
          <p:cNvPr id="20" name="TextBox 19"/>
          <p:cNvSpPr txBox="1"/>
          <p:nvPr/>
        </p:nvSpPr>
        <p:spPr>
          <a:xfrm>
            <a:off x="6549290" y="2557790"/>
            <a:ext cx="968559"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400" dirty="0">
                <a:latin typeface="Cambria"/>
                <a:cs typeface="Cambria"/>
              </a:rPr>
              <a:t>Electricity</a:t>
            </a:r>
          </a:p>
          <a:p>
            <a:endParaRPr lang="en-US" sz="1400" dirty="0">
              <a:latin typeface="Cambria"/>
              <a:cs typeface="Cambria"/>
            </a:endParaRPr>
          </a:p>
        </p:txBody>
      </p:sp>
      <p:sp>
        <p:nvSpPr>
          <p:cNvPr id="21" name="TextBox 20"/>
          <p:cNvSpPr txBox="1"/>
          <p:nvPr/>
        </p:nvSpPr>
        <p:spPr>
          <a:xfrm>
            <a:off x="7882069" y="2557790"/>
            <a:ext cx="736099"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latin typeface="Cambria"/>
                <a:cs typeface="Cambria"/>
              </a:rPr>
              <a:t>  Safety    </a:t>
            </a:r>
          </a:p>
          <a:p>
            <a:pPr algn="ctr"/>
            <a:endParaRPr lang="en-US" sz="1400" dirty="0">
              <a:latin typeface="Cambria"/>
              <a:cs typeface="Cambria"/>
            </a:endParaRPr>
          </a:p>
        </p:txBody>
      </p:sp>
      <p:sp>
        <p:nvSpPr>
          <p:cNvPr id="23" name="Down Arrow 22"/>
          <p:cNvSpPr/>
          <p:nvPr/>
        </p:nvSpPr>
        <p:spPr>
          <a:xfrm>
            <a:off x="762000"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585803" y="5739558"/>
            <a:ext cx="1048685"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3</a:t>
            </a:r>
          </a:p>
          <a:p>
            <a:pPr>
              <a:buFont typeface="Arial"/>
              <a:buChar char="•"/>
            </a:pPr>
            <a:r>
              <a:rPr lang="en-US" dirty="0">
                <a:latin typeface="Cambria"/>
                <a:cs typeface="Cambria"/>
              </a:rPr>
              <a:t>  T8A</a:t>
            </a:r>
          </a:p>
        </p:txBody>
      </p:sp>
      <p:sp>
        <p:nvSpPr>
          <p:cNvPr id="24" name="TextBox 23"/>
          <p:cNvSpPr txBox="1"/>
          <p:nvPr/>
        </p:nvSpPr>
        <p:spPr>
          <a:xfrm>
            <a:off x="1585803" y="5304172"/>
            <a:ext cx="1127233" cy="30777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t>Modulation</a:t>
            </a:r>
          </a:p>
        </p:txBody>
      </p:sp>
    </p:spTree>
    <p:extLst>
      <p:ext uri="{BB962C8B-B14F-4D97-AF65-F5344CB8AC3E}">
        <p14:creationId xmlns:p14="http://schemas.microsoft.com/office/powerpoint/2010/main" val="168989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wednettraining.com</a:t>
            </a:r>
          </a:p>
        </p:txBody>
      </p:sp>
      <p:sp>
        <p:nvSpPr>
          <p:cNvPr id="4" name="Down Arrow 3"/>
          <p:cNvSpPr/>
          <p:nvPr/>
        </p:nvSpPr>
        <p:spPr>
          <a:xfrm>
            <a:off x="5526157" y="621792"/>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04" y="1600200"/>
            <a:ext cx="7578780" cy="4715174"/>
          </a:xfrm>
          <a:prstGeom prst="rect">
            <a:avLst/>
          </a:prstGeom>
        </p:spPr>
      </p:pic>
    </p:spTree>
    <p:extLst>
      <p:ext uri="{BB962C8B-B14F-4D97-AF65-F5344CB8AC3E}">
        <p14:creationId xmlns:p14="http://schemas.microsoft.com/office/powerpoint/2010/main" val="405378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Wednettraining.com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985" y="1501577"/>
            <a:ext cx="6406029" cy="5165176"/>
          </a:xfrm>
          <a:prstGeom prst="rect">
            <a:avLst/>
          </a:prstGeom>
        </p:spPr>
      </p:pic>
    </p:spTree>
    <p:extLst>
      <p:ext uri="{BB962C8B-B14F-4D97-AF65-F5344CB8AC3E}">
        <p14:creationId xmlns:p14="http://schemas.microsoft.com/office/powerpoint/2010/main" val="264068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64444"/>
            <a:ext cx="8229600" cy="1035756"/>
          </a:xfrm>
        </p:spPr>
        <p:txBody>
          <a:bodyPr/>
          <a:lstStyle/>
          <a:p>
            <a:r>
              <a:rPr lang="en-US" dirty="0"/>
              <a:t>Internet Resources</a:t>
            </a:r>
          </a:p>
        </p:txBody>
      </p:sp>
      <p:sp>
        <p:nvSpPr>
          <p:cNvPr id="5" name="TextBox 4"/>
          <p:cNvSpPr txBox="1"/>
          <p:nvPr/>
        </p:nvSpPr>
        <p:spPr>
          <a:xfrm>
            <a:off x="654423" y="1600200"/>
            <a:ext cx="8153400" cy="95410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err="1">
                <a:solidFill>
                  <a:srgbClr val="2C80AB"/>
                </a:solidFill>
              </a:rPr>
              <a:t>Hamexam.org</a:t>
            </a:r>
            <a:r>
              <a:rPr lang="en-US" sz="2000" dirty="0">
                <a:solidFill>
                  <a:schemeClr val="accent5">
                    <a:lumMod val="75000"/>
                  </a:schemeClr>
                </a:solidFill>
              </a:rPr>
              <a:t>			</a:t>
            </a:r>
            <a:r>
              <a:rPr lang="en-US" dirty="0">
                <a:solidFill>
                  <a:schemeClr val="accent5">
                    <a:lumMod val="75000"/>
                  </a:schemeClr>
                </a:solidFill>
              </a:rPr>
              <a:t>Good reference for flash cards, but you must work with 							your stats.  Web based</a:t>
            </a:r>
          </a:p>
          <a:p>
            <a:endParaRPr lang="en-US" dirty="0">
              <a:solidFill>
                <a:schemeClr val="accent5">
                  <a:lumMod val="75000"/>
                </a:schemeClr>
              </a:solidFill>
            </a:endParaRPr>
          </a:p>
        </p:txBody>
      </p:sp>
      <p:sp>
        <p:nvSpPr>
          <p:cNvPr id="8" name="TextBox 7"/>
          <p:cNvSpPr txBox="1"/>
          <p:nvPr/>
        </p:nvSpPr>
        <p:spPr>
          <a:xfrm>
            <a:off x="654423" y="3036538"/>
            <a:ext cx="8153400"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sz="2000" dirty="0">
              <a:solidFill>
                <a:schemeClr val="accent4">
                  <a:lumMod val="75000"/>
                </a:schemeClr>
              </a:solidFill>
            </a:endParaRPr>
          </a:p>
          <a:p>
            <a:r>
              <a:rPr lang="en-US" sz="2000" dirty="0">
                <a:solidFill>
                  <a:schemeClr val="accent4">
                    <a:lumMod val="75000"/>
                  </a:schemeClr>
                </a:solidFill>
              </a:rPr>
              <a:t>Ham Radio Exam 		</a:t>
            </a:r>
            <a:r>
              <a:rPr lang="en-US" dirty="0" err="1">
                <a:solidFill>
                  <a:schemeClr val="accent4">
                    <a:lumMod val="75000"/>
                  </a:schemeClr>
                </a:solidFill>
              </a:rPr>
              <a:t>iOS</a:t>
            </a:r>
            <a:r>
              <a:rPr lang="en-US" dirty="0">
                <a:solidFill>
                  <a:schemeClr val="accent4">
                    <a:lumMod val="75000"/>
                  </a:schemeClr>
                </a:solidFill>
              </a:rPr>
              <a:t> APP  excellent.</a:t>
            </a:r>
          </a:p>
          <a:p>
            <a:r>
              <a:rPr lang="en-US" sz="2000" dirty="0">
                <a:solidFill>
                  <a:schemeClr val="accent4">
                    <a:lumMod val="75000"/>
                  </a:schemeClr>
                </a:solidFill>
              </a:rPr>
              <a:t>by Roy Watson</a:t>
            </a:r>
          </a:p>
          <a:p>
            <a:endParaRPr lang="en-US" sz="2000" dirty="0">
              <a:solidFill>
                <a:schemeClr val="accent4">
                  <a:lumMod val="75000"/>
                </a:schemeClr>
              </a:solidFill>
            </a:endParaRPr>
          </a:p>
        </p:txBody>
      </p:sp>
      <p:sp>
        <p:nvSpPr>
          <p:cNvPr id="7" name="TextBox 6"/>
          <p:cNvSpPr txBox="1"/>
          <p:nvPr/>
        </p:nvSpPr>
        <p:spPr>
          <a:xfrm>
            <a:off x="654423" y="4939553"/>
            <a:ext cx="8153400" cy="67710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err="1">
                <a:solidFill>
                  <a:srgbClr val="2C80AB"/>
                </a:solidFill>
              </a:rPr>
              <a:t>Hamstudy.org</a:t>
            </a:r>
            <a:r>
              <a:rPr lang="en-US" sz="2000" dirty="0">
                <a:solidFill>
                  <a:schemeClr val="accent5">
                    <a:lumMod val="75000"/>
                  </a:schemeClr>
                </a:solidFill>
              </a:rPr>
              <a:t>	</a:t>
            </a:r>
            <a:r>
              <a:rPr lang="en-US" dirty="0">
                <a:solidFill>
                  <a:schemeClr val="accent5">
                    <a:lumMod val="75000"/>
                  </a:schemeClr>
                </a:solidFill>
              </a:rPr>
              <a:t>Good reference for flash cards, Many great links. Get on and play.</a:t>
            </a:r>
          </a:p>
          <a:p>
            <a:endParaRPr lang="en-US" dirty="0">
              <a:solidFill>
                <a:schemeClr val="accent5">
                  <a:lumMod val="75000"/>
                </a:schemeClr>
              </a:solidFill>
            </a:endParaRPr>
          </a:p>
        </p:txBody>
      </p:sp>
    </p:spTree>
    <p:extLst>
      <p:ext uri="{BB962C8B-B14F-4D97-AF65-F5344CB8AC3E}">
        <p14:creationId xmlns:p14="http://schemas.microsoft.com/office/powerpoint/2010/main" val="122986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950" y="140856"/>
            <a:ext cx="7313613" cy="1264024"/>
          </a:xfrm>
        </p:spPr>
        <p:txBody>
          <a:bodyPr/>
          <a:lstStyle/>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cs typeface="Cambria"/>
              </a:rPr>
              <a:t>For Next Week</a:t>
            </a:r>
          </a:p>
        </p:txBody>
      </p:sp>
      <p:sp>
        <p:nvSpPr>
          <p:cNvPr id="4" name="TextBox 3"/>
          <p:cNvSpPr txBox="1"/>
          <p:nvPr/>
        </p:nvSpPr>
        <p:spPr>
          <a:xfrm>
            <a:off x="914401" y="1579602"/>
            <a:ext cx="3802356" cy="369332"/>
          </a:xfrm>
          <a:prstGeom prst="rect">
            <a:avLst/>
          </a:prstGeom>
          <a:noFill/>
        </p:spPr>
        <p:txBody>
          <a:bodyPr wrap="none" rtlCol="0">
            <a:spAutoFit/>
          </a:bodyPr>
          <a:lstStyle/>
          <a:p>
            <a:r>
              <a:rPr lang="en-US" dirty="0">
                <a:latin typeface="Cambria"/>
              </a:rPr>
              <a:t>Study flash cards </a:t>
            </a:r>
            <a:r>
              <a:rPr lang="en-US" dirty="0" err="1">
                <a:solidFill>
                  <a:srgbClr val="FF0000"/>
                </a:solidFill>
                <a:latin typeface="Cambria"/>
              </a:rPr>
              <a:t>www.hamexam.org</a:t>
            </a:r>
            <a:endParaRPr lang="en-US" dirty="0">
              <a:solidFill>
                <a:srgbClr val="FF0000"/>
              </a:solidFill>
              <a:latin typeface="Cambria"/>
            </a:endParaRPr>
          </a:p>
        </p:txBody>
      </p:sp>
      <p:sp>
        <p:nvSpPr>
          <p:cNvPr id="5" name="TextBox 4"/>
          <p:cNvSpPr txBox="1"/>
          <p:nvPr/>
        </p:nvSpPr>
        <p:spPr>
          <a:xfrm>
            <a:off x="4117634" y="5108615"/>
            <a:ext cx="1777775" cy="830997"/>
          </a:xfrm>
          <a:prstGeom prst="rect">
            <a:avLst/>
          </a:prstGeom>
          <a:noFill/>
        </p:spPr>
        <p:txBody>
          <a:bodyPr wrap="none" rtlCol="0">
            <a:spAutoFit/>
          </a:bodyPr>
          <a:lstStyle/>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rPr>
              <a:t>73</a:t>
            </a:r>
          </a:p>
          <a:p>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mbria"/>
              </a:rPr>
              <a:t>Tom and Jack</a:t>
            </a:r>
          </a:p>
        </p:txBody>
      </p:sp>
      <p:sp>
        <p:nvSpPr>
          <p:cNvPr id="6" name="TextBox 5"/>
          <p:cNvSpPr txBox="1"/>
          <p:nvPr/>
        </p:nvSpPr>
        <p:spPr>
          <a:xfrm>
            <a:off x="372350" y="3200401"/>
            <a:ext cx="1049499" cy="92333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1</a:t>
            </a:r>
          </a:p>
          <a:p>
            <a:pPr>
              <a:buFont typeface="Arial"/>
              <a:buChar char="•"/>
            </a:pPr>
            <a:r>
              <a:rPr lang="en-US" dirty="0">
                <a:latin typeface="Cambria"/>
                <a:cs typeface="Cambria"/>
              </a:rPr>
              <a:t>  T1B</a:t>
            </a:r>
          </a:p>
          <a:p>
            <a:pPr>
              <a:buFont typeface="Arial"/>
              <a:buChar char="•"/>
            </a:pPr>
            <a:r>
              <a:rPr lang="en-US" dirty="0">
                <a:latin typeface="Cambria"/>
                <a:cs typeface="Cambria"/>
              </a:rPr>
              <a:t>  T3B</a:t>
            </a:r>
          </a:p>
        </p:txBody>
      </p:sp>
      <p:sp>
        <p:nvSpPr>
          <p:cNvPr id="7" name="TextBox 6"/>
          <p:cNvSpPr txBox="1"/>
          <p:nvPr/>
        </p:nvSpPr>
        <p:spPr>
          <a:xfrm>
            <a:off x="1591550" y="3200401"/>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2</a:t>
            </a:r>
          </a:p>
          <a:p>
            <a:pPr>
              <a:buFont typeface="Arial"/>
              <a:buChar char="•"/>
            </a:pPr>
            <a:r>
              <a:rPr lang="en-US" dirty="0">
                <a:latin typeface="Cambria"/>
                <a:cs typeface="Cambria"/>
              </a:rPr>
              <a:t>  T1A</a:t>
            </a:r>
          </a:p>
          <a:p>
            <a:pPr>
              <a:buFont typeface="Arial"/>
              <a:buChar char="•"/>
            </a:pPr>
            <a:r>
              <a:rPr lang="en-US" dirty="0">
                <a:latin typeface="Cambria"/>
                <a:cs typeface="Cambria"/>
              </a:rPr>
              <a:t>  T1C</a:t>
            </a:r>
          </a:p>
          <a:p>
            <a:pPr>
              <a:buFont typeface="Arial"/>
              <a:buChar char="•"/>
            </a:pPr>
            <a:r>
              <a:rPr lang="en-US" dirty="0">
                <a:latin typeface="Cambria"/>
                <a:cs typeface="Cambria"/>
              </a:rPr>
              <a:t>  TID</a:t>
            </a:r>
          </a:p>
          <a:p>
            <a:pPr>
              <a:buFont typeface="Arial"/>
              <a:buChar char="•"/>
            </a:pPr>
            <a:r>
              <a:rPr lang="en-US" dirty="0">
                <a:latin typeface="Cambria"/>
                <a:cs typeface="Cambria"/>
              </a:rPr>
              <a:t>  T1E</a:t>
            </a:r>
          </a:p>
          <a:p>
            <a:pPr>
              <a:buFont typeface="Arial"/>
              <a:buChar char="•"/>
            </a:pPr>
            <a:r>
              <a:rPr lang="en-US" dirty="0">
                <a:latin typeface="Cambria"/>
                <a:cs typeface="Cambria"/>
              </a:rPr>
              <a:t>  T1F</a:t>
            </a:r>
          </a:p>
        </p:txBody>
      </p:sp>
      <p:sp>
        <p:nvSpPr>
          <p:cNvPr id="9" name="TextBox 8"/>
          <p:cNvSpPr txBox="1"/>
          <p:nvPr/>
        </p:nvSpPr>
        <p:spPr>
          <a:xfrm>
            <a:off x="4029950" y="3200401"/>
            <a:ext cx="1048685" cy="1754326"/>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5</a:t>
            </a:r>
          </a:p>
          <a:p>
            <a:pPr>
              <a:buFont typeface="Arial"/>
              <a:buChar char="•"/>
            </a:pPr>
            <a:r>
              <a:rPr lang="en-US" dirty="0">
                <a:latin typeface="Cambria"/>
                <a:cs typeface="Cambria"/>
              </a:rPr>
              <a:t>  T3A</a:t>
            </a:r>
          </a:p>
          <a:p>
            <a:pPr>
              <a:buFont typeface="Arial"/>
              <a:buChar char="•"/>
            </a:pPr>
            <a:r>
              <a:rPr lang="en-US" dirty="0">
                <a:latin typeface="Cambria"/>
                <a:cs typeface="Cambria"/>
              </a:rPr>
              <a:t>  T3C</a:t>
            </a:r>
          </a:p>
          <a:p>
            <a:pPr>
              <a:buFont typeface="Arial"/>
              <a:buChar char="•"/>
            </a:pPr>
            <a:r>
              <a:rPr lang="en-US" dirty="0">
                <a:latin typeface="Cambria"/>
                <a:cs typeface="Cambria"/>
              </a:rPr>
              <a:t>  T9A</a:t>
            </a:r>
          </a:p>
          <a:p>
            <a:pPr>
              <a:buFont typeface="Arial"/>
              <a:buChar char="•"/>
            </a:pPr>
            <a:r>
              <a:rPr lang="en-US" dirty="0">
                <a:latin typeface="Cambria"/>
                <a:cs typeface="Cambria"/>
              </a:rPr>
              <a:t>  T9B</a:t>
            </a:r>
          </a:p>
          <a:p>
            <a:pPr>
              <a:buFont typeface="Arial"/>
              <a:buChar char="•"/>
            </a:pPr>
            <a:r>
              <a:rPr lang="en-US" dirty="0">
                <a:latin typeface="Cambria"/>
                <a:cs typeface="Cambria"/>
              </a:rPr>
              <a:t>  T7C</a:t>
            </a:r>
          </a:p>
        </p:txBody>
      </p:sp>
      <p:sp>
        <p:nvSpPr>
          <p:cNvPr id="10" name="TextBox 9"/>
          <p:cNvSpPr txBox="1"/>
          <p:nvPr/>
        </p:nvSpPr>
        <p:spPr>
          <a:xfrm>
            <a:off x="5249150" y="3200401"/>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6</a:t>
            </a:r>
          </a:p>
          <a:p>
            <a:pPr>
              <a:buFont typeface="Arial"/>
              <a:buChar char="•"/>
            </a:pPr>
            <a:r>
              <a:rPr lang="en-US" dirty="0">
                <a:latin typeface="Cambria"/>
                <a:cs typeface="Cambria"/>
              </a:rPr>
              <a:t>  T4A</a:t>
            </a:r>
          </a:p>
          <a:p>
            <a:pPr>
              <a:buFont typeface="Arial"/>
              <a:buChar char="•"/>
            </a:pPr>
            <a:r>
              <a:rPr lang="en-US" dirty="0">
                <a:latin typeface="Cambria"/>
                <a:cs typeface="Cambria"/>
              </a:rPr>
              <a:t>  T4B</a:t>
            </a:r>
          </a:p>
          <a:p>
            <a:pPr>
              <a:buFont typeface="Arial"/>
              <a:buChar char="•"/>
            </a:pPr>
            <a:r>
              <a:rPr lang="en-US" dirty="0">
                <a:latin typeface="Cambria"/>
                <a:cs typeface="Cambria"/>
              </a:rPr>
              <a:t>  T7A</a:t>
            </a:r>
          </a:p>
          <a:p>
            <a:pPr>
              <a:buFont typeface="Arial"/>
              <a:buChar char="•"/>
            </a:pPr>
            <a:r>
              <a:rPr lang="en-US" dirty="0">
                <a:latin typeface="Cambria"/>
                <a:cs typeface="Cambria"/>
              </a:rPr>
              <a:t>  T7B</a:t>
            </a:r>
          </a:p>
          <a:p>
            <a:pPr>
              <a:buFont typeface="Arial"/>
              <a:buChar char="•"/>
            </a:pPr>
            <a:r>
              <a:rPr lang="en-US" dirty="0">
                <a:latin typeface="Cambria"/>
                <a:cs typeface="Cambria"/>
              </a:rPr>
              <a:t>  T8D</a:t>
            </a:r>
          </a:p>
        </p:txBody>
      </p:sp>
      <p:sp>
        <p:nvSpPr>
          <p:cNvPr id="11" name="TextBox 10"/>
          <p:cNvSpPr txBox="1"/>
          <p:nvPr/>
        </p:nvSpPr>
        <p:spPr>
          <a:xfrm>
            <a:off x="6468350" y="3200401"/>
            <a:ext cx="1049499" cy="286232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7</a:t>
            </a:r>
          </a:p>
          <a:p>
            <a:pPr>
              <a:buFont typeface="Arial"/>
              <a:buChar char="•"/>
            </a:pPr>
            <a:r>
              <a:rPr lang="en-US" dirty="0">
                <a:latin typeface="Cambria"/>
                <a:cs typeface="Cambria"/>
              </a:rPr>
              <a:t>  T5A</a:t>
            </a:r>
          </a:p>
          <a:p>
            <a:pPr>
              <a:buFont typeface="Arial"/>
              <a:buChar char="•"/>
            </a:pPr>
            <a:r>
              <a:rPr lang="en-US" dirty="0">
                <a:latin typeface="Cambria"/>
                <a:cs typeface="Cambria"/>
              </a:rPr>
              <a:t>  T5B</a:t>
            </a:r>
          </a:p>
          <a:p>
            <a:pPr>
              <a:buFont typeface="Arial"/>
              <a:buChar char="•"/>
            </a:pPr>
            <a:r>
              <a:rPr lang="en-US" dirty="0">
                <a:latin typeface="Cambria"/>
                <a:cs typeface="Cambria"/>
              </a:rPr>
              <a:t>  T5C</a:t>
            </a:r>
          </a:p>
          <a:p>
            <a:pPr>
              <a:buFont typeface="Arial"/>
              <a:buChar char="•"/>
            </a:pPr>
            <a:r>
              <a:rPr lang="en-US" dirty="0">
                <a:latin typeface="Cambria"/>
                <a:cs typeface="Cambria"/>
              </a:rPr>
              <a:t>  T5D</a:t>
            </a:r>
          </a:p>
          <a:p>
            <a:pPr>
              <a:buFont typeface="Arial"/>
              <a:buChar char="•"/>
            </a:pPr>
            <a:r>
              <a:rPr lang="en-US" dirty="0">
                <a:latin typeface="Cambria"/>
                <a:cs typeface="Cambria"/>
              </a:rPr>
              <a:t>  T6A</a:t>
            </a:r>
          </a:p>
          <a:p>
            <a:pPr>
              <a:buFont typeface="Arial"/>
              <a:buChar char="•"/>
            </a:pPr>
            <a:r>
              <a:rPr lang="en-US" dirty="0">
                <a:latin typeface="Cambria"/>
                <a:cs typeface="Cambria"/>
              </a:rPr>
              <a:t>  T6B</a:t>
            </a:r>
          </a:p>
          <a:p>
            <a:pPr>
              <a:buFont typeface="Arial"/>
              <a:buChar char="•"/>
            </a:pPr>
            <a:r>
              <a:rPr lang="en-US" dirty="0">
                <a:latin typeface="Cambria"/>
                <a:cs typeface="Cambria"/>
              </a:rPr>
              <a:t>  T6C</a:t>
            </a:r>
          </a:p>
          <a:p>
            <a:pPr>
              <a:buFont typeface="Arial"/>
              <a:buChar char="•"/>
            </a:pPr>
            <a:r>
              <a:rPr lang="en-US" dirty="0">
                <a:latin typeface="Cambria"/>
                <a:cs typeface="Cambria"/>
              </a:rPr>
              <a:t>  T6D</a:t>
            </a:r>
          </a:p>
          <a:p>
            <a:pPr>
              <a:buFont typeface="Arial"/>
              <a:buChar char="•"/>
            </a:pPr>
            <a:r>
              <a:rPr lang="en-US" dirty="0">
                <a:latin typeface="Cambria"/>
                <a:cs typeface="Cambria"/>
              </a:rPr>
              <a:t>  T7D</a:t>
            </a:r>
          </a:p>
        </p:txBody>
      </p:sp>
      <p:sp>
        <p:nvSpPr>
          <p:cNvPr id="12" name="TextBox 11"/>
          <p:cNvSpPr txBox="1"/>
          <p:nvPr/>
        </p:nvSpPr>
        <p:spPr>
          <a:xfrm>
            <a:off x="2810750" y="3200401"/>
            <a:ext cx="1049499" cy="175432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4</a:t>
            </a:r>
          </a:p>
          <a:p>
            <a:pPr>
              <a:buFont typeface="Arial"/>
              <a:buChar char="•"/>
            </a:pPr>
            <a:r>
              <a:rPr lang="en-US" dirty="0">
                <a:latin typeface="Cambria"/>
                <a:cs typeface="Cambria"/>
              </a:rPr>
              <a:t>  T2A</a:t>
            </a:r>
          </a:p>
          <a:p>
            <a:pPr>
              <a:buFont typeface="Arial"/>
              <a:buChar char="•"/>
            </a:pPr>
            <a:r>
              <a:rPr lang="en-US" dirty="0">
                <a:latin typeface="Cambria"/>
                <a:cs typeface="Cambria"/>
              </a:rPr>
              <a:t>  T2B</a:t>
            </a:r>
          </a:p>
          <a:p>
            <a:pPr>
              <a:buFont typeface="Arial"/>
              <a:buChar char="•"/>
            </a:pPr>
            <a:r>
              <a:rPr lang="en-US" dirty="0">
                <a:latin typeface="Cambria"/>
                <a:cs typeface="Cambria"/>
              </a:rPr>
              <a:t>  T2C</a:t>
            </a:r>
          </a:p>
          <a:p>
            <a:pPr>
              <a:buFont typeface="Arial"/>
              <a:buChar char="•"/>
            </a:pPr>
            <a:r>
              <a:rPr lang="en-US" dirty="0">
                <a:latin typeface="Cambria"/>
                <a:cs typeface="Cambria"/>
              </a:rPr>
              <a:t>  T8B</a:t>
            </a:r>
          </a:p>
          <a:p>
            <a:pPr>
              <a:buFont typeface="Arial"/>
              <a:buChar char="•"/>
            </a:pPr>
            <a:r>
              <a:rPr lang="en-US" dirty="0">
                <a:latin typeface="Cambria"/>
                <a:cs typeface="Cambria"/>
              </a:rPr>
              <a:t>  T8C</a:t>
            </a:r>
          </a:p>
        </p:txBody>
      </p:sp>
      <p:sp>
        <p:nvSpPr>
          <p:cNvPr id="14" name="TextBox 13"/>
          <p:cNvSpPr txBox="1"/>
          <p:nvPr/>
        </p:nvSpPr>
        <p:spPr>
          <a:xfrm>
            <a:off x="7716958" y="3200401"/>
            <a:ext cx="1049499"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8</a:t>
            </a:r>
          </a:p>
          <a:p>
            <a:pPr>
              <a:buFont typeface="Arial"/>
              <a:buChar char="•"/>
            </a:pPr>
            <a:r>
              <a:rPr lang="en-US" dirty="0">
                <a:latin typeface="Cambria"/>
                <a:cs typeface="Cambria"/>
              </a:rPr>
              <a:t>  T0A</a:t>
            </a:r>
          </a:p>
          <a:p>
            <a:pPr>
              <a:buFont typeface="Arial"/>
              <a:buChar char="•"/>
            </a:pPr>
            <a:r>
              <a:rPr lang="en-US" dirty="0">
                <a:latin typeface="Cambria"/>
                <a:cs typeface="Cambria"/>
              </a:rPr>
              <a:t>  T0B</a:t>
            </a:r>
          </a:p>
          <a:p>
            <a:pPr>
              <a:buFont typeface="Arial"/>
              <a:buChar char="•"/>
            </a:pPr>
            <a:r>
              <a:rPr lang="en-US" dirty="0">
                <a:latin typeface="Cambria"/>
                <a:cs typeface="Cambria"/>
              </a:rPr>
              <a:t>  T0C</a:t>
            </a:r>
          </a:p>
        </p:txBody>
      </p:sp>
      <p:sp>
        <p:nvSpPr>
          <p:cNvPr id="15" name="TextBox 14"/>
          <p:cNvSpPr txBox="1"/>
          <p:nvPr/>
        </p:nvSpPr>
        <p:spPr>
          <a:xfrm>
            <a:off x="211983" y="2554069"/>
            <a:ext cx="1280118"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t>Radio</a:t>
            </a:r>
          </a:p>
          <a:p>
            <a:pPr algn="ctr"/>
            <a:r>
              <a:rPr lang="en-US" sz="1400" dirty="0"/>
              <a:t> Fundamentals</a:t>
            </a:r>
          </a:p>
        </p:txBody>
      </p:sp>
      <p:sp>
        <p:nvSpPr>
          <p:cNvPr id="16" name="TextBox 15"/>
          <p:cNvSpPr txBox="1"/>
          <p:nvPr/>
        </p:nvSpPr>
        <p:spPr>
          <a:xfrm>
            <a:off x="1752602" y="2557790"/>
            <a:ext cx="851515"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latin typeface="Cambria"/>
                <a:cs typeface="Cambria"/>
              </a:rPr>
              <a:t> Rules  &amp;</a:t>
            </a:r>
          </a:p>
          <a:p>
            <a:pPr algn="ctr"/>
            <a:r>
              <a:rPr lang="en-US" sz="1400" dirty="0" err="1">
                <a:latin typeface="Cambria"/>
                <a:cs typeface="Cambria"/>
              </a:rPr>
              <a:t>Regs</a:t>
            </a:r>
            <a:endParaRPr lang="en-US" sz="1400" dirty="0">
              <a:latin typeface="Cambria"/>
              <a:cs typeface="Cambria"/>
            </a:endParaRPr>
          </a:p>
        </p:txBody>
      </p:sp>
      <p:sp>
        <p:nvSpPr>
          <p:cNvPr id="17" name="TextBox 16"/>
          <p:cNvSpPr txBox="1"/>
          <p:nvPr/>
        </p:nvSpPr>
        <p:spPr>
          <a:xfrm>
            <a:off x="2810750" y="2557790"/>
            <a:ext cx="946293"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err="1">
                <a:latin typeface="Cambria"/>
                <a:cs typeface="Cambria"/>
              </a:rPr>
              <a:t>Comm</a:t>
            </a:r>
            <a:r>
              <a:rPr lang="en-US" sz="1400" dirty="0">
                <a:latin typeface="Cambria"/>
                <a:cs typeface="Cambria"/>
              </a:rPr>
              <a:t> </a:t>
            </a:r>
            <a:r>
              <a:rPr lang="en-US" sz="1400" dirty="0" err="1">
                <a:latin typeface="Cambria"/>
                <a:cs typeface="Cambria"/>
              </a:rPr>
              <a:t>w</a:t>
            </a:r>
            <a:r>
              <a:rPr lang="en-US" sz="1400" dirty="0">
                <a:latin typeface="Cambria"/>
                <a:cs typeface="Cambria"/>
              </a:rPr>
              <a:t>/</a:t>
            </a:r>
          </a:p>
          <a:p>
            <a:pPr algn="ctr"/>
            <a:r>
              <a:rPr lang="en-US" sz="1400" dirty="0">
                <a:latin typeface="Cambria"/>
                <a:cs typeface="Cambria"/>
              </a:rPr>
              <a:t>Others</a:t>
            </a:r>
          </a:p>
        </p:txBody>
      </p:sp>
      <p:sp>
        <p:nvSpPr>
          <p:cNvPr id="18" name="TextBox 17"/>
          <p:cNvSpPr txBox="1"/>
          <p:nvPr/>
        </p:nvSpPr>
        <p:spPr>
          <a:xfrm>
            <a:off x="3949762" y="2557790"/>
            <a:ext cx="1122059"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latin typeface="Cambria"/>
                <a:cs typeface="Cambria"/>
              </a:rPr>
              <a:t>Antennas</a:t>
            </a:r>
          </a:p>
          <a:p>
            <a:pPr algn="ctr"/>
            <a:r>
              <a:rPr lang="en-US" sz="1400" dirty="0">
                <a:latin typeface="Cambria"/>
                <a:cs typeface="Cambria"/>
              </a:rPr>
              <a:t>Propagation</a:t>
            </a:r>
          </a:p>
        </p:txBody>
      </p:sp>
      <p:sp>
        <p:nvSpPr>
          <p:cNvPr id="19" name="TextBox 18"/>
          <p:cNvSpPr txBox="1"/>
          <p:nvPr/>
        </p:nvSpPr>
        <p:spPr>
          <a:xfrm>
            <a:off x="5249150" y="2557790"/>
            <a:ext cx="1032028"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latin typeface="Cambria"/>
                <a:cs typeface="Cambria"/>
              </a:rPr>
              <a:t>Equipment</a:t>
            </a:r>
          </a:p>
          <a:p>
            <a:pPr algn="ctr"/>
            <a:endParaRPr lang="en-US" sz="1400" dirty="0">
              <a:latin typeface="Cambria"/>
              <a:cs typeface="Cambria"/>
            </a:endParaRPr>
          </a:p>
        </p:txBody>
      </p:sp>
      <p:sp>
        <p:nvSpPr>
          <p:cNvPr id="20" name="TextBox 19"/>
          <p:cNvSpPr txBox="1"/>
          <p:nvPr/>
        </p:nvSpPr>
        <p:spPr>
          <a:xfrm>
            <a:off x="6549290" y="2557790"/>
            <a:ext cx="968559"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400" dirty="0">
                <a:latin typeface="Cambria"/>
                <a:cs typeface="Cambria"/>
              </a:rPr>
              <a:t>Electricity</a:t>
            </a:r>
          </a:p>
          <a:p>
            <a:endParaRPr lang="en-US" sz="1400" dirty="0">
              <a:latin typeface="Cambria"/>
              <a:cs typeface="Cambria"/>
            </a:endParaRPr>
          </a:p>
        </p:txBody>
      </p:sp>
      <p:sp>
        <p:nvSpPr>
          <p:cNvPr id="21" name="TextBox 20"/>
          <p:cNvSpPr txBox="1"/>
          <p:nvPr/>
        </p:nvSpPr>
        <p:spPr>
          <a:xfrm>
            <a:off x="7882069" y="2557790"/>
            <a:ext cx="736099"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latin typeface="Cambria"/>
                <a:cs typeface="Cambria"/>
              </a:rPr>
              <a:t>  Safety    </a:t>
            </a:r>
          </a:p>
          <a:p>
            <a:pPr algn="ctr"/>
            <a:endParaRPr lang="en-US" sz="1400" dirty="0">
              <a:latin typeface="Cambria"/>
              <a:cs typeface="Cambria"/>
            </a:endParaRPr>
          </a:p>
        </p:txBody>
      </p:sp>
      <p:sp>
        <p:nvSpPr>
          <p:cNvPr id="23" name="Down Arrow 22"/>
          <p:cNvSpPr/>
          <p:nvPr/>
        </p:nvSpPr>
        <p:spPr>
          <a:xfrm>
            <a:off x="762000" y="2057400"/>
            <a:ext cx="304800" cy="4018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585803" y="5739558"/>
            <a:ext cx="1048685" cy="646331"/>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u="sng" dirty="0">
                <a:latin typeface="Cambria"/>
                <a:cs typeface="Cambria"/>
              </a:rPr>
              <a:t>Lesson 3</a:t>
            </a:r>
          </a:p>
          <a:p>
            <a:pPr>
              <a:buFont typeface="Arial"/>
              <a:buChar char="•"/>
            </a:pPr>
            <a:r>
              <a:rPr lang="en-US" dirty="0">
                <a:latin typeface="Cambria"/>
                <a:cs typeface="Cambria"/>
              </a:rPr>
              <a:t>  T8A</a:t>
            </a:r>
          </a:p>
        </p:txBody>
      </p:sp>
      <p:sp>
        <p:nvSpPr>
          <p:cNvPr id="24" name="TextBox 23"/>
          <p:cNvSpPr txBox="1"/>
          <p:nvPr/>
        </p:nvSpPr>
        <p:spPr>
          <a:xfrm>
            <a:off x="1585803" y="5304172"/>
            <a:ext cx="1127233" cy="30777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1400" dirty="0"/>
              <a:t>Modulation</a:t>
            </a:r>
          </a:p>
        </p:txBody>
      </p:sp>
    </p:spTree>
    <p:extLst>
      <p:ext uri="{BB962C8B-B14F-4D97-AF65-F5344CB8AC3E}">
        <p14:creationId xmlns:p14="http://schemas.microsoft.com/office/powerpoint/2010/main" val="110773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Hamexam.org</a:t>
            </a:r>
            <a:endParaRPr lang="en-US" dirty="0"/>
          </a:p>
        </p:txBody>
      </p:sp>
      <p:pic>
        <p:nvPicPr>
          <p:cNvPr id="5" name="Picture 4" descr="Screen Shot 2013-12-16 at 1.21.12 AM.png"/>
          <p:cNvPicPr>
            <a:picLocks noChangeAspect="1"/>
          </p:cNvPicPr>
          <p:nvPr/>
        </p:nvPicPr>
        <p:blipFill>
          <a:blip r:embed="rId2"/>
          <a:stretch>
            <a:fillRect/>
          </a:stretch>
        </p:blipFill>
        <p:spPr>
          <a:xfrm>
            <a:off x="0" y="2133600"/>
            <a:ext cx="9144000" cy="3898900"/>
          </a:xfrm>
          <a:prstGeom prst="rect">
            <a:avLst/>
          </a:prstGeom>
        </p:spPr>
      </p:pic>
      <p:pic>
        <p:nvPicPr>
          <p:cNvPr id="6" name="Picture 5"/>
          <p:cNvPicPr>
            <a:picLocks noChangeAspect="1"/>
          </p:cNvPicPr>
          <p:nvPr/>
        </p:nvPicPr>
        <p:blipFill>
          <a:blip r:embed="rId3"/>
          <a:stretch>
            <a:fillRect/>
          </a:stretch>
        </p:blipFill>
        <p:spPr>
          <a:xfrm>
            <a:off x="4038600" y="165719"/>
            <a:ext cx="2819400" cy="5174631"/>
          </a:xfrm>
          <a:prstGeom prst="rect">
            <a:avLst/>
          </a:prstGeom>
        </p:spPr>
      </p:pic>
      <p:cxnSp>
        <p:nvCxnSpPr>
          <p:cNvPr id="8" name="Curved Connector 7"/>
          <p:cNvCxnSpPr/>
          <p:nvPr/>
        </p:nvCxnSpPr>
        <p:spPr>
          <a:xfrm flipV="1">
            <a:off x="762000" y="1298448"/>
            <a:ext cx="3505200" cy="190195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 name="Group 12"/>
          <p:cNvGrpSpPr/>
          <p:nvPr/>
        </p:nvGrpSpPr>
        <p:grpSpPr>
          <a:xfrm>
            <a:off x="762000" y="3429000"/>
            <a:ext cx="2378869" cy="1371600"/>
            <a:chOff x="762000" y="3429000"/>
            <a:chExt cx="2378869" cy="1371600"/>
          </a:xfrm>
        </p:grpSpPr>
        <p:pic>
          <p:nvPicPr>
            <p:cNvPr id="10" name="Picture 9"/>
            <p:cNvPicPr>
              <a:picLocks noChangeAspect="1"/>
            </p:cNvPicPr>
            <p:nvPr/>
          </p:nvPicPr>
          <p:blipFill>
            <a:blip r:embed="rId4"/>
            <a:stretch>
              <a:fillRect/>
            </a:stretch>
          </p:blipFill>
          <p:spPr>
            <a:xfrm>
              <a:off x="1447800" y="3429000"/>
              <a:ext cx="1693069" cy="1371600"/>
            </a:xfrm>
            <a:prstGeom prst="rect">
              <a:avLst/>
            </a:prstGeom>
          </p:spPr>
        </p:pic>
        <p:cxnSp>
          <p:nvCxnSpPr>
            <p:cNvPr id="12" name="Curved Connector 11"/>
            <p:cNvCxnSpPr/>
            <p:nvPr/>
          </p:nvCxnSpPr>
          <p:spPr>
            <a:xfrm>
              <a:off x="762000" y="3886200"/>
              <a:ext cx="838200" cy="1524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1219200" y="4800600"/>
            <a:ext cx="2187430"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a:t>Reset Stats if needed</a:t>
            </a:r>
          </a:p>
        </p:txBody>
      </p:sp>
      <p:sp>
        <p:nvSpPr>
          <p:cNvPr id="3" name="TextBox 2"/>
          <p:cNvSpPr txBox="1"/>
          <p:nvPr/>
        </p:nvSpPr>
        <p:spPr>
          <a:xfrm>
            <a:off x="250257" y="6256421"/>
            <a:ext cx="4550343" cy="646331"/>
          </a:xfrm>
          <a:prstGeom prst="rect">
            <a:avLst/>
          </a:prstGeom>
          <a:noFill/>
        </p:spPr>
        <p:txBody>
          <a:bodyPr wrap="square" rtlCol="0">
            <a:spAutoFit/>
          </a:bodyPr>
          <a:lstStyle/>
          <a:p>
            <a:pPr marL="342900" indent="-342900">
              <a:buAutoNum type="arabicPeriod"/>
            </a:pPr>
            <a:r>
              <a:rPr lang="en-US" dirty="0"/>
              <a:t>Select user name and register for </a:t>
            </a:r>
            <a:r>
              <a:rPr lang="en-US" dirty="0" err="1"/>
              <a:t>Hamexam</a:t>
            </a:r>
            <a:endParaRPr lang="en-US" dirty="0"/>
          </a:p>
        </p:txBody>
      </p:sp>
    </p:spTree>
    <p:extLst>
      <p:ext uri="{BB962C8B-B14F-4D97-AF65-F5344CB8AC3E}">
        <p14:creationId xmlns:p14="http://schemas.microsoft.com/office/powerpoint/2010/main" val="149546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Hamexam.org</a:t>
            </a:r>
            <a:endParaRPr lang="en-US" dirty="0"/>
          </a:p>
        </p:txBody>
      </p:sp>
      <p:pic>
        <p:nvPicPr>
          <p:cNvPr id="5" name="Picture 4" descr="Screen Shot 2013-12-16 at 1.21.12 AM.png"/>
          <p:cNvPicPr>
            <a:picLocks noChangeAspect="1"/>
          </p:cNvPicPr>
          <p:nvPr/>
        </p:nvPicPr>
        <p:blipFill>
          <a:blip r:embed="rId2"/>
          <a:stretch>
            <a:fillRect/>
          </a:stretch>
        </p:blipFill>
        <p:spPr>
          <a:xfrm>
            <a:off x="0" y="2133600"/>
            <a:ext cx="9144000" cy="3898900"/>
          </a:xfrm>
          <a:prstGeom prst="rect">
            <a:avLst/>
          </a:prstGeom>
        </p:spPr>
      </p:pic>
      <p:pic>
        <p:nvPicPr>
          <p:cNvPr id="13" name="Picture 12"/>
          <p:cNvPicPr>
            <a:picLocks noChangeAspect="1"/>
          </p:cNvPicPr>
          <p:nvPr/>
        </p:nvPicPr>
        <p:blipFill>
          <a:blip r:embed="rId3"/>
          <a:stretch>
            <a:fillRect/>
          </a:stretch>
        </p:blipFill>
        <p:spPr>
          <a:xfrm>
            <a:off x="1" y="3657600"/>
            <a:ext cx="8674100" cy="1155700"/>
          </a:xfrm>
          <a:prstGeom prst="rect">
            <a:avLst/>
          </a:prstGeom>
        </p:spPr>
      </p:pic>
      <p:grpSp>
        <p:nvGrpSpPr>
          <p:cNvPr id="2" name="Group 19"/>
          <p:cNvGrpSpPr/>
          <p:nvPr/>
        </p:nvGrpSpPr>
        <p:grpSpPr>
          <a:xfrm>
            <a:off x="1" y="4813301"/>
            <a:ext cx="8674100" cy="292101"/>
            <a:chOff x="0" y="4813300"/>
            <a:chExt cx="8674100" cy="292101"/>
          </a:xfrm>
        </p:grpSpPr>
        <p:cxnSp>
          <p:nvCxnSpPr>
            <p:cNvPr id="16" name="Straight Connector 15"/>
            <p:cNvCxnSpPr/>
            <p:nvPr/>
          </p:nvCxnSpPr>
          <p:spPr>
            <a:xfrm rot="10800000" flipV="1">
              <a:off x="6629400" y="4813300"/>
              <a:ext cx="2044700" cy="292100"/>
            </a:xfrm>
            <a:prstGeom prst="line">
              <a:avLst/>
            </a:prstGeom>
            <a:ln>
              <a:solidFill>
                <a:srgbClr val="1A9AF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0" y="4813300"/>
              <a:ext cx="2286000" cy="292101"/>
            </a:xfrm>
            <a:prstGeom prst="line">
              <a:avLst/>
            </a:prstGeom>
            <a:ln>
              <a:solidFill>
                <a:srgbClr val="1A9AF0"/>
              </a:solidFill>
            </a:ln>
          </p:spPr>
          <p:style>
            <a:lnRef idx="2">
              <a:schemeClr val="accent1"/>
            </a:lnRef>
            <a:fillRef idx="0">
              <a:schemeClr val="accent1"/>
            </a:fillRef>
            <a:effectRef idx="1">
              <a:schemeClr val="accent1"/>
            </a:effectRef>
            <a:fontRef idx="minor">
              <a:schemeClr val="tx1"/>
            </a:fontRef>
          </p:style>
        </p:cxnSp>
      </p:grpSp>
      <p:sp>
        <p:nvSpPr>
          <p:cNvPr id="19" name="Oval Callout 18"/>
          <p:cNvSpPr/>
          <p:nvPr/>
        </p:nvSpPr>
        <p:spPr>
          <a:xfrm>
            <a:off x="7616952" y="2286000"/>
            <a:ext cx="1371600" cy="1146048"/>
          </a:xfrm>
          <a:prstGeom prst="wedgeEllipseCallout">
            <a:avLst>
              <a:gd name="adj1" fmla="val -3260"/>
              <a:gd name="adj2" fmla="val 713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Select Filter</a:t>
            </a:r>
          </a:p>
        </p:txBody>
      </p:sp>
      <p:sp>
        <p:nvSpPr>
          <p:cNvPr id="3" name="TextBox 2"/>
          <p:cNvSpPr txBox="1"/>
          <p:nvPr/>
        </p:nvSpPr>
        <p:spPr>
          <a:xfrm>
            <a:off x="317634" y="6198669"/>
            <a:ext cx="3519553" cy="369332"/>
          </a:xfrm>
          <a:prstGeom prst="rect">
            <a:avLst/>
          </a:prstGeom>
          <a:noFill/>
        </p:spPr>
        <p:txBody>
          <a:bodyPr wrap="none" rtlCol="0">
            <a:spAutoFit/>
          </a:bodyPr>
          <a:lstStyle/>
          <a:p>
            <a:r>
              <a:rPr lang="en-US" dirty="0"/>
              <a:t>1. Go to element 2 and select filters</a:t>
            </a:r>
          </a:p>
        </p:txBody>
      </p:sp>
    </p:spTree>
    <p:extLst>
      <p:ext uri="{BB962C8B-B14F-4D97-AF65-F5344CB8AC3E}">
        <p14:creationId xmlns:p14="http://schemas.microsoft.com/office/powerpoint/2010/main" val="20252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1-15 at 3.58.02 PM.png"/>
          <p:cNvPicPr>
            <a:picLocks noChangeAspect="1"/>
          </p:cNvPicPr>
          <p:nvPr/>
        </p:nvPicPr>
        <p:blipFill>
          <a:blip r:embed="rId2"/>
          <a:stretch>
            <a:fillRect/>
          </a:stretch>
        </p:blipFill>
        <p:spPr>
          <a:xfrm>
            <a:off x="1" y="0"/>
            <a:ext cx="6667500" cy="6858000"/>
          </a:xfrm>
          <a:prstGeom prst="rect">
            <a:avLst/>
          </a:prstGeom>
        </p:spPr>
      </p:pic>
      <p:sp>
        <p:nvSpPr>
          <p:cNvPr id="4" name="TextBox 3"/>
          <p:cNvSpPr txBox="1"/>
          <p:nvPr/>
        </p:nvSpPr>
        <p:spPr>
          <a:xfrm>
            <a:off x="3078206" y="270302"/>
            <a:ext cx="3589294" cy="461665"/>
          </a:xfrm>
          <a:prstGeom prst="rect">
            <a:avLst/>
          </a:prstGeom>
          <a:noFill/>
        </p:spPr>
        <p:txBody>
          <a:bodyPr wrap="none" rtlCol="0">
            <a:spAutoFit/>
          </a:bodyPr>
          <a:lstStyle/>
          <a:p>
            <a:r>
              <a:rPr lang="en-US" sz="2400" dirty="0">
                <a:solidFill>
                  <a:srgbClr val="FF0000"/>
                </a:solidFill>
              </a:rPr>
              <a:t>1. Set your Question Filters</a:t>
            </a:r>
          </a:p>
        </p:txBody>
      </p:sp>
      <p:sp>
        <p:nvSpPr>
          <p:cNvPr id="7" name="TextBox 6"/>
          <p:cNvSpPr txBox="1"/>
          <p:nvPr/>
        </p:nvSpPr>
        <p:spPr>
          <a:xfrm>
            <a:off x="7010400" y="1676400"/>
            <a:ext cx="1869698" cy="400110"/>
          </a:xfrm>
          <a:prstGeom prst="rect">
            <a:avLst/>
          </a:prstGeom>
          <a:noFill/>
        </p:spPr>
        <p:txBody>
          <a:bodyPr wrap="none" rtlCol="0">
            <a:spAutoFit/>
          </a:bodyPr>
          <a:lstStyle/>
          <a:p>
            <a:r>
              <a:rPr lang="en-US" sz="2000" dirty="0">
                <a:solidFill>
                  <a:srgbClr val="FF0000"/>
                </a:solidFill>
              </a:rPr>
              <a:t>2. Update filters</a:t>
            </a:r>
          </a:p>
        </p:txBody>
      </p:sp>
      <p:cxnSp>
        <p:nvCxnSpPr>
          <p:cNvPr id="9" name="Curved Connector 8"/>
          <p:cNvCxnSpPr>
            <a:stCxn id="7" idx="1"/>
          </p:cNvCxnSpPr>
          <p:nvPr/>
        </p:nvCxnSpPr>
        <p:spPr>
          <a:xfrm rot="10800000" flipV="1">
            <a:off x="2362200" y="1876455"/>
            <a:ext cx="4648200" cy="169276"/>
          </a:xfrm>
          <a:prstGeom prst="curvedConnector3">
            <a:avLst>
              <a:gd name="adj1" fmla="val 50000"/>
            </a:avLst>
          </a:prstGeom>
          <a:ln w="254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401" y="4495800"/>
            <a:ext cx="1382785" cy="400110"/>
          </a:xfrm>
          <a:prstGeom prst="rect">
            <a:avLst/>
          </a:prstGeom>
          <a:noFill/>
        </p:spPr>
        <p:txBody>
          <a:bodyPr wrap="none" rtlCol="0">
            <a:spAutoFit/>
          </a:bodyPr>
          <a:lstStyle/>
          <a:p>
            <a:r>
              <a:rPr lang="en-US" sz="2000" dirty="0">
                <a:solidFill>
                  <a:srgbClr val="FF0000"/>
                </a:solidFill>
              </a:rPr>
              <a:t>3. Go home</a:t>
            </a:r>
          </a:p>
        </p:txBody>
      </p:sp>
      <p:cxnSp>
        <p:nvCxnSpPr>
          <p:cNvPr id="12" name="Curved Connector 11"/>
          <p:cNvCxnSpPr/>
          <p:nvPr/>
        </p:nvCxnSpPr>
        <p:spPr>
          <a:xfrm rot="16200000" flipV="1">
            <a:off x="-1219200" y="2362200"/>
            <a:ext cx="3581400" cy="685800"/>
          </a:xfrm>
          <a:prstGeom prst="curvedConnector3">
            <a:avLst>
              <a:gd name="adj1" fmla="val 50000"/>
            </a:avLst>
          </a:prstGeom>
          <a:ln w="254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721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31799</TotalTime>
  <Words>1326</Words>
  <Application>Microsoft Macintosh PowerPoint</Application>
  <PresentationFormat>On-screen Show (4:3)</PresentationFormat>
  <Paragraphs>286</Paragraphs>
  <Slides>27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Apple Chancery</vt:lpstr>
      <vt:lpstr>Arial</vt:lpstr>
      <vt:lpstr>Calibri</vt:lpstr>
      <vt:lpstr>Cambria</vt:lpstr>
      <vt:lpstr>Century Gothic</vt:lpstr>
      <vt:lpstr>Courier New</vt:lpstr>
      <vt:lpstr>Rockwell</vt:lpstr>
      <vt:lpstr>Times New Roman</vt:lpstr>
      <vt:lpstr>Executive</vt:lpstr>
      <vt:lpstr> Welcome to Amateur Radio 101 0r officially  Element 2 Technician Class License </vt:lpstr>
      <vt:lpstr>Class Reference</vt:lpstr>
      <vt:lpstr>wednettraining.com</vt:lpstr>
      <vt:lpstr>Wednettraining.com</vt:lpstr>
      <vt:lpstr>Internet Resources</vt:lpstr>
      <vt:lpstr>For Next Week</vt:lpstr>
      <vt:lpstr>Hamexam.org</vt:lpstr>
      <vt:lpstr>Hamexam.org</vt:lpstr>
      <vt:lpstr>PowerPoint Presentation</vt:lpstr>
      <vt:lpstr>PowerPoint Presentation</vt:lpstr>
      <vt:lpstr>PowerPoint Presentation</vt:lpstr>
      <vt:lpstr>PowerPoint Presentation</vt:lpstr>
      <vt:lpstr>The Test</vt:lpstr>
      <vt:lpstr>PowerPoint Presentation</vt:lpstr>
      <vt:lpstr>Technician Class </vt:lpstr>
      <vt:lpstr>PowerPoint Presentation</vt:lpstr>
      <vt:lpstr>Ham Radio</vt:lpstr>
      <vt:lpstr>What is Ham Radio used for?</vt:lpstr>
      <vt:lpstr>Emergency Communications</vt:lpstr>
      <vt:lpstr>PowerPoint Presentation</vt:lpstr>
      <vt:lpstr>PowerPoint Presentation</vt:lpstr>
      <vt:lpstr>Who can become a Ham</vt:lpstr>
      <vt:lpstr> Amateur Radio Different from other  Radio Service</vt:lpstr>
      <vt:lpstr>FCC</vt:lpstr>
      <vt:lpstr>Internationally</vt:lpstr>
      <vt:lpstr>Three ITU Regions</vt:lpstr>
      <vt:lpstr>For Next Week</vt:lpstr>
    </vt:vector>
  </TitlesOfParts>
  <Company>N6FVY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Foster</dc:creator>
  <cp:lastModifiedBy>John Foster</cp:lastModifiedBy>
  <cp:revision>94</cp:revision>
  <dcterms:created xsi:type="dcterms:W3CDTF">2018-12-23T23:56:28Z</dcterms:created>
  <dcterms:modified xsi:type="dcterms:W3CDTF">2022-08-25T17:19:32Z</dcterms:modified>
</cp:coreProperties>
</file>