
<file path=[Content_Types].xml><?xml version="1.0" encoding="utf-8"?>
<Types xmlns="http://schemas.openxmlformats.org/package/2006/content-types">
  <Default Extension="emf" ContentType="image/x-emf"/>
  <Default Extension="jpeg" ContentType="image/jpeg"/>
  <Default Extension="m4a" ContentType="audio/mp4"/>
  <Default Extension="MOV" ContentType="video/quicktime"/>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71" r:id="rId2"/>
    <p:sldId id="273" r:id="rId3"/>
    <p:sldId id="274" r:id="rId4"/>
    <p:sldId id="288" r:id="rId5"/>
    <p:sldId id="291" r:id="rId6"/>
    <p:sldId id="275" r:id="rId7"/>
    <p:sldId id="276" r:id="rId8"/>
    <p:sldId id="278" r:id="rId9"/>
    <p:sldId id="280" r:id="rId10"/>
    <p:sldId id="279" r:id="rId11"/>
    <p:sldId id="281" r:id="rId12"/>
    <p:sldId id="282" r:id="rId13"/>
    <p:sldId id="283" r:id="rId14"/>
    <p:sldId id="284" r:id="rId15"/>
    <p:sldId id="290" r:id="rId16"/>
    <p:sldId id="289" r:id="rId17"/>
    <p:sldId id="285" r:id="rId18"/>
    <p:sldId id="286" r:id="rId19"/>
    <p:sldId id="287" r:id="rId20"/>
    <p:sldId id="277" r:id="rId21"/>
    <p:sldId id="257" r:id="rId22"/>
    <p:sldId id="259" r:id="rId23"/>
    <p:sldId id="260" r:id="rId24"/>
    <p:sldId id="262" r:id="rId25"/>
    <p:sldId id="272" r:id="rId26"/>
    <p:sldId id="263" r:id="rId27"/>
    <p:sldId id="264" r:id="rId28"/>
    <p:sldId id="266" r:id="rId29"/>
    <p:sldId id="268" r:id="rId30"/>
    <p:sldId id="269" r:id="rId31"/>
    <p:sldId id="27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A0E"/>
    <a:srgbClr val="138A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54"/>
    <p:restoredTop sz="94488"/>
  </p:normalViewPr>
  <p:slideViewPr>
    <p:cSldViewPr snapToGrid="0" snapToObjects="1">
      <p:cViewPr varScale="1">
        <p:scale>
          <a:sx n="136" d="100"/>
          <a:sy n="136" d="100"/>
        </p:scale>
        <p:origin x="200"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5T19:28:38.614"/>
    </inkml:context>
    <inkml:brush xml:id="br0">
      <inkml:brushProperty name="width" value="0.05" units="cm"/>
      <inkml:brushProperty name="height" value="0.05" units="cm"/>
      <inkml:brushProperty name="color" value="#E71224"/>
    </inkml:brush>
  </inkml:definitions>
  <inkml:trace contextRef="#ctx0" brushRef="#br0">1764 0 24575,'28'3'0,"-18"-3"0,17 3 0,-19-2 0,3 1 0,7 6 0,0 0 0,1 0 0,-5-1 0,-5-2 0,-1 0 0,-4-1 0,1 0 0,-3 1 0,0-2 0,-1 1 0,0 0 0,-1-1 0,0 1 0,0-1 0,0 2 0,1 0 0,1 7 0,2 3 0,2 7 0,0 0 0,0 1 0,-2-5 0,-1-3 0,-1-4 0,-1-2 0,-1-5 0,0 1 0,0-1 0,1 4 0,1 2 0,2 5 0,3 5 0,-1-1 0,6 5 0,-2-3 0,-1-1 0,-2-2 0,-4-10 0,-2-2 0,0-2 0,2 5 0,5 9 0,3 7 0,1 2 0,0-2 0,-6-10 0,-1-4 0,-2-4 0,-2-2 0,2 2 0,-2 2 0,2 5 0,0-2 0,1 3 0,-3-2 0,4 1 0,-3-1 0,2-2 0,-3-1 0,1-2 0,-2 1 0,0-1 0,0 4 0,0-1 0,0 1 0,1 1 0,-1 0 0,1-2 0,-1 1 0,2-5 0,-2-1 0,1 1 0,-1-2 0,0 5 0,0 4 0,-1 2 0,-2 3 0,-2-1 0,0-3 0,-1 0 0,2-4 0,0-2 0,1-1 0,-1-1 0,1 1 0,-2 0 0,-1 0 0,1 1 0,-5 1 0,1 1 0,-1-2 0,-3 2 0,1-4 0,-1 2 0,-2-4 0,2 3 0,0-2 0,1 1 0,-1-2 0,-2 1 0,-4-1 0,0 2 0,-8-5 0,4 2 0,-4-4 0,-3 1 0,0-1 0,-4 0 0,-6 0 0,0 0 0,-1 0 0,3 0 0,12 0 0,-4 0 0,4 0 0,-4 0 0,-5 0 0,6 0 0,4 0 0,7 0 0,6 0 0,-2 2 0,0-2 0,2 2 0,0 0 0,0 0 0,-1 0 0,0-1 0,-2 0 0,1 0 0,-2 0 0,2-1 0,0 0 0,1 0 0,-1 1 0,-1-1 0,-3 2 0,-3-2 0,3 1 0,-4-1 0,10 1 0,-2-1 0,5 0 0,0 0 0,-4 0 0,-2 0 0,-3 0 0,-5 0 0,0-1 0,1 0 0,3 0 0,4 0 0,2 0 0,-2 0 0,1 1 0,-1 1 0,1 0 0,4 0 0,-2-1 0,1 0 0,-5 0 0,0 0 0,1 0 0,1-1 0,1 0 0,0 0 0,-3 1 0,-6-1 0,-4-1 0,1-1 0,3 1 0,9 0 0,5 2 0,2 0 0,1 0 0,-5-1 0,-1 1 0,-5-1 0,-2-1 0,-1 1 0,2-4 0,-3 1 0,1-5 0,-1 2 0,-2-3 0,7 5 0,4 1 0,3 0 0,0 0 0,-4-2 0,-1-2 0,-3 0 0,1-3 0,-3 1 0,3 0 0,2 4 0,5 2 0,4 2 0,1 2 0,1-3 0,-1 2 0,-3-2 0,3 1 0,-2-2 0,1 3 0,-1-5 0,0 3 0,2 1 0,-1-1 0,1 1 0,0 0 0,1-1 0,-1 1 0,0-1 0,-1 1 0,1-2 0,-1 1 0,1 0 0,0-2 0,-1 0 0,0-3 0,-3-2 0,0-1 0,-3-5 0,-1 1 0,-1-1 0,1 1 0,1 2 0,4 4 0,0 0 0,2 1 0,1 1 0,-1 0 0,2 0 0,-1-2 0,-1 0 0,-1-2 0,-1 1 0,1 1 0,2 3 0,2 0 0,1 1 0,0-3 0,0 0 0,0-2 0,0-1 0,0 3 0,1 0 0,-1 2 0,2 1 0,0-1 0,2 1 0,-2-2 0,2 0 0,-2 0 0,2-1 0,-1 2 0,0-1 0,0 2 0,0-3 0,4 3 0,-3-1 0,4-1 0,-4 3 0,3 0 0,-4-2 0,2 3 0,-2-1 0,1 0 0,1-1 0,-2-1 0,2-2 0,-2 2 0,-2 1 0,1 0 0,-1 0 0,0 2 0,1-1 0,-1 3 0,0-2 0,1 0 0,-1-1 0,3 0 0,-4-2 0,4 2 0,-4 0 0,1 1 0,-1 0 0,0-1 0,0 0 0,0-1 0,2-1 0,-2 1 0,4-1 0,-3-1 0,2 3 0,-1-1 0,-1-1 0,1 3 0,-2-2 0,3 1 0,-2-1 0,2 1 0,-1-1 0,-1 2 0,0 0 0,-1 0 0,3 3 0,-2-2 0,2 0 0,0-1 0,0 0 0,0 1 0,1 0 0,-1 0 0,0 1 0,-1-1 0,1 1 0,0-1 0,-1 0 0,2 0 0,1-2 0,-1 0 0,1-1 0,-1 1 0,1 1 0,1-2 0,-2 3 0,2-4 0,1 2 0,3-2 0,2 3 0,0-2 0,0 1 0,3-1 0,-4 1 0,2-4 0,-2 2 0,-1-2 0,-1 1 0,-2 3 0,-1-2 0,1 4 0,-1-2 0,0 2 0,0-1 0,-1 2 0,2 1 0,0-3 0,2 2 0,-1-2 0,0 0 0,-2 1 0,-1 0 0,-1 0 0,1 0 0,2-1 0,1 0 0,0 0 0,3 0 0,0 0 0,-1 2 0,-1-2 0,-1 2 0,0-1 0,2-1 0,2 1 0,1-2 0,-3 1 0,0 0 0,1 0 0,1-1 0,3 1 0,1-2 0,-1 2 0,-1-2 0,-1 1 0,-1-1 0,1 1 0,1-2 0,2 2 0,-1 0 0,2 1 0,-5 0 0,0 0 0,-2 2 0,-2 0 0,-2-1 0,1 2 0,0-3 0,1 3 0,-1-2 0,0 1 0,-2 0 0,0 1 0,0 0 0,1 0 0,-1 0 0,5 0 0,-1-1 0,3 1 0,-1-2 0,-1 2 0,-1 0 0,-2 0 0,-1 0 0,0 0 0,-3-1 0,2 1 0,-2-2 0,1 2 0,1 0 0,3 0 0,2 0 0,2 0 0,-3 0 0,1 0 0,-3 0 0,-2 0 0,0 0 0,0 0 0,0 0 0,0 0 0,-2 2 0,-1-2 0,1 1 0,0-1 0,1 0 0,1 1 0,3 0 0,2 1 0,3-2 0,1 3 0,6-2 0,-3 3 0,-1-2 0,-6 1 0,-6-3 0,0 0 0,-1 0 0,1 1 0,1 0 0,6 3 0,5 2 0,3 0 0,1 0 0,-7-3 0,-4-2 0,-3-1 0,-1 0 0,0 0 0,0 0 0,1 0 0,6 0 0,4 2 0,3-2 0,4 3 0,-2-3 0,-5 1 0,2-1 0,-8 0 0,3 0 0,-5 0 0,-1 0 0,-2 0 0,-2 0 0,-1 0 0,2 0 0,-1 0 0,1 0 0,1 0 0,0 0 0,1 0 0,0 0 0,-1 0 0,1 0 0,0 0 0,0 0 0,2 0 0,0 0 0,1 0 0,2 0 0,1 0 0,-1 0 0,2-1 0,-2 1 0,1-3 0,-1 3 0,-2-1 0,-2 1 0,0 0 0,-3 0 0,2 0 0,-4-2 0,1 2 0,1-4 0,-1 3 0,2-2 0,0 0 0,2 1 0,1-2 0,-1 0 0,1 2 0,-2 0 0,-1 0 0,0 0 0,-2 0 0,2 0 0,-2 2 0,3-3 0,0 3 0,3-3 0,2 2 0,-1-1 0,1 1 0,-3 1 0,-1 0 0,-2 0 0,-2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FE1E02-5F57-2E48-A310-80E555C2CD71}" type="datetimeFigureOut">
              <a:rPr lang="en-US" smtClean="0"/>
              <a:t>8/25/22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DD9970-64EA-AD44-88FA-79AF01D240CF}" type="slidenum">
              <a:rPr lang="en-US" smtClean="0"/>
              <a:t>‹#›</a:t>
            </a:fld>
            <a:endParaRPr lang="en-US"/>
          </a:p>
        </p:txBody>
      </p:sp>
    </p:spTree>
    <p:extLst>
      <p:ext uri="{BB962C8B-B14F-4D97-AF65-F5344CB8AC3E}">
        <p14:creationId xmlns:p14="http://schemas.microsoft.com/office/powerpoint/2010/main" val="2237940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FF9D3B7D-9736-4C4B-AD90-7E979B6E02EB}" type="slidenum">
              <a:rPr lang="en-US"/>
              <a:pPr/>
              <a:t>2</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Times New Roman" pitchFamily="-111" charset="0"/>
              </a:rPr>
              <a:t>Point out the most likely units the students will have to deal with on the exam like milli, micro, kilo, mega, etc.  Using examples from test questions give the students some homework to convert between units.  Remembering that Ohm’s Law, the basic units for voltage, current and resistance are required.</a:t>
            </a:r>
          </a:p>
          <a:p>
            <a:pPr eaLnBrk="1" hangingPunct="1"/>
            <a:endParaRPr lang="en-US">
              <a:latin typeface="Times New Roman" pitchFamily="-111" charset="0"/>
            </a:endParaRPr>
          </a:p>
        </p:txBody>
      </p:sp>
    </p:spTree>
    <p:extLst>
      <p:ext uri="{BB962C8B-B14F-4D97-AF65-F5344CB8AC3E}">
        <p14:creationId xmlns:p14="http://schemas.microsoft.com/office/powerpoint/2010/main" val="202654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When we discuss the polarization of an antenna, weather horizontal or vertical, re refer to the Electric or E field.</a:t>
            </a:r>
          </a:p>
        </p:txBody>
      </p:sp>
      <p:sp>
        <p:nvSpPr>
          <p:cNvPr id="4" name="Slide Number Placeholder 3"/>
          <p:cNvSpPr>
            <a:spLocks noGrp="1"/>
          </p:cNvSpPr>
          <p:nvPr>
            <p:ph type="sldNum" sz="quarter" idx="10"/>
          </p:nvPr>
        </p:nvSpPr>
        <p:spPr/>
        <p:txBody>
          <a:bodyPr/>
          <a:lstStyle/>
          <a:p>
            <a:fld id="{A6EBCE5D-D178-C943-A93C-51470CD6375B}" type="slidenum">
              <a:rPr lang="en-US" smtClean="0"/>
              <a:pPr/>
              <a:t>17</a:t>
            </a:fld>
            <a:endParaRPr lang="en-US"/>
          </a:p>
        </p:txBody>
      </p:sp>
    </p:spTree>
    <p:extLst>
      <p:ext uri="{BB962C8B-B14F-4D97-AF65-F5344CB8AC3E}">
        <p14:creationId xmlns:p14="http://schemas.microsoft.com/office/powerpoint/2010/main" val="1651363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5C07CB46-47E1-8F43-A46C-43FE871960D5}" type="slidenum">
              <a:rPr lang="en-US"/>
              <a:pPr/>
              <a:t>19</a:t>
            </a:fld>
            <a:endParaRPr lang="en-US"/>
          </a:p>
        </p:txBody>
      </p:sp>
      <p:sp>
        <p:nvSpPr>
          <p:cNvPr id="83971" name="Rectangle 2"/>
          <p:cNvSpPr>
            <a:spLocks noGrp="1" noRot="1" noChangeAspect="1" noChangeArrowheads="1" noTextEdit="1"/>
          </p:cNvSpPr>
          <p:nvPr>
            <p:ph type="sldImg"/>
          </p:nvPr>
        </p:nvSpPr>
        <p:spPr>
          <a:xfrm>
            <a:off x="1143000" y="685800"/>
            <a:ext cx="4572000" cy="3429000"/>
          </a:xfrm>
          <a:ln/>
        </p:spPr>
      </p:sp>
      <p:sp>
        <p:nvSpPr>
          <p:cNvPr id="83972" name="Rectangle 3"/>
          <p:cNvSpPr>
            <a:spLocks noGrp="1" noChangeArrowheads="1"/>
          </p:cNvSpPr>
          <p:nvPr>
            <p:ph type="body" idx="1"/>
          </p:nvPr>
        </p:nvSpPr>
        <p:spPr>
          <a:noFill/>
          <a:ln/>
        </p:spPr>
        <p:txBody>
          <a:bodyPr/>
          <a:lstStyle/>
          <a:p>
            <a:pPr eaLnBrk="1" hangingPunct="1"/>
            <a:r>
              <a:rPr lang="en-US" dirty="0">
                <a:latin typeface="Times New Roman" pitchFamily="-65" charset="0"/>
              </a:rPr>
              <a:t>Spend some time with live demonstration to make sure the students are really familiar with the concepts and vocabulary of waves.  These demonstrations could include using audio frequency generator connected to a speaker and oscilloscope to allow students to hear a audio sine wave and see the wave.  This will allow you to point out the differenced between amplitude and frequency, the relationship between frequency and wavelength, the relationship between frequency and period.</a:t>
            </a:r>
          </a:p>
          <a:p>
            <a:pPr eaLnBrk="1" hangingPunct="1"/>
            <a:endParaRPr lang="en-US" dirty="0">
              <a:latin typeface="Times New Roman" pitchFamily="-65" charset="0"/>
            </a:endParaRPr>
          </a:p>
        </p:txBody>
      </p:sp>
    </p:spTree>
    <p:extLst>
      <p:ext uri="{BB962C8B-B14F-4D97-AF65-F5344CB8AC3E}">
        <p14:creationId xmlns:p14="http://schemas.microsoft.com/office/powerpoint/2010/main" val="930710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DEE6034-1D3D-E842-BD26-9BE8EFD475EB}" type="slidenum">
              <a:rPr lang="en-US"/>
              <a:pPr/>
              <a:t>21</a:t>
            </a:fld>
            <a:endParaRPr lang="en-US"/>
          </a:p>
        </p:txBody>
      </p:sp>
      <p:sp>
        <p:nvSpPr>
          <p:cNvPr id="115715" name="Rectangle 2"/>
          <p:cNvSpPr>
            <a:spLocks noGrp="1" noRot="1" noChangeAspect="1" noChangeArrowheads="1" noTextEdit="1"/>
          </p:cNvSpPr>
          <p:nvPr>
            <p:ph type="sldImg"/>
          </p:nvPr>
        </p:nvSpPr>
        <p:spPr>
          <a:xfrm>
            <a:off x="1143000" y="685800"/>
            <a:ext cx="4572000" cy="3429000"/>
          </a:xfrm>
          <a:ln/>
        </p:spPr>
      </p:sp>
      <p:sp>
        <p:nvSpPr>
          <p:cNvPr id="115716" name="Rectangle 3"/>
          <p:cNvSpPr>
            <a:spLocks noGrp="1" noChangeArrowheads="1"/>
          </p:cNvSpPr>
          <p:nvPr>
            <p:ph type="body" idx="1"/>
          </p:nvPr>
        </p:nvSpPr>
        <p:spPr>
          <a:noFill/>
          <a:ln/>
        </p:spPr>
        <p:txBody>
          <a:bodyPr/>
          <a:lstStyle/>
          <a:p>
            <a:pPr eaLnBrk="1" hangingPunct="1"/>
            <a:r>
              <a:rPr lang="en-US" dirty="0">
                <a:latin typeface="Times New Roman" pitchFamily="-65" charset="0"/>
              </a:rPr>
              <a:t>You now need to make the jump from the discussion of radio spectrum and antenna resonance to the concept of modulation.  The important concept here is understanding that modulation is imprinting information on the carrier radio wave.  There are different ways to do this imprinting; those different ways are called modes.</a:t>
            </a:r>
          </a:p>
          <a:p>
            <a:pPr eaLnBrk="1" hangingPunct="1"/>
            <a:endParaRPr lang="en-US" dirty="0">
              <a:latin typeface="Times New Roman" pitchFamily="-65"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Must know bulleted bandwidth.  The questions that appear in the pool in reference to Mode type.</a:t>
            </a:r>
          </a:p>
        </p:txBody>
      </p:sp>
      <p:sp>
        <p:nvSpPr>
          <p:cNvPr id="4" name="Slide Number Placeholder 3"/>
          <p:cNvSpPr>
            <a:spLocks noGrp="1"/>
          </p:cNvSpPr>
          <p:nvPr>
            <p:ph type="sldNum" sz="quarter" idx="10"/>
          </p:nvPr>
        </p:nvSpPr>
        <p:spPr/>
        <p:txBody>
          <a:bodyPr/>
          <a:lstStyle/>
          <a:p>
            <a:fld id="{A6EBCE5D-D178-C943-A93C-51470CD6375B}"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An arbitrary band with</a:t>
            </a:r>
            <a:r>
              <a:rPr lang="en-US" baseline="0" dirty="0"/>
              <a:t> relative bandwidth of different modes.  Illustrates that wide bands are required for the larger bandwidth signals.  Again this is just a relative illustration not to scale. </a:t>
            </a:r>
            <a:endParaRPr lang="en-US" dirty="0"/>
          </a:p>
        </p:txBody>
      </p:sp>
      <p:sp>
        <p:nvSpPr>
          <p:cNvPr id="4" name="Slide Number Placeholder 3"/>
          <p:cNvSpPr>
            <a:spLocks noGrp="1"/>
          </p:cNvSpPr>
          <p:nvPr>
            <p:ph type="sldNum" sz="quarter" idx="10"/>
          </p:nvPr>
        </p:nvSpPr>
        <p:spPr/>
        <p:txBody>
          <a:bodyPr/>
          <a:lstStyle/>
          <a:p>
            <a:fld id="{A6EBCE5D-D178-C943-A93C-51470CD6375B}"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43000" y="685800"/>
            <a:ext cx="4572000" cy="3429000"/>
          </a:xfrm>
          <a:ln/>
        </p:spPr>
      </p:sp>
      <p:sp>
        <p:nvSpPr>
          <p:cNvPr id="116739" name="Notes Placeholder 2"/>
          <p:cNvSpPr>
            <a:spLocks noGrp="1"/>
          </p:cNvSpPr>
          <p:nvPr>
            <p:ph type="body" idx="1"/>
          </p:nvPr>
        </p:nvSpPr>
        <p:spPr>
          <a:noFill/>
          <a:ln/>
        </p:spPr>
        <p:txBody>
          <a:bodyPr/>
          <a:lstStyle/>
          <a:p>
            <a:r>
              <a:rPr lang="en-US" dirty="0">
                <a:latin typeface="Times New Roman" pitchFamily="-65" charset="0"/>
              </a:rPr>
              <a:t>The information is in the radio wave itself</a:t>
            </a:r>
            <a:r>
              <a:rPr lang="en-US" baseline="0" dirty="0">
                <a:latin typeface="Times New Roman" pitchFamily="-65" charset="0"/>
              </a:rPr>
              <a:t> turning on and off.  The original on Digital mode called international Morse.</a:t>
            </a:r>
            <a:endParaRPr lang="en-US" dirty="0">
              <a:latin typeface="Times New Roman" pitchFamily="-65" charset="0"/>
            </a:endParaRPr>
          </a:p>
        </p:txBody>
      </p:sp>
      <p:sp>
        <p:nvSpPr>
          <p:cNvPr id="116740" name="Slide Number Placeholder 3"/>
          <p:cNvSpPr>
            <a:spLocks noGrp="1"/>
          </p:cNvSpPr>
          <p:nvPr>
            <p:ph type="sldNum" sz="quarter" idx="5"/>
          </p:nvPr>
        </p:nvSpPr>
        <p:spPr>
          <a:noFill/>
        </p:spPr>
        <p:txBody>
          <a:bodyPr/>
          <a:lstStyle/>
          <a:p>
            <a:fld id="{A6D33EE4-C440-CB49-A7DD-F39C596C4F46}" type="slidenum">
              <a:rPr lang="en-US"/>
              <a:pPr/>
              <a:t>26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The frequency of the radio wave is changed (deviated)</a:t>
            </a:r>
            <a:r>
              <a:rPr lang="en-US" baseline="0" dirty="0"/>
              <a:t> by the amount determined by amplitude of the modulating signal.  The louder you speak the greater the deviation. The frequency of our voice</a:t>
            </a:r>
          </a:p>
          <a:p>
            <a:r>
              <a:rPr lang="en-US" baseline="0" dirty="0"/>
              <a:t>Is contained in the frequency in which the deviation occurs.</a:t>
            </a:r>
            <a:endParaRPr lang="en-US" dirty="0"/>
          </a:p>
        </p:txBody>
      </p:sp>
      <p:sp>
        <p:nvSpPr>
          <p:cNvPr id="4" name="Slide Number Placeholder 3"/>
          <p:cNvSpPr>
            <a:spLocks noGrp="1"/>
          </p:cNvSpPr>
          <p:nvPr>
            <p:ph type="sldNum" sz="quarter" idx="10"/>
          </p:nvPr>
        </p:nvSpPr>
        <p:spPr/>
        <p:txBody>
          <a:bodyPr/>
          <a:lstStyle/>
          <a:p>
            <a:fld id="{A6EBCE5D-D178-C943-A93C-51470CD6375B}"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D503725-2CF0-2F40-BBCD-3985E31DFC76}" type="slidenum">
              <a:rPr lang="en-US"/>
              <a:pPr/>
              <a:t>28</a:t>
            </a:fld>
            <a:endParaRPr lang="en-US"/>
          </a:p>
        </p:txBody>
      </p:sp>
      <p:sp>
        <p:nvSpPr>
          <p:cNvPr id="117763" name="Rectangle 2"/>
          <p:cNvSpPr>
            <a:spLocks noGrp="1" noRot="1" noChangeAspect="1" noChangeArrowheads="1" noTextEdit="1"/>
          </p:cNvSpPr>
          <p:nvPr>
            <p:ph type="sldImg"/>
          </p:nvPr>
        </p:nvSpPr>
        <p:spPr>
          <a:xfrm>
            <a:off x="1143000" y="685800"/>
            <a:ext cx="4572000" cy="3429000"/>
          </a:xfrm>
          <a:ln/>
        </p:spPr>
      </p:sp>
      <p:sp>
        <p:nvSpPr>
          <p:cNvPr id="117764" name="Rectangle 3"/>
          <p:cNvSpPr>
            <a:spLocks noGrp="1" noChangeArrowheads="1"/>
          </p:cNvSpPr>
          <p:nvPr>
            <p:ph type="body" idx="1"/>
          </p:nvPr>
        </p:nvSpPr>
        <p:spPr>
          <a:noFill/>
          <a:ln/>
        </p:spPr>
        <p:txBody>
          <a:bodyPr/>
          <a:lstStyle/>
          <a:p>
            <a:pPr eaLnBrk="1" hangingPunct="1"/>
            <a:r>
              <a:rPr lang="en-US" dirty="0">
                <a:latin typeface="Times New Roman" pitchFamily="-65" charset="0"/>
              </a:rPr>
              <a:t>An</a:t>
            </a:r>
            <a:r>
              <a:rPr lang="en-US" baseline="0" dirty="0">
                <a:latin typeface="Times New Roman" pitchFamily="-65" charset="0"/>
              </a:rPr>
              <a:t> audio signal is added to a RF signal combining to give a Amplitude Modulated carrier.</a:t>
            </a:r>
            <a:endParaRPr lang="en-US" dirty="0">
              <a:latin typeface="Times New Roman" pitchFamily="-6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143000" y="685800"/>
            <a:ext cx="4572000" cy="3429000"/>
          </a:xfrm>
          <a:ln/>
        </p:spPr>
      </p:sp>
      <p:sp>
        <p:nvSpPr>
          <p:cNvPr id="120835" name="Notes Placeholder 2"/>
          <p:cNvSpPr>
            <a:spLocks noGrp="1"/>
          </p:cNvSpPr>
          <p:nvPr>
            <p:ph type="body" idx="1"/>
          </p:nvPr>
        </p:nvSpPr>
        <p:spPr>
          <a:noFill/>
          <a:ln/>
        </p:spPr>
        <p:txBody>
          <a:bodyPr/>
          <a:lstStyle/>
          <a:p>
            <a:endParaRPr lang="en-US">
              <a:latin typeface="Times New Roman" pitchFamily="-65" charset="0"/>
            </a:endParaRPr>
          </a:p>
        </p:txBody>
      </p:sp>
      <p:sp>
        <p:nvSpPr>
          <p:cNvPr id="120836" name="Slide Number Placeholder 3"/>
          <p:cNvSpPr>
            <a:spLocks noGrp="1"/>
          </p:cNvSpPr>
          <p:nvPr>
            <p:ph type="sldNum" sz="quarter" idx="5"/>
          </p:nvPr>
        </p:nvSpPr>
        <p:spPr>
          <a:noFill/>
        </p:spPr>
        <p:txBody>
          <a:bodyPr/>
          <a:lstStyle/>
          <a:p>
            <a:fld id="{F4498126-66F7-9E43-8A71-D3CBB60FF390}" type="slidenum">
              <a:rPr lang="en-US"/>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Keep it simple.  Work all frequency and wavelength problems using meter.</a:t>
            </a:r>
            <a:r>
              <a:rPr lang="en-US" baseline="0" dirty="0"/>
              <a:t>  Convert to feet or inches at the last step if necessary.  Average is close enough to fit the given answers.</a:t>
            </a:r>
            <a:endParaRPr lang="en-US" dirty="0"/>
          </a:p>
        </p:txBody>
      </p:sp>
      <p:sp>
        <p:nvSpPr>
          <p:cNvPr id="4" name="Slide Number Placeholder 3"/>
          <p:cNvSpPr>
            <a:spLocks noGrp="1"/>
          </p:cNvSpPr>
          <p:nvPr>
            <p:ph type="sldNum" sz="quarter" idx="10"/>
          </p:nvPr>
        </p:nvSpPr>
        <p:spPr/>
        <p:txBody>
          <a:bodyPr/>
          <a:lstStyle/>
          <a:p>
            <a:fld id="{A6EBCE5D-D178-C943-A93C-51470CD6375B}" type="slidenum">
              <a:rPr lang="en-US" smtClean="0"/>
              <a:pPr/>
              <a:t>4</a:t>
            </a:fld>
            <a:endParaRPr lang="en-US"/>
          </a:p>
        </p:txBody>
      </p:sp>
    </p:spTree>
    <p:extLst>
      <p:ext uri="{BB962C8B-B14F-4D97-AF65-F5344CB8AC3E}">
        <p14:creationId xmlns:p14="http://schemas.microsoft.com/office/powerpoint/2010/main" val="91420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009CAE5-EB09-664C-970C-C1F7C5F5B4D1}" type="slidenum">
              <a:rPr lang="en-US"/>
              <a:pPr/>
              <a:t>6</a:t>
            </a:fld>
            <a:endParaRPr lang="en-US"/>
          </a:p>
        </p:txBody>
      </p:sp>
      <p:sp>
        <p:nvSpPr>
          <p:cNvPr id="90115" name="Rectangle 2"/>
          <p:cNvSpPr>
            <a:spLocks noGrp="1" noRot="1" noChangeAspect="1" noChangeArrowheads="1" noTextEdit="1"/>
          </p:cNvSpPr>
          <p:nvPr>
            <p:ph type="sldImg"/>
          </p:nvPr>
        </p:nvSpPr>
        <p:spPr>
          <a:xfrm>
            <a:off x="1143000" y="685800"/>
            <a:ext cx="4572000" cy="3429000"/>
          </a:xfrm>
          <a:ln/>
        </p:spPr>
      </p:sp>
      <p:sp>
        <p:nvSpPr>
          <p:cNvPr id="90116" name="Rectangle 3"/>
          <p:cNvSpPr>
            <a:spLocks noGrp="1" noChangeArrowheads="1"/>
          </p:cNvSpPr>
          <p:nvPr>
            <p:ph type="body" idx="1"/>
          </p:nvPr>
        </p:nvSpPr>
        <p:spPr>
          <a:noFill/>
          <a:ln/>
        </p:spPr>
        <p:txBody>
          <a:bodyPr/>
          <a:lstStyle/>
          <a:p>
            <a:pPr eaLnBrk="1" hangingPunct="1"/>
            <a:r>
              <a:rPr lang="en-US">
                <a:latin typeface="Times New Roman" pitchFamily="-65" charset="0"/>
              </a:rPr>
              <a:t>Point out on the diagram where familiar signals are located like AM/FM commercial radio, police and fire channels, TV, satellite TV.  Point out how each segment acts differently from adjacent segments.  Don’t be afraid to tell them that it isn’t that simple, that the lines between segments sometimes are a little fuzzy, that is part of the fun of radio.</a:t>
            </a:r>
          </a:p>
          <a:p>
            <a:pPr eaLnBrk="1" hangingPunct="1"/>
            <a:endParaRPr lang="en-US">
              <a:latin typeface="Times New Roman" pitchFamily="-65" charset="0"/>
            </a:endParaRPr>
          </a:p>
        </p:txBody>
      </p:sp>
    </p:spTree>
    <p:extLst>
      <p:ext uri="{BB962C8B-B14F-4D97-AF65-F5344CB8AC3E}">
        <p14:creationId xmlns:p14="http://schemas.microsoft.com/office/powerpoint/2010/main" val="77218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A</a:t>
            </a:r>
            <a:r>
              <a:rPr lang="en-US" baseline="0" dirty="0"/>
              <a:t> reference that you will always available at the site of your station. </a:t>
            </a:r>
            <a:endParaRPr lang="en-US" dirty="0"/>
          </a:p>
        </p:txBody>
      </p:sp>
      <p:sp>
        <p:nvSpPr>
          <p:cNvPr id="4" name="Slide Number Placeholder 3"/>
          <p:cNvSpPr>
            <a:spLocks noGrp="1"/>
          </p:cNvSpPr>
          <p:nvPr>
            <p:ph type="sldNum" sz="quarter" idx="10"/>
          </p:nvPr>
        </p:nvSpPr>
        <p:spPr/>
        <p:txBody>
          <a:bodyPr/>
          <a:lstStyle/>
          <a:p>
            <a:fld id="{A6EBCE5D-D178-C943-A93C-51470CD6375B}" type="slidenum">
              <a:rPr lang="en-US" smtClean="0"/>
              <a:pPr/>
              <a:t>8</a:t>
            </a:fld>
            <a:endParaRPr lang="en-US"/>
          </a:p>
        </p:txBody>
      </p:sp>
    </p:spTree>
    <p:extLst>
      <p:ext uri="{BB962C8B-B14F-4D97-AF65-F5344CB8AC3E}">
        <p14:creationId xmlns:p14="http://schemas.microsoft.com/office/powerpoint/2010/main" val="58974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On certain bands, and as a technician you are restricted to a particular</a:t>
            </a:r>
            <a:r>
              <a:rPr lang="en-US" baseline="0" dirty="0"/>
              <a:t> mode in portions of some bands  6 and 2 meters has a restriction of CW only in the bottom 100kHz.</a:t>
            </a:r>
            <a:endParaRPr lang="en-US" dirty="0"/>
          </a:p>
        </p:txBody>
      </p:sp>
      <p:sp>
        <p:nvSpPr>
          <p:cNvPr id="4" name="Slide Number Placeholder 3"/>
          <p:cNvSpPr>
            <a:spLocks noGrp="1"/>
          </p:cNvSpPr>
          <p:nvPr>
            <p:ph type="sldNum" sz="quarter" idx="10"/>
          </p:nvPr>
        </p:nvSpPr>
        <p:spPr/>
        <p:txBody>
          <a:bodyPr/>
          <a:lstStyle/>
          <a:p>
            <a:fld id="{A6EBCE5D-D178-C943-A93C-51470CD6375B}" type="slidenum">
              <a:rPr lang="en-US" smtClean="0"/>
              <a:pPr/>
              <a:t>10</a:t>
            </a:fld>
            <a:endParaRPr lang="en-US"/>
          </a:p>
        </p:txBody>
      </p:sp>
    </p:spTree>
    <p:extLst>
      <p:ext uri="{BB962C8B-B14F-4D97-AF65-F5344CB8AC3E}">
        <p14:creationId xmlns:p14="http://schemas.microsoft.com/office/powerpoint/2010/main" val="16904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In addition to 6 and 2 meter,</a:t>
            </a:r>
            <a:r>
              <a:rPr lang="en-US" baseline="0" dirty="0"/>
              <a:t> 1.25 has a restriction to Fixed Digital Forwarding.  There are other restrictions, but only need to know these three.  And on this one, not the type of restriction.</a:t>
            </a:r>
            <a:endParaRPr lang="en-US" dirty="0"/>
          </a:p>
        </p:txBody>
      </p:sp>
      <p:sp>
        <p:nvSpPr>
          <p:cNvPr id="4" name="Slide Number Placeholder 3"/>
          <p:cNvSpPr>
            <a:spLocks noGrp="1"/>
          </p:cNvSpPr>
          <p:nvPr>
            <p:ph type="sldNum" sz="quarter" idx="10"/>
          </p:nvPr>
        </p:nvSpPr>
        <p:spPr/>
        <p:txBody>
          <a:bodyPr/>
          <a:lstStyle/>
          <a:p>
            <a:fld id="{A6EBCE5D-D178-C943-A93C-51470CD6375B}" type="slidenum">
              <a:rPr lang="en-US" smtClean="0"/>
              <a:pPr/>
              <a:t>11</a:t>
            </a:fld>
            <a:endParaRPr lang="en-US"/>
          </a:p>
        </p:txBody>
      </p:sp>
    </p:spTree>
    <p:extLst>
      <p:ext uri="{BB962C8B-B14F-4D97-AF65-F5344CB8AC3E}">
        <p14:creationId xmlns:p14="http://schemas.microsoft.com/office/powerpoint/2010/main" val="98022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43000" y="685800"/>
            <a:ext cx="4572000" cy="3429000"/>
          </a:xfrm>
          <a:ln/>
        </p:spPr>
      </p:sp>
      <p:sp>
        <p:nvSpPr>
          <p:cNvPr id="82947" name="Notes Placeholder 2"/>
          <p:cNvSpPr>
            <a:spLocks noGrp="1"/>
          </p:cNvSpPr>
          <p:nvPr>
            <p:ph type="body" idx="1"/>
          </p:nvPr>
        </p:nvSpPr>
        <p:spPr>
          <a:noFill/>
          <a:ln/>
        </p:spPr>
        <p:txBody>
          <a:bodyPr/>
          <a:lstStyle/>
          <a:p>
            <a:endParaRPr lang="en-US" dirty="0">
              <a:latin typeface="Times New Roman" pitchFamily="-65" charset="0"/>
            </a:endParaRPr>
          </a:p>
        </p:txBody>
      </p:sp>
      <p:sp>
        <p:nvSpPr>
          <p:cNvPr id="82948" name="Slide Number Placeholder 3"/>
          <p:cNvSpPr>
            <a:spLocks noGrp="1"/>
          </p:cNvSpPr>
          <p:nvPr>
            <p:ph type="sldNum" sz="quarter" idx="5"/>
          </p:nvPr>
        </p:nvSpPr>
        <p:spPr>
          <a:noFill/>
        </p:spPr>
        <p:txBody>
          <a:bodyPr/>
          <a:lstStyle/>
          <a:p>
            <a:fld id="{573032B5-115A-C144-9AF2-FAC70C1B6FAD}" type="slidenum">
              <a:rPr lang="en-US"/>
              <a:pPr/>
              <a:t>12</a:t>
            </a:fld>
            <a:endParaRPr lang="en-US"/>
          </a:p>
        </p:txBody>
      </p:sp>
    </p:spTree>
    <p:extLst>
      <p:ext uri="{BB962C8B-B14F-4D97-AF65-F5344CB8AC3E}">
        <p14:creationId xmlns:p14="http://schemas.microsoft.com/office/powerpoint/2010/main" val="2049800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D9970-64EA-AD44-88FA-79AF01D240CF}" type="slidenum">
              <a:rPr lang="en-US" smtClean="0"/>
              <a:t>13</a:t>
            </a:fld>
            <a:endParaRPr lang="en-US"/>
          </a:p>
        </p:txBody>
      </p:sp>
    </p:spTree>
    <p:extLst>
      <p:ext uri="{BB962C8B-B14F-4D97-AF65-F5344CB8AC3E}">
        <p14:creationId xmlns:p14="http://schemas.microsoft.com/office/powerpoint/2010/main" val="270861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DD9970-64EA-AD44-88FA-79AF01D240CF}" type="slidenum">
              <a:rPr lang="en-US" smtClean="0"/>
              <a:t>15</a:t>
            </a:fld>
            <a:endParaRPr lang="en-US"/>
          </a:p>
        </p:txBody>
      </p:sp>
    </p:spTree>
    <p:extLst>
      <p:ext uri="{BB962C8B-B14F-4D97-AF65-F5344CB8AC3E}">
        <p14:creationId xmlns:p14="http://schemas.microsoft.com/office/powerpoint/2010/main" val="6382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1660C85-33EC-884A-8A3F-AD7EEE26054C}" type="datetimeFigureOut">
              <a:rPr lang="en-US" smtClean="0"/>
              <a:t>8/25/22</a:t>
            </a:fld>
            <a:endParaRPr lang="en-US"/>
          </a:p>
        </p:txBody>
      </p:sp>
      <p:sp>
        <p:nvSpPr>
          <p:cNvPr id="8" name="Slide Number Placeholder 7"/>
          <p:cNvSpPr>
            <a:spLocks noGrp="1"/>
          </p:cNvSpPr>
          <p:nvPr>
            <p:ph type="sldNum" sz="quarter" idx="11"/>
          </p:nvPr>
        </p:nvSpPr>
        <p:spPr/>
        <p:txBody>
          <a:bodyPr/>
          <a:lstStyle/>
          <a:p>
            <a:fld id="{F2B4D806-9E6D-AA49-A6A5-42F9AD24DA9C}"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660C85-33EC-884A-8A3F-AD7EEE26054C}" type="datetimeFigureOut">
              <a:rPr lang="en-US" smtClean="0"/>
              <a:t>8/25/22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660C85-33EC-884A-8A3F-AD7EEE26054C}" type="datetimeFigureOut">
              <a:rPr lang="en-US" smtClean="0"/>
              <a:t>8/25/22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660C85-33EC-884A-8A3F-AD7EEE26054C}" type="datetimeFigureOut">
              <a:rPr lang="en-US" smtClean="0"/>
              <a:t>8/25/22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660C85-33EC-884A-8A3F-AD7EEE26054C}" type="datetimeFigureOut">
              <a:rPr lang="en-US" smtClean="0"/>
              <a:t>8/25/22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4D806-9E6D-AA49-A6A5-42F9AD24DA9C}"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660C85-33EC-884A-8A3F-AD7EEE26054C}" type="datetimeFigureOut">
              <a:rPr lang="en-US" smtClean="0"/>
              <a:t>8/25/22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4D806-9E6D-AA49-A6A5-42F9AD24DA9C}"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1660C85-33EC-884A-8A3F-AD7EEE26054C}" type="datetimeFigureOut">
              <a:rPr lang="en-US" smtClean="0"/>
              <a:t>8/25/22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4D806-9E6D-AA49-A6A5-42F9AD24DA9C}"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660C85-33EC-884A-8A3F-AD7EEE26054C}" type="datetimeFigureOut">
              <a:rPr lang="en-US" smtClean="0"/>
              <a:t>8/25/22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60C85-33EC-884A-8A3F-AD7EEE26054C}" type="datetimeFigureOut">
              <a:rPr lang="en-US" smtClean="0"/>
              <a:t>8/25/22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660C85-33EC-884A-8A3F-AD7EEE26054C}" type="datetimeFigureOut">
              <a:rPr lang="en-US" smtClean="0"/>
              <a:t>8/25/22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660C85-33EC-884A-8A3F-AD7EEE26054C}" type="datetimeFigureOut">
              <a:rPr lang="en-US" smtClean="0"/>
              <a:t>8/25/22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4D806-9E6D-AA49-A6A5-42F9AD24DA9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1660C85-33EC-884A-8A3F-AD7EEE26054C}" type="datetimeFigureOut">
              <a:rPr lang="en-US" smtClean="0"/>
              <a:t>8/25/22</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F2B4D806-9E6D-AA49-A6A5-42F9AD24DA9C}"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johnfoster/Documents/Documents%20-%20John&#8217;s%20MacBook%20Pro/RADIO/Ham%20Radio/RADIO%20VIDEOS/NASA%20The%20Electromagnetic%20Spectrum%20-%20YouTube.MP4" TargetMode="External"/><Relationship Id="rId1" Type="http://schemas.microsoft.com/office/2007/relationships/media" Target="file:////Users/johnfoster/Documents/Documents%20-%20John&#8217;s%20MacBook%20Pro/RADIO/Ham%20Radio/RADIO%20VIDEOS/NASA%20The%20Electromagnetic%20Spectrum%20-%20YouTube.MP4" TargetMode="External"/><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Guglielmo_Marconi"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hyperlink" Target="https://en.wikipedia.org/wiki/Spark_gap_transmitt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https://en.wikipedia.org/wiki/Alexanderson_alternator"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3.png"/><Relationship Id="rId2" Type="http://schemas.openxmlformats.org/officeDocument/2006/relationships/video" Target="file://localhost/Users/johnfoster/Documents/Documents%20-%20John%E2%80%99s%20MacBook%20Pro/RADIO/Ham%20Radio/RADIO%20VIDEOS/Radio%20waves%20picked%20up%20by%20weeds%20at%20a%20radio%20tower%20-%20YouTube.MP4" TargetMode="External"/><Relationship Id="rId1" Type="http://schemas.microsoft.com/office/2007/relationships/media" Target="file://localhost/Users/johnfoster/Documents/Documents%20-%20John%E2%80%99s%20MacBook%20Pro/RADIO/Ham%20Radio/RADIO%20VIDEOS/Radio%20waves%20picked%20up%20by%20weeds%20at%20a%20radio%20tower%20-%20YouTube.MP4" TargetMode="External"/><Relationship Id="rId6" Type="http://schemas.openxmlformats.org/officeDocument/2006/relationships/image" Target="../media/image22.png"/><Relationship Id="rId5" Type="http://schemas.openxmlformats.org/officeDocument/2006/relationships/slideLayout" Target="../slideLayouts/slideLayout6.xml"/><Relationship Id="rId4"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media" Target="../media/media3.MOV"/><Relationship Id="rId7" Type="http://schemas.openxmlformats.org/officeDocument/2006/relationships/image" Target="../media/image27.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6.png"/><Relationship Id="rId5" Type="http://schemas.openxmlformats.org/officeDocument/2006/relationships/slideLayout" Target="../slideLayouts/slideLayout6.xml"/><Relationship Id="rId4" Type="http://schemas.openxmlformats.org/officeDocument/2006/relationships/video" Target="../media/media3.MO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5.m4a"/><Relationship Id="rId7" Type="http://schemas.openxmlformats.org/officeDocument/2006/relationships/image" Target="../media/image2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audio" Target="../media/media5.m4a"/><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036191" y="2889953"/>
            <a:ext cx="4355289" cy="2765512"/>
          </a:xfrm>
          <a:prstGeom prst="rect">
            <a:avLst/>
          </a:prstGeom>
        </p:spPr>
      </p:pic>
      <p:pic>
        <p:nvPicPr>
          <p:cNvPr id="7" name="Picture 6"/>
          <p:cNvPicPr>
            <a:picLocks noChangeAspect="1"/>
          </p:cNvPicPr>
          <p:nvPr/>
        </p:nvPicPr>
        <p:blipFill>
          <a:blip r:embed="rId3"/>
          <a:stretch>
            <a:fillRect/>
          </a:stretch>
        </p:blipFill>
        <p:spPr>
          <a:xfrm>
            <a:off x="0" y="-325948"/>
            <a:ext cx="2036191" cy="2057400"/>
          </a:xfrm>
          <a:prstGeom prst="rect">
            <a:avLst/>
          </a:prstGeom>
        </p:spPr>
      </p:pic>
      <p:pic>
        <p:nvPicPr>
          <p:cNvPr id="9" name="Picture 8"/>
          <p:cNvPicPr>
            <a:picLocks noChangeAspect="1"/>
          </p:cNvPicPr>
          <p:nvPr/>
        </p:nvPicPr>
        <p:blipFill>
          <a:blip r:embed="rId4"/>
          <a:stretch>
            <a:fillRect/>
          </a:stretch>
        </p:blipFill>
        <p:spPr>
          <a:xfrm>
            <a:off x="6899972" y="-345403"/>
            <a:ext cx="2101851" cy="2057400"/>
          </a:xfrm>
          <a:prstGeom prst="rect">
            <a:avLst/>
          </a:prstGeom>
        </p:spPr>
      </p:pic>
      <p:sp>
        <p:nvSpPr>
          <p:cNvPr id="8" name="TextBox 7"/>
          <p:cNvSpPr txBox="1"/>
          <p:nvPr/>
        </p:nvSpPr>
        <p:spPr>
          <a:xfrm>
            <a:off x="914400" y="5969169"/>
            <a:ext cx="1490612" cy="276999"/>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200" dirty="0" err="1">
                <a:latin typeface="Cambria"/>
                <a:cs typeface="Cambria"/>
              </a:rPr>
              <a:t>Arrl</a:t>
            </a:r>
            <a:r>
              <a:rPr lang="en-US" sz="1200" dirty="0">
                <a:latin typeface="Cambria"/>
                <a:cs typeface="Cambria"/>
              </a:rPr>
              <a:t>:   Chapter 1 &amp; 2</a:t>
            </a:r>
          </a:p>
        </p:txBody>
      </p:sp>
      <p:sp>
        <p:nvSpPr>
          <p:cNvPr id="10" name="TextBox 9"/>
          <p:cNvSpPr txBox="1"/>
          <p:nvPr/>
        </p:nvSpPr>
        <p:spPr>
          <a:xfrm>
            <a:off x="5585503" y="5755104"/>
            <a:ext cx="3416320" cy="64633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1200" dirty="0">
                <a:latin typeface="Cambria"/>
                <a:cs typeface="Cambria"/>
              </a:rPr>
              <a:t>G. West:   Tech Class Privileges p. 2 - 27</a:t>
            </a:r>
          </a:p>
          <a:p>
            <a:r>
              <a:rPr lang="en-US" sz="1200" dirty="0">
                <a:latin typeface="Cambria"/>
                <a:cs typeface="Cambria"/>
              </a:rPr>
              <a:t>	     Tech Frequencies p.55</a:t>
            </a:r>
          </a:p>
          <a:p>
            <a:r>
              <a:rPr lang="en-US" sz="1200" dirty="0">
                <a:latin typeface="Cambria"/>
                <a:cs typeface="Cambria"/>
              </a:rPr>
              <a:t>	Multi-Mode Radio Excitement  p.119	</a:t>
            </a:r>
          </a:p>
        </p:txBody>
      </p:sp>
      <p:cxnSp>
        <p:nvCxnSpPr>
          <p:cNvPr id="12" name="Straight Connector 11"/>
          <p:cNvCxnSpPr/>
          <p:nvPr/>
        </p:nvCxnSpPr>
        <p:spPr>
          <a:xfrm>
            <a:off x="0" y="5803622"/>
            <a:ext cx="9144000" cy="1588"/>
          </a:xfrm>
          <a:prstGeom prst="line">
            <a:avLst/>
          </a:prstGeom>
          <a:ln w="190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27917" y="5890727"/>
            <a:ext cx="1327608" cy="307777"/>
          </a:xfrm>
          <a:prstGeom prst="rect">
            <a:avLst/>
          </a:prstGeom>
          <a:noFill/>
        </p:spPr>
        <p:txBody>
          <a:bodyPr wrap="none" rtlCol="0">
            <a:spAutoFit/>
          </a:bodyPr>
          <a:lstStyle/>
          <a:p>
            <a:r>
              <a:rPr lang="en-US" sz="1400" dirty="0">
                <a:solidFill>
                  <a:srgbClr val="FF0000"/>
                </a:solidFill>
              </a:rPr>
              <a:t>Update 7/2022</a:t>
            </a:r>
          </a:p>
        </p:txBody>
      </p:sp>
      <p:sp>
        <p:nvSpPr>
          <p:cNvPr id="3" name="Rectangle 2"/>
          <p:cNvSpPr/>
          <p:nvPr/>
        </p:nvSpPr>
        <p:spPr>
          <a:xfrm>
            <a:off x="0" y="-223295"/>
            <a:ext cx="9225602" cy="34163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Frequency Spectrum</a:t>
            </a:r>
          </a:p>
          <a:p>
            <a:pPr algn="ctr"/>
            <a:r>
              <a:rPr lang="en-US" sz="5400" b="1" cap="none" spc="0" dirty="0">
                <a:ln/>
                <a:solidFill>
                  <a:schemeClr val="accent3"/>
                </a:solidFill>
                <a:effectLst/>
              </a:rPr>
              <a:t>and</a:t>
            </a:r>
          </a:p>
          <a:p>
            <a:pPr algn="ctr"/>
            <a:r>
              <a:rPr lang="en-US" sz="5400" b="1" cap="none" spc="0" dirty="0">
                <a:ln/>
                <a:solidFill>
                  <a:schemeClr val="accent3"/>
                </a:solidFill>
                <a:effectLst/>
              </a:rPr>
              <a:t>Modulation</a:t>
            </a:r>
          </a:p>
          <a:p>
            <a:pPr algn="ctr"/>
            <a:r>
              <a:rPr lang="en-US" sz="5400" b="1" cap="none" spc="0" dirty="0">
                <a:ln/>
                <a:solidFill>
                  <a:schemeClr val="accent3"/>
                </a:solidFill>
                <a:effectLst/>
              </a:rPr>
              <a:t>Adding info to a radio wave </a:t>
            </a:r>
          </a:p>
        </p:txBody>
      </p:sp>
    </p:spTree>
    <p:extLst>
      <p:ext uri="{BB962C8B-B14F-4D97-AF65-F5344CB8AC3E}">
        <p14:creationId xmlns:p14="http://schemas.microsoft.com/office/powerpoint/2010/main" val="1240718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1460500"/>
            <a:ext cx="4581259" cy="2806700"/>
          </a:xfrm>
          <a:prstGeom prst="rect">
            <a:avLst/>
          </a:prstGeom>
        </p:spPr>
      </p:pic>
      <p:pic>
        <p:nvPicPr>
          <p:cNvPr id="3" name="Picture 2"/>
          <p:cNvPicPr>
            <a:picLocks noChangeAspect="1"/>
          </p:cNvPicPr>
          <p:nvPr/>
        </p:nvPicPr>
        <p:blipFill>
          <a:blip r:embed="rId4"/>
          <a:stretch>
            <a:fillRect/>
          </a:stretch>
        </p:blipFill>
        <p:spPr>
          <a:xfrm>
            <a:off x="5638801" y="1460500"/>
            <a:ext cx="2882803" cy="2133600"/>
          </a:xfrm>
          <a:prstGeom prst="rect">
            <a:avLst/>
          </a:prstGeom>
        </p:spPr>
      </p:pic>
      <p:sp>
        <p:nvSpPr>
          <p:cNvPr id="4" name="Title 3"/>
          <p:cNvSpPr>
            <a:spLocks noGrp="1"/>
          </p:cNvSpPr>
          <p:nvPr>
            <p:ph type="title"/>
          </p:nvPr>
        </p:nvSpPr>
        <p:spPr>
          <a:xfrm>
            <a:off x="533399" y="152400"/>
            <a:ext cx="7823200" cy="865188"/>
          </a:xfrm>
        </p:spPr>
        <p:txBody>
          <a:bodyPr>
            <a:normAutofit/>
          </a:bodyPr>
          <a:lstStyle/>
          <a:p>
            <a:r>
              <a:rPr lang="en-US" dirty="0"/>
              <a:t>Mode Restricted Sub-Band</a:t>
            </a:r>
          </a:p>
        </p:txBody>
      </p:sp>
      <p:sp>
        <p:nvSpPr>
          <p:cNvPr id="5" name="TextBox 4"/>
          <p:cNvSpPr txBox="1"/>
          <p:nvPr/>
        </p:nvSpPr>
        <p:spPr>
          <a:xfrm>
            <a:off x="711200" y="4470399"/>
            <a:ext cx="7862211" cy="2031325"/>
          </a:xfrm>
          <a:prstGeom prst="rect">
            <a:avLst/>
          </a:prstGeom>
          <a:noFill/>
        </p:spPr>
        <p:txBody>
          <a:bodyPr wrap="none" rtlCol="0">
            <a:spAutoFit/>
          </a:bodyPr>
          <a:lstStyle/>
          <a:p>
            <a:r>
              <a:rPr lang="en-US" b="1" dirty="0">
                <a:solidFill>
                  <a:srgbClr val="FF0000"/>
                </a:solidFill>
              </a:rPr>
              <a:t>T1B07</a:t>
            </a:r>
            <a:r>
              <a:rPr lang="en-US" dirty="0"/>
              <a:t>  Which of the following VHF/UHF frequency ranges are limited to CW only?</a:t>
            </a:r>
          </a:p>
          <a:p>
            <a:endParaRPr lang="en-US" dirty="0"/>
          </a:p>
          <a:p>
            <a:r>
              <a:rPr lang="en-US" dirty="0"/>
              <a:t>A. 50.0 MHz to 50.1 MHz and 144.0 MHz to 144.1 MHz</a:t>
            </a:r>
          </a:p>
          <a:p>
            <a:r>
              <a:rPr lang="en-US" dirty="0"/>
              <a:t>B. 219 MHz to 220 MHz and 420.0 MHz to 420.1 MHz</a:t>
            </a:r>
          </a:p>
          <a:p>
            <a:r>
              <a:rPr lang="en-US" dirty="0"/>
              <a:t>C. 902.0 MHz to 902.1 MHZ</a:t>
            </a:r>
          </a:p>
          <a:p>
            <a:r>
              <a:rPr lang="en-US" dirty="0"/>
              <a:t>D. All of these choices are correct</a:t>
            </a:r>
          </a:p>
          <a:p>
            <a:endParaRPr lang="en-US" dirty="0"/>
          </a:p>
        </p:txBody>
      </p:sp>
      <p:sp>
        <p:nvSpPr>
          <p:cNvPr id="6" name="TextBox 5"/>
          <p:cNvSpPr txBox="1"/>
          <p:nvPr/>
        </p:nvSpPr>
        <p:spPr>
          <a:xfrm>
            <a:off x="6145737" y="5809226"/>
            <a:ext cx="2210862"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t>Lowest of the choices</a:t>
            </a:r>
          </a:p>
        </p:txBody>
      </p:sp>
      <p:sp>
        <p:nvSpPr>
          <p:cNvPr id="8" name="TextBox 7"/>
          <p:cNvSpPr txBox="1"/>
          <p:nvPr/>
        </p:nvSpPr>
        <p:spPr>
          <a:xfrm>
            <a:off x="6091790" y="5486061"/>
            <a:ext cx="1976823" cy="369332"/>
          </a:xfrm>
          <a:prstGeom prst="rect">
            <a:avLst/>
          </a:prstGeom>
          <a:noFill/>
        </p:spPr>
        <p:txBody>
          <a:bodyPr wrap="none" rtlCol="0">
            <a:spAutoFit/>
          </a:bodyPr>
          <a:lstStyle/>
          <a:p>
            <a:r>
              <a:rPr lang="en-US" dirty="0">
                <a:solidFill>
                  <a:srgbClr val="FF0000"/>
                </a:solidFill>
                <a:latin typeface="Brush Script MT" charset="0"/>
                <a:ea typeface="Brush Script MT" charset="0"/>
                <a:cs typeface="Brush Script MT" charset="0"/>
              </a:rPr>
              <a:t>Ridiculous Relationship</a:t>
            </a:r>
          </a:p>
        </p:txBody>
      </p:sp>
    </p:spTree>
    <p:extLst>
      <p:ext uri="{BB962C8B-B14F-4D97-AF65-F5344CB8AC3E}">
        <p14:creationId xmlns:p14="http://schemas.microsoft.com/office/powerpoint/2010/main" val="256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7405" y="4673804"/>
            <a:ext cx="450101" cy="369332"/>
          </a:xfrm>
          <a:prstGeom prst="rect">
            <a:avLst/>
          </a:prstGeom>
          <a:noFill/>
        </p:spPr>
        <p:txBody>
          <a:bodyPr wrap="none" rtlCol="0">
            <a:spAutoFit/>
          </a:bodyPr>
          <a:lstStyle/>
          <a:p>
            <a:r>
              <a:rPr lang="en-US" dirty="0">
                <a:solidFill>
                  <a:srgbClr val="FF0000"/>
                </a:solidFill>
              </a:rPr>
              <a:t>(B)</a:t>
            </a:r>
          </a:p>
        </p:txBody>
      </p:sp>
      <p:sp>
        <p:nvSpPr>
          <p:cNvPr id="3" name="TextBox 2"/>
          <p:cNvSpPr txBox="1"/>
          <p:nvPr/>
        </p:nvSpPr>
        <p:spPr>
          <a:xfrm>
            <a:off x="1167405" y="3946961"/>
            <a:ext cx="6795614" cy="2585323"/>
          </a:xfrm>
          <a:prstGeom prst="rect">
            <a:avLst/>
          </a:prstGeom>
          <a:noFill/>
        </p:spPr>
        <p:txBody>
          <a:bodyPr wrap="square" rtlCol="0">
            <a:spAutoFit/>
          </a:bodyPr>
          <a:lstStyle/>
          <a:p>
            <a:r>
              <a:rPr lang="en-US" dirty="0">
                <a:solidFill>
                  <a:srgbClr val="FF0000"/>
                </a:solidFill>
              </a:rPr>
              <a:t>T1B05</a:t>
            </a:r>
            <a:r>
              <a:rPr lang="en-US" dirty="0"/>
              <a:t> How may amateurs use the 219 to 220 MHz segment of 1.25 meter band?</a:t>
            </a:r>
          </a:p>
          <a:p>
            <a:endParaRPr lang="en-US" dirty="0"/>
          </a:p>
          <a:p>
            <a:endParaRPr lang="en-US" dirty="0"/>
          </a:p>
          <a:p>
            <a:r>
              <a:rPr lang="en-US" dirty="0"/>
              <a:t>A. Spread spectrum only</a:t>
            </a:r>
          </a:p>
          <a:p>
            <a:r>
              <a:rPr lang="en-US" dirty="0"/>
              <a:t>B. Fixed digital message forwarding systems only</a:t>
            </a:r>
          </a:p>
          <a:p>
            <a:r>
              <a:rPr lang="en-US" dirty="0"/>
              <a:t>C. Emergency traffic only</a:t>
            </a:r>
          </a:p>
          <a:p>
            <a:r>
              <a:rPr lang="en-US" dirty="0"/>
              <a:t>D. Fast-scan television only</a:t>
            </a:r>
          </a:p>
          <a:p>
            <a:endParaRPr lang="en-US" dirty="0"/>
          </a:p>
        </p:txBody>
      </p:sp>
      <p:pic>
        <p:nvPicPr>
          <p:cNvPr id="4" name="Picture 3" descr="Screen Shot 2018-12-24 at 8.11.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902" y="2087032"/>
            <a:ext cx="5092445" cy="1570567"/>
          </a:xfrm>
          <a:prstGeom prst="rect">
            <a:avLst/>
          </a:prstGeom>
        </p:spPr>
      </p:pic>
      <p:sp>
        <p:nvSpPr>
          <p:cNvPr id="2" name="TextBox 1"/>
          <p:cNvSpPr txBox="1"/>
          <p:nvPr/>
        </p:nvSpPr>
        <p:spPr>
          <a:xfrm>
            <a:off x="5257800" y="4673804"/>
            <a:ext cx="3246017" cy="369332"/>
          </a:xfrm>
          <a:prstGeom prst="rect">
            <a:avLst/>
          </a:prstGeom>
          <a:noFill/>
        </p:spPr>
        <p:txBody>
          <a:bodyPr wrap="none" rtlCol="0">
            <a:spAutoFit/>
          </a:bodyPr>
          <a:lstStyle/>
          <a:p>
            <a:r>
              <a:rPr lang="en-US" dirty="0">
                <a:solidFill>
                  <a:srgbClr val="FF0000"/>
                </a:solidFill>
              </a:rPr>
              <a:t>Some you just have to memorize</a:t>
            </a:r>
          </a:p>
        </p:txBody>
      </p:sp>
    </p:spTree>
    <p:extLst>
      <p:ext uri="{BB962C8B-B14F-4D97-AF65-F5344CB8AC3E}">
        <p14:creationId xmlns:p14="http://schemas.microsoft.com/office/powerpoint/2010/main" val="201836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685800" y="304800"/>
            <a:ext cx="7772400" cy="1143000"/>
          </a:xfrm>
          <a:prstGeom prst="rect">
            <a:avLst/>
          </a:prstGeom>
          <a:noFill/>
          <a:ln w="9525">
            <a:noFill/>
            <a:miter lim="800000"/>
            <a:headEnd/>
            <a:tailEnd/>
          </a:ln>
        </p:spPr>
        <p:txBody>
          <a:bodyPr anchor="ctr">
            <a:prstTxWarp prst="textNoShape">
              <a:avLst/>
            </a:prstTxWarp>
          </a:bodyPr>
          <a:lstStyle/>
          <a:p>
            <a:pPr algn="ctr"/>
            <a:r>
              <a:rPr lang="en-US" sz="4400" b="1" dirty="0">
                <a:solidFill>
                  <a:srgbClr val="75879C"/>
                </a:solidFill>
                <a:latin typeface="Cambria"/>
                <a:ea typeface="Cambria"/>
                <a:cs typeface="Cambria"/>
              </a:rPr>
              <a:t>Radio Waves are AC</a:t>
            </a:r>
          </a:p>
        </p:txBody>
      </p:sp>
      <p:sp>
        <p:nvSpPr>
          <p:cNvPr id="8195" name="Rectangle 8"/>
          <p:cNvSpPr>
            <a:spLocks noChangeArrowheads="1"/>
          </p:cNvSpPr>
          <p:nvPr/>
        </p:nvSpPr>
        <p:spPr bwMode="auto">
          <a:xfrm>
            <a:off x="685800" y="1679575"/>
            <a:ext cx="7772400" cy="4114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3200" dirty="0">
                <a:latin typeface="Cambria"/>
                <a:ea typeface="Cambria"/>
                <a:cs typeface="Cambria"/>
              </a:rPr>
              <a:t>Radio waves (electromagnetic Energy) are AC waves. (</a:t>
            </a:r>
            <a:r>
              <a:rPr lang="en-US" sz="3200" dirty="0">
                <a:solidFill>
                  <a:schemeClr val="accent3"/>
                </a:solidFill>
                <a:latin typeface="Cambria"/>
                <a:ea typeface="Cambria"/>
                <a:cs typeface="Cambria"/>
              </a:rPr>
              <a:t>Alternating Current</a:t>
            </a:r>
            <a:r>
              <a:rPr lang="en-US" sz="3200" dirty="0">
                <a:latin typeface="Cambria"/>
                <a:ea typeface="Cambria"/>
                <a:cs typeface="Cambria"/>
              </a:rPr>
              <a:t>)</a:t>
            </a:r>
          </a:p>
          <a:p>
            <a:pPr marL="342900" indent="-342900">
              <a:spcBef>
                <a:spcPct val="20000"/>
              </a:spcBef>
              <a:buFontTx/>
              <a:buChar char="•"/>
            </a:pPr>
            <a:r>
              <a:rPr lang="en-US" sz="3200" dirty="0">
                <a:latin typeface="Cambria"/>
                <a:ea typeface="Cambria"/>
                <a:cs typeface="Cambria"/>
              </a:rPr>
              <a:t>Radio waves are used to carry the information you want to convey to someone else.</a:t>
            </a:r>
          </a:p>
        </p:txBody>
      </p:sp>
      <p:pic>
        <p:nvPicPr>
          <p:cNvPr id="4" name="Picture 3" descr="WL002765.png"/>
          <p:cNvPicPr>
            <a:picLocks noChangeAspect="1"/>
          </p:cNvPicPr>
          <p:nvPr/>
        </p:nvPicPr>
        <p:blipFill>
          <a:blip r:embed="rId3"/>
          <a:stretch>
            <a:fillRect/>
          </a:stretch>
        </p:blipFill>
        <p:spPr>
          <a:xfrm>
            <a:off x="6705600" y="3736976"/>
            <a:ext cx="1914525" cy="3121025"/>
          </a:xfrm>
          <a:prstGeom prst="rect">
            <a:avLst/>
          </a:prstGeom>
        </p:spPr>
      </p:pic>
      <p:sp>
        <p:nvSpPr>
          <p:cNvPr id="5" name="TextBox 4"/>
          <p:cNvSpPr txBox="1"/>
          <p:nvPr/>
        </p:nvSpPr>
        <p:spPr>
          <a:xfrm>
            <a:off x="533402" y="4419600"/>
            <a:ext cx="6172199" cy="1523494"/>
          </a:xfrm>
          <a:prstGeom prst="rect">
            <a:avLst/>
          </a:prstGeom>
          <a:noFill/>
        </p:spPr>
        <p:txBody>
          <a:bodyPr wrap="square" rtlCol="0">
            <a:spAutoFit/>
          </a:bodyPr>
          <a:lstStyle/>
          <a:p>
            <a:r>
              <a:rPr lang="en-US" i="1" dirty="0"/>
              <a:t>"You see, wire telegraph is a kind of a very, very long cat. You pull his tail in New York and his head is meowing in Los Angeles. Do you understand this? And radio operates exactly the same way: you send signals here, they receive them there. The only difference is that there is no cat."  Albert Einstein </a:t>
            </a:r>
          </a:p>
        </p:txBody>
      </p:sp>
    </p:spTree>
    <p:extLst>
      <p:ext uri="{BB962C8B-B14F-4D97-AF65-F5344CB8AC3E}">
        <p14:creationId xmlns:p14="http://schemas.microsoft.com/office/powerpoint/2010/main" val="240079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Electromagnetic Spectrum - YouTube.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3403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303">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19400"/>
            <a:ext cx="7313613" cy="1264024"/>
          </a:xfrm>
        </p:spPr>
        <p:txBody>
          <a:bodyPr>
            <a:normAutofit fontScale="90000"/>
          </a:bodyPr>
          <a:lstStyle/>
          <a:p>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LET’S MAKE AN</a:t>
            </a:r>
            <a:b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ELECTRO-MAGNETIC</a:t>
            </a:r>
            <a:b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WAVE</a:t>
            </a:r>
          </a:p>
        </p:txBody>
      </p:sp>
    </p:spTree>
    <p:extLst>
      <p:ext uri="{BB962C8B-B14F-4D97-AF65-F5344CB8AC3E}">
        <p14:creationId xmlns:p14="http://schemas.microsoft.com/office/powerpoint/2010/main" val="854822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effectLst/>
                <a:hlinkClick r:id="rId3" tooltip="Guglielmo Marconi"/>
              </a:rPr>
              <a:t>Guglielmo Marconi</a:t>
            </a:r>
            <a:r>
              <a:rPr lang="en-US" sz="1800" dirty="0">
                <a:effectLst/>
              </a:rPr>
              <a:t>'s </a:t>
            </a:r>
            <a:r>
              <a:rPr lang="en-US" sz="1800" dirty="0">
                <a:effectLst/>
                <a:hlinkClick r:id="rId4" tooltip="Spark gap transmitter"/>
              </a:rPr>
              <a:t>spark gap transmitter</a:t>
            </a:r>
            <a:r>
              <a:rPr lang="en-US" sz="1800" dirty="0">
                <a:effectLst/>
              </a:rPr>
              <a:t>, with which he performed the first experiments in practical radio communication in 1895-1897</a:t>
            </a:r>
            <a:endParaRPr lang="en-US" sz="1800" dirty="0"/>
          </a:p>
        </p:txBody>
      </p:sp>
      <p:pic>
        <p:nvPicPr>
          <p:cNvPr id="3" name="Picture 2"/>
          <p:cNvPicPr>
            <a:picLocks noChangeAspect="1"/>
          </p:cNvPicPr>
          <p:nvPr/>
        </p:nvPicPr>
        <p:blipFill>
          <a:blip r:embed="rId5"/>
          <a:stretch>
            <a:fillRect/>
          </a:stretch>
        </p:blipFill>
        <p:spPr>
          <a:xfrm>
            <a:off x="660400" y="1612899"/>
            <a:ext cx="7226300" cy="4817533"/>
          </a:xfrm>
          <a:prstGeom prst="rect">
            <a:avLst/>
          </a:prstGeom>
        </p:spPr>
      </p:pic>
    </p:spTree>
    <p:extLst>
      <p:ext uri="{BB962C8B-B14F-4D97-AF65-F5344CB8AC3E}">
        <p14:creationId xmlns:p14="http://schemas.microsoft.com/office/powerpoint/2010/main" val="367521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82700"/>
          </a:xfrm>
        </p:spPr>
        <p:txBody>
          <a:bodyPr/>
          <a:lstStyle/>
          <a:p>
            <a:r>
              <a:rPr lang="en-US" sz="2000">
                <a:effectLst/>
              </a:rPr>
              <a:t> </a:t>
            </a:r>
            <a:r>
              <a:rPr lang="en-US" sz="2000">
                <a:effectLst/>
                <a:hlinkClick r:id="rId2" tooltip="Alexanderson alternator"/>
              </a:rPr>
              <a:t>Alexanderson alternator</a:t>
            </a:r>
            <a:r>
              <a:rPr lang="en-US" sz="2000">
                <a:effectLst/>
              </a:rPr>
              <a:t>, a huge rotating machine used as a radio transmitter at very low frequency from about 1910 until World War 2</a:t>
            </a:r>
            <a:endParaRPr lang="en-US" sz="2000"/>
          </a:p>
        </p:txBody>
      </p:sp>
      <p:pic>
        <p:nvPicPr>
          <p:cNvPr id="3" name="Picture 2"/>
          <p:cNvPicPr>
            <a:picLocks noChangeAspect="1"/>
          </p:cNvPicPr>
          <p:nvPr/>
        </p:nvPicPr>
        <p:blipFill>
          <a:blip r:embed="rId3"/>
          <a:stretch>
            <a:fillRect/>
          </a:stretch>
        </p:blipFill>
        <p:spPr>
          <a:xfrm>
            <a:off x="603250" y="1266825"/>
            <a:ext cx="7454900" cy="5591175"/>
          </a:xfrm>
          <a:prstGeom prst="rect">
            <a:avLst/>
          </a:prstGeom>
        </p:spPr>
      </p:pic>
    </p:spTree>
    <p:extLst>
      <p:ext uri="{BB962C8B-B14F-4D97-AF65-F5344CB8AC3E}">
        <p14:creationId xmlns:p14="http://schemas.microsoft.com/office/powerpoint/2010/main" val="124481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2"/>
          <p:cNvSpPr>
            <a:spLocks noGrp="1" noChangeArrowheads="1"/>
          </p:cNvSpPr>
          <p:nvPr>
            <p:ph type="title"/>
          </p:nvPr>
        </p:nvSpPr>
        <p:spPr>
          <a:xfrm>
            <a:off x="155576" y="317500"/>
            <a:ext cx="8988425" cy="692150"/>
          </a:xfrm>
        </p:spPr>
        <p:txBody>
          <a:bodyPr/>
          <a:lstStyle/>
          <a:p>
            <a:pPr eaLnBrk="1" hangingPunct="1"/>
            <a:r>
              <a:rPr lang="en-US" sz="3600" b="1" dirty="0">
                <a:solidFill>
                  <a:srgbClr val="75879C"/>
                </a:solidFill>
              </a:rPr>
              <a:t>Radio Waves</a:t>
            </a:r>
          </a:p>
        </p:txBody>
      </p:sp>
      <p:sp>
        <p:nvSpPr>
          <p:cNvPr id="1313795" name="Rectangle 3"/>
          <p:cNvSpPr>
            <a:spLocks noGrp="1" noChangeArrowheads="1"/>
          </p:cNvSpPr>
          <p:nvPr>
            <p:ph idx="1"/>
          </p:nvPr>
        </p:nvSpPr>
        <p:spPr>
          <a:xfrm>
            <a:off x="457200" y="2012949"/>
            <a:ext cx="8229600" cy="4525963"/>
          </a:xfrm>
        </p:spPr>
        <p:txBody>
          <a:bodyPr>
            <a:normAutofit/>
          </a:bodyPr>
          <a:lstStyle/>
          <a:p>
            <a:pPr lvl="1" eaLnBrk="1" hangingPunct="1">
              <a:buNone/>
            </a:pPr>
            <a:r>
              <a:rPr lang="en-US" sz="1200" dirty="0">
                <a:solidFill>
                  <a:srgbClr val="FF0000"/>
                </a:solidFill>
                <a:latin typeface="Rockwell" pitchFamily="-111" charset="0"/>
              </a:rPr>
              <a:t>T3B03</a:t>
            </a:r>
            <a:r>
              <a:rPr lang="en-US" sz="2000" dirty="0">
                <a:latin typeface="Rockwell" pitchFamily="-111" charset="0"/>
              </a:rPr>
              <a:t>  Electric and magnetic fields are the two components of a radio wave.</a:t>
            </a:r>
          </a:p>
          <a:p>
            <a:pPr lvl="1" eaLnBrk="1" hangingPunct="1"/>
            <a:endParaRPr lang="en-US" sz="2000" dirty="0">
              <a:latin typeface="Rockwell" pitchFamily="-111" charset="0"/>
            </a:endParaRPr>
          </a:p>
          <a:p>
            <a:pPr lvl="1" eaLnBrk="1" hangingPunct="1">
              <a:buNone/>
            </a:pPr>
            <a:endParaRPr lang="en-US" sz="2000" dirty="0">
              <a:latin typeface="Rockwell" pitchFamily="-111" charset="0"/>
            </a:endParaRPr>
          </a:p>
          <a:p>
            <a:pPr lvl="1" eaLnBrk="1" hangingPunct="1">
              <a:buNone/>
            </a:pPr>
            <a:endParaRPr lang="en-US" sz="1200" dirty="0">
              <a:solidFill>
                <a:srgbClr val="FF0000"/>
              </a:solidFill>
              <a:latin typeface="Rockwell" pitchFamily="-111" charset="0"/>
            </a:endParaRPr>
          </a:p>
          <a:p>
            <a:pPr lvl="1" eaLnBrk="1" hangingPunct="1">
              <a:buNone/>
            </a:pPr>
            <a:r>
              <a:rPr lang="en-US" sz="1200" dirty="0">
                <a:solidFill>
                  <a:srgbClr val="FF0000"/>
                </a:solidFill>
                <a:latin typeface="Rockwell" pitchFamily="-111" charset="0"/>
              </a:rPr>
              <a:t>T3B04</a:t>
            </a:r>
            <a:r>
              <a:rPr lang="en-US" sz="2000" dirty="0">
                <a:latin typeface="Rockwell" pitchFamily="-111" charset="0"/>
              </a:rPr>
              <a:t>  Radio waves travel through free space at the speed of light.</a:t>
            </a:r>
          </a:p>
          <a:p>
            <a:pPr lvl="1" eaLnBrk="1" hangingPunct="1">
              <a:buFont typeface="Symbol" pitchFamily="-111" charset="2"/>
              <a:buChar char=""/>
            </a:pPr>
            <a:endParaRPr lang="en-US" sz="1400" dirty="0">
              <a:latin typeface="Rockwell" pitchFamily="-111" charset="0"/>
            </a:endParaRPr>
          </a:p>
          <a:p>
            <a:pPr lvl="1" eaLnBrk="1" hangingPunct="1">
              <a:buNone/>
            </a:pPr>
            <a:endParaRPr lang="en-US" sz="1200" dirty="0">
              <a:solidFill>
                <a:srgbClr val="FF0000"/>
              </a:solidFill>
              <a:latin typeface="Rockwell" pitchFamily="-111" charset="0"/>
            </a:endParaRPr>
          </a:p>
          <a:p>
            <a:pPr lvl="1" eaLnBrk="1" hangingPunct="1">
              <a:buNone/>
            </a:pPr>
            <a:endParaRPr lang="en-US" sz="1200" dirty="0">
              <a:solidFill>
                <a:srgbClr val="FF0000"/>
              </a:solidFill>
              <a:latin typeface="Rockwell" pitchFamily="-111" charset="0"/>
            </a:endParaRPr>
          </a:p>
          <a:p>
            <a:pPr lvl="1" eaLnBrk="1" hangingPunct="1">
              <a:buNone/>
            </a:pPr>
            <a:r>
              <a:rPr lang="en-US" sz="1200" dirty="0">
                <a:solidFill>
                  <a:srgbClr val="FF0000"/>
                </a:solidFill>
                <a:latin typeface="Rockwell" pitchFamily="-111" charset="0"/>
              </a:rPr>
              <a:t>T3B05</a:t>
            </a:r>
            <a:r>
              <a:rPr lang="en-US" sz="2000" dirty="0">
                <a:latin typeface="Rockwell" pitchFamily="-111" charset="0"/>
              </a:rPr>
              <a:t>  As the wavelength gets shorter the frequency increases.</a:t>
            </a:r>
          </a:p>
          <a:p>
            <a:pPr lvl="3" eaLnBrk="1" hangingPunct="1">
              <a:buNone/>
            </a:pPr>
            <a:r>
              <a:rPr lang="en-US" dirty="0">
                <a:solidFill>
                  <a:srgbClr val="C96D07"/>
                </a:solidFill>
                <a:cs typeface="Cambria"/>
              </a:rPr>
              <a:t>Higher in frequency the shorter the distance between each wave.</a:t>
            </a:r>
          </a:p>
          <a:p>
            <a:pPr lvl="1" eaLnBrk="1" hangingPunct="1">
              <a:buFont typeface="Symbol" pitchFamily="-111" charset="2"/>
              <a:buChar char=""/>
            </a:pPr>
            <a:endParaRPr lang="en-US" sz="2000" dirty="0">
              <a:latin typeface="Rockwell" pitchFamily="-111" charset="0"/>
            </a:endParaRPr>
          </a:p>
          <a:p>
            <a:pPr lvl="1" eaLnBrk="1" hangingPunct="1"/>
            <a:endParaRPr lang="en-US" dirty="0">
              <a:latin typeface="Rockwell" pitchFamily="-111" charset="0"/>
            </a:endParaRPr>
          </a:p>
        </p:txBody>
      </p:sp>
      <p:sp>
        <p:nvSpPr>
          <p:cNvPr id="164866" name="Slide Number Placeholder 5"/>
          <p:cNvSpPr>
            <a:spLocks noGrp="1"/>
          </p:cNvSpPr>
          <p:nvPr>
            <p:ph type="sldNum" sz="quarter" idx="12"/>
          </p:nvPr>
        </p:nvSpPr>
        <p:spPr>
          <a:noFill/>
          <a:ln>
            <a:miter lim="800000"/>
            <a:headEnd/>
            <a:tailEnd/>
          </a:ln>
        </p:spPr>
        <p:txBody>
          <a:bodyPr/>
          <a:lstStyle/>
          <a:p>
            <a:fld id="{338DDB8F-5FD4-D94B-80F6-1259D29EF3C8}" type="slidenum">
              <a:rPr lang="en-US"/>
              <a:pPr/>
              <a:t>17</a:t>
            </a:fld>
            <a:endParaRPr lang="en-US"/>
          </a:p>
        </p:txBody>
      </p:sp>
      <p:sp>
        <p:nvSpPr>
          <p:cNvPr id="649220" name="Text Box 4"/>
          <p:cNvSpPr txBox="1">
            <a:spLocks noChangeArrowheads="1"/>
          </p:cNvSpPr>
          <p:nvPr/>
        </p:nvSpPr>
        <p:spPr bwMode="auto">
          <a:xfrm>
            <a:off x="1422401" y="2354263"/>
            <a:ext cx="5761039" cy="1338828"/>
          </a:xfrm>
          <a:prstGeom prst="rect">
            <a:avLst/>
          </a:prstGeom>
          <a:noFill/>
          <a:ln w="12700" cap="sq">
            <a:noFill/>
            <a:miter lim="800000"/>
            <a:headEnd type="none" w="sm" len="sm"/>
            <a:tailEnd type="none" w="sm" len="sm"/>
          </a:ln>
        </p:spPr>
        <p:txBody>
          <a:bodyPr>
            <a:prstTxWarp prst="textNoShape">
              <a:avLst/>
            </a:prstTxWarp>
            <a:spAutoFit/>
          </a:bodyPr>
          <a:lstStyle/>
          <a:p>
            <a:pPr lvl="3">
              <a:spcBef>
                <a:spcPct val="20000"/>
              </a:spcBef>
              <a:buClr>
                <a:srgbClr val="FF1515"/>
              </a:buClr>
              <a:buFont typeface="Symbol" pitchFamily="-111" charset="2"/>
              <a:buNone/>
            </a:pPr>
            <a:r>
              <a:rPr lang="en-US" dirty="0">
                <a:solidFill>
                  <a:schemeClr val="accent1">
                    <a:lumMod val="75000"/>
                  </a:schemeClr>
                </a:solidFill>
                <a:latin typeface="Cambria"/>
              </a:rPr>
              <a:t>They are at right angles to each other and together are called “electromagnetic” radio waves</a:t>
            </a:r>
          </a:p>
          <a:p>
            <a:pPr>
              <a:spcBef>
                <a:spcPct val="50000"/>
              </a:spcBef>
            </a:pPr>
            <a:endParaRPr lang="en-US" dirty="0">
              <a:latin typeface="Cambria"/>
            </a:endParaRPr>
          </a:p>
        </p:txBody>
      </p:sp>
      <p:sp>
        <p:nvSpPr>
          <p:cNvPr id="8" name="TextBox 7"/>
          <p:cNvSpPr txBox="1"/>
          <p:nvPr/>
        </p:nvSpPr>
        <p:spPr>
          <a:xfrm>
            <a:off x="304802" y="686485"/>
            <a:ext cx="159727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To the moon</a:t>
            </a:r>
          </a:p>
          <a:p>
            <a:r>
              <a:rPr lang="en-US" dirty="0"/>
              <a:t>380,000,000 </a:t>
            </a:r>
            <a:r>
              <a:rPr lang="en-US" dirty="0" err="1"/>
              <a:t>m</a:t>
            </a:r>
            <a:endParaRPr lang="en-US" dirty="0"/>
          </a:p>
        </p:txBody>
      </p:sp>
      <p:sp>
        <p:nvSpPr>
          <p:cNvPr id="9" name="TextBox 8"/>
          <p:cNvSpPr txBox="1"/>
          <p:nvPr/>
        </p:nvSpPr>
        <p:spPr>
          <a:xfrm>
            <a:off x="6934200" y="762001"/>
            <a:ext cx="20574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Around the earth</a:t>
            </a:r>
          </a:p>
          <a:p>
            <a:r>
              <a:rPr lang="en-US" dirty="0"/>
              <a:t>40,000,000 </a:t>
            </a:r>
            <a:r>
              <a:rPr lang="en-US" dirty="0" err="1"/>
              <a:t>m</a:t>
            </a:r>
            <a:endParaRPr lang="en-US" dirty="0"/>
          </a:p>
        </p:txBody>
      </p:sp>
      <p:sp>
        <p:nvSpPr>
          <p:cNvPr id="10" name="TextBox 9"/>
          <p:cNvSpPr txBox="1"/>
          <p:nvPr/>
        </p:nvSpPr>
        <p:spPr>
          <a:xfrm>
            <a:off x="457200" y="1332815"/>
            <a:ext cx="116919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 1.26 sec. </a:t>
            </a:r>
          </a:p>
        </p:txBody>
      </p:sp>
      <p:sp>
        <p:nvSpPr>
          <p:cNvPr id="11" name="TextBox 10"/>
          <p:cNvSpPr txBox="1"/>
          <p:nvPr/>
        </p:nvSpPr>
        <p:spPr>
          <a:xfrm>
            <a:off x="7543802" y="1415534"/>
            <a:ext cx="102921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 .13 sec.</a:t>
            </a:r>
          </a:p>
        </p:txBody>
      </p:sp>
      <p:grpSp>
        <p:nvGrpSpPr>
          <p:cNvPr id="3" name="Group 2"/>
          <p:cNvGrpSpPr/>
          <p:nvPr/>
        </p:nvGrpSpPr>
        <p:grpSpPr>
          <a:xfrm>
            <a:off x="1902077" y="4003893"/>
            <a:ext cx="5032123" cy="369332"/>
            <a:chOff x="1902077" y="3794658"/>
            <a:chExt cx="5032123" cy="369332"/>
          </a:xfrm>
        </p:grpSpPr>
        <p:sp>
          <p:nvSpPr>
            <p:cNvPr id="6" name="TextBox 5"/>
            <p:cNvSpPr txBox="1"/>
            <p:nvPr/>
          </p:nvSpPr>
          <p:spPr>
            <a:xfrm>
              <a:off x="2667000" y="3794658"/>
              <a:ext cx="4267200" cy="369332"/>
            </a:xfrm>
            <a:prstGeom prst="rect">
              <a:avLst/>
            </a:prstGeom>
            <a:noFill/>
          </p:spPr>
          <p:txBody>
            <a:bodyPr wrap="square" rtlCol="0">
              <a:spAutoFit/>
            </a:bodyPr>
            <a:lstStyle/>
            <a:p>
              <a:r>
                <a:rPr lang="en-US" dirty="0">
                  <a:solidFill>
                    <a:srgbClr val="C96D07"/>
                  </a:solidFill>
                  <a:latin typeface="Cambria"/>
                </a:rPr>
                <a:t>Speed of light= 300,000,000 meters / sec.</a:t>
              </a:r>
            </a:p>
          </p:txBody>
        </p:sp>
        <p:sp>
          <p:nvSpPr>
            <p:cNvPr id="2" name="TextBox 1"/>
            <p:cNvSpPr txBox="1"/>
            <p:nvPr/>
          </p:nvSpPr>
          <p:spPr>
            <a:xfrm>
              <a:off x="1902077" y="3864954"/>
              <a:ext cx="612668" cy="276999"/>
            </a:xfrm>
            <a:prstGeom prst="rect">
              <a:avLst/>
            </a:prstGeom>
            <a:noFill/>
          </p:spPr>
          <p:txBody>
            <a:bodyPr wrap="none" rtlCol="0">
              <a:spAutoFit/>
            </a:bodyPr>
            <a:lstStyle/>
            <a:p>
              <a:r>
                <a:rPr lang="en-US" sz="1200">
                  <a:solidFill>
                    <a:srgbClr val="FF0000"/>
                  </a:solidFill>
                  <a:latin typeface="Rockwell" charset="0"/>
                  <a:ea typeface="Rockwell" charset="0"/>
                  <a:cs typeface="Rockwell" charset="0"/>
                </a:rPr>
                <a:t>T3B11</a:t>
              </a:r>
            </a:p>
          </p:txBody>
        </p:sp>
      </p:grpSp>
    </p:spTree>
    <p:extLst>
      <p:ext uri="{BB962C8B-B14F-4D97-AF65-F5344CB8AC3E}">
        <p14:creationId xmlns:p14="http://schemas.microsoft.com/office/powerpoint/2010/main" val="168299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13795">
                                            <p:txEl>
                                              <p:pRg st="4" end="4"/>
                                            </p:txEl>
                                          </p:spTgt>
                                        </p:tgtEl>
                                        <p:attrNameLst>
                                          <p:attrName>style.visibility</p:attrName>
                                        </p:attrNameLst>
                                      </p:cBhvr>
                                      <p:to>
                                        <p:strVal val="visible"/>
                                      </p:to>
                                    </p:set>
                                    <p:animEffect transition="in" filter="wipe(left)">
                                      <p:cBhvr>
                                        <p:cTn id="7" dur="500"/>
                                        <p:tgtEl>
                                          <p:spTgt spid="1313795">
                                            <p:txEl>
                                              <p:pRg st="4" end="4"/>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accel="50000" decel="5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accel="50000" decel="5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accel="50000" decel="5000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1+#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13795">
                                            <p:txEl>
                                              <p:pRg st="0" end="0"/>
                                            </p:txEl>
                                          </p:spTgt>
                                        </p:tgtEl>
                                        <p:attrNameLst>
                                          <p:attrName>style.visibility</p:attrName>
                                        </p:attrNameLst>
                                      </p:cBhvr>
                                      <p:to>
                                        <p:strVal val="visible"/>
                                      </p:to>
                                    </p:set>
                                    <p:animEffect transition="in" filter="wipe(up)">
                                      <p:cBhvr>
                                        <p:cTn id="39" dur="500"/>
                                        <p:tgtEl>
                                          <p:spTgt spid="131379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49220"/>
                                        </p:tgtEl>
                                        <p:attrNameLst>
                                          <p:attrName>style.visibility</p:attrName>
                                        </p:attrNameLst>
                                      </p:cBhvr>
                                      <p:to>
                                        <p:strVal val="visible"/>
                                      </p:to>
                                    </p:set>
                                    <p:animEffect transition="in" filter="fade">
                                      <p:cBhvr>
                                        <p:cTn id="44" dur="2000"/>
                                        <p:tgtEl>
                                          <p:spTgt spid="6492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313795">
                                            <p:txEl>
                                              <p:pRg st="8" end="8"/>
                                            </p:txEl>
                                          </p:spTgt>
                                        </p:tgtEl>
                                        <p:attrNameLst>
                                          <p:attrName>style.visibility</p:attrName>
                                        </p:attrNameLst>
                                      </p:cBhvr>
                                      <p:to>
                                        <p:strVal val="visible"/>
                                      </p:to>
                                    </p:set>
                                    <p:animEffect transition="in" filter="wipe(left)">
                                      <p:cBhvr>
                                        <p:cTn id="49" dur="500"/>
                                        <p:tgtEl>
                                          <p:spTgt spid="1313795">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313795">
                                            <p:txEl>
                                              <p:pRg st="9" end="9"/>
                                            </p:txEl>
                                          </p:spTgt>
                                        </p:tgtEl>
                                        <p:attrNameLst>
                                          <p:attrName>style.visibility</p:attrName>
                                        </p:attrNameLst>
                                      </p:cBhvr>
                                      <p:to>
                                        <p:strVal val="visible"/>
                                      </p:to>
                                    </p:set>
                                    <p:animEffect transition="in" filter="wipe(down)">
                                      <p:cBhvr>
                                        <p:cTn id="54" dur="500"/>
                                        <p:tgtEl>
                                          <p:spTgt spid="131379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0" grpId="0"/>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685800"/>
            <a:ext cx="4863418" cy="369332"/>
          </a:xfrm>
          <a:prstGeom prst="rect">
            <a:avLst/>
          </a:prstGeom>
          <a:noFill/>
        </p:spPr>
        <p:txBody>
          <a:bodyPr wrap="none" rtlCol="0">
            <a:spAutoFit/>
          </a:bodyPr>
          <a:lstStyle/>
          <a:p>
            <a:r>
              <a:rPr lang="en-US" dirty="0"/>
              <a:t>http://</a:t>
            </a:r>
            <a:r>
              <a:rPr lang="en-US" dirty="0" err="1"/>
              <a:t>www.youtube.com/watch?v</a:t>
            </a:r>
            <a:r>
              <a:rPr lang="en-US" dirty="0"/>
              <a:t>=cfXzwh3KadE</a:t>
            </a:r>
          </a:p>
        </p:txBody>
      </p:sp>
      <p:pic>
        <p:nvPicPr>
          <p:cNvPr id="4" name="electromagnetic wave - YouTube.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2540000" y="1905000"/>
            <a:ext cx="4064000" cy="3048000"/>
          </a:xfrm>
          <a:prstGeom prst="rect">
            <a:avLst/>
          </a:prstGeom>
        </p:spPr>
      </p:pic>
      <p:pic>
        <p:nvPicPr>
          <p:cNvPr id="2" name="electromagnetic wave - YouTub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1347074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prstTxWarp prst="textNoShape">
              <a:avLst/>
            </a:prstTxWarp>
          </a:bodyPr>
          <a:lstStyle/>
          <a:p>
            <a:pPr algn="ctr"/>
            <a:r>
              <a:rPr lang="en-US" sz="4400" dirty="0">
                <a:solidFill>
                  <a:srgbClr val="75879C"/>
                </a:solidFill>
                <a:latin typeface="Cambria"/>
                <a:ea typeface="Cambria"/>
                <a:cs typeface="Cambria"/>
              </a:rPr>
              <a:t>Wave Vocabulary</a:t>
            </a:r>
          </a:p>
        </p:txBody>
      </p:sp>
      <p:sp>
        <p:nvSpPr>
          <p:cNvPr id="9219" name="Rectangle 5"/>
          <p:cNvSpPr>
            <a:spLocks noChangeArrowheads="1"/>
          </p:cNvSpPr>
          <p:nvPr/>
        </p:nvSpPr>
        <p:spPr bwMode="auto">
          <a:xfrm>
            <a:off x="676980" y="1942217"/>
            <a:ext cx="3810000" cy="4495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800" dirty="0">
                <a:latin typeface="Cambria"/>
                <a:ea typeface="Cambria"/>
                <a:cs typeface="Cambria"/>
              </a:rPr>
              <a:t>Before we study radio waves, we need to learn some wave vocabulary.</a:t>
            </a:r>
          </a:p>
          <a:p>
            <a:pPr marL="742950" lvl="1" indent="-285750">
              <a:spcBef>
                <a:spcPct val="20000"/>
              </a:spcBef>
              <a:buFontTx/>
              <a:buChar char="–"/>
            </a:pPr>
            <a:r>
              <a:rPr lang="en-US" dirty="0">
                <a:latin typeface="Cambria"/>
                <a:ea typeface="Cambria"/>
                <a:cs typeface="Cambria"/>
              </a:rPr>
              <a:t>Amplitude</a:t>
            </a:r>
          </a:p>
          <a:p>
            <a:pPr marL="742950" lvl="1" indent="-285750">
              <a:spcBef>
                <a:spcPct val="20000"/>
              </a:spcBef>
              <a:buFontTx/>
              <a:buChar char="–"/>
            </a:pPr>
            <a:r>
              <a:rPr lang="en-US" dirty="0">
                <a:latin typeface="Cambria"/>
                <a:ea typeface="Cambria"/>
                <a:cs typeface="Cambria"/>
              </a:rPr>
              <a:t>Frequency</a:t>
            </a:r>
          </a:p>
          <a:p>
            <a:pPr marL="742950" lvl="1" indent="-285750">
              <a:spcBef>
                <a:spcPct val="20000"/>
              </a:spcBef>
              <a:buFontTx/>
              <a:buChar char="–"/>
            </a:pPr>
            <a:r>
              <a:rPr lang="en-US" dirty="0">
                <a:latin typeface="Cambria"/>
                <a:ea typeface="Cambria"/>
                <a:cs typeface="Cambria"/>
              </a:rPr>
              <a:t>Wavelength</a:t>
            </a:r>
          </a:p>
          <a:p>
            <a:pPr marL="742950" lvl="1" indent="-285750">
              <a:spcBef>
                <a:spcPct val="20000"/>
              </a:spcBef>
              <a:buFontTx/>
              <a:buChar char="–"/>
            </a:pPr>
            <a:r>
              <a:rPr lang="en-US" dirty="0">
                <a:latin typeface="Cambria"/>
                <a:ea typeface="Cambria"/>
                <a:cs typeface="Cambria"/>
              </a:rPr>
              <a:t>Harmonics</a:t>
            </a:r>
          </a:p>
          <a:p>
            <a:pPr marL="342900" indent="-342900">
              <a:spcBef>
                <a:spcPct val="20000"/>
              </a:spcBef>
              <a:buFontTx/>
              <a:buChar char="•"/>
            </a:pPr>
            <a:endParaRPr lang="en-US" sz="2800" dirty="0">
              <a:latin typeface="Cambria"/>
            </a:endParaRPr>
          </a:p>
        </p:txBody>
      </p:sp>
      <p:pic>
        <p:nvPicPr>
          <p:cNvPr id="9220" name="Picture 6" descr="ARRL0010"/>
          <p:cNvPicPr>
            <a:picLocks noChangeAspect="1" noChangeArrowheads="1"/>
          </p:cNvPicPr>
          <p:nvPr/>
        </p:nvPicPr>
        <p:blipFill>
          <a:blip r:embed="rId3"/>
          <a:srcRect/>
          <a:stretch>
            <a:fillRect/>
          </a:stretch>
        </p:blipFill>
        <p:spPr bwMode="auto">
          <a:xfrm>
            <a:off x="4419600" y="1981200"/>
            <a:ext cx="4724400" cy="4229100"/>
          </a:xfrm>
          <a:prstGeom prst="rect">
            <a:avLst/>
          </a:prstGeom>
          <a:noFill/>
          <a:ln w="9525">
            <a:noFill/>
            <a:miter lim="800000"/>
            <a:headEnd/>
            <a:tailEnd/>
          </a:ln>
        </p:spPr>
      </p:pic>
      <p:sp>
        <p:nvSpPr>
          <p:cNvPr id="5" name="TextBox 4"/>
          <p:cNvSpPr txBox="1"/>
          <p:nvPr/>
        </p:nvSpPr>
        <p:spPr>
          <a:xfrm>
            <a:off x="2819400" y="4839564"/>
            <a:ext cx="2351926" cy="276999"/>
          </a:xfrm>
          <a:prstGeom prst="rect">
            <a:avLst/>
          </a:prstGeom>
          <a:noFill/>
        </p:spPr>
        <p:txBody>
          <a:bodyPr wrap="none" rtlCol="0">
            <a:spAutoFit/>
          </a:bodyPr>
          <a:lstStyle/>
          <a:p>
            <a:r>
              <a:rPr lang="en-US" sz="1200" dirty="0">
                <a:solidFill>
                  <a:srgbClr val="FF0000"/>
                </a:solidFill>
                <a:latin typeface="Cambria"/>
              </a:rPr>
              <a:t>Integer multiple of the frequency</a:t>
            </a:r>
          </a:p>
        </p:txBody>
      </p:sp>
      <p:sp>
        <p:nvSpPr>
          <p:cNvPr id="6" name="TextBox 5"/>
          <p:cNvSpPr txBox="1"/>
          <p:nvPr/>
        </p:nvSpPr>
        <p:spPr>
          <a:xfrm>
            <a:off x="2819400" y="4377899"/>
            <a:ext cx="2114506" cy="461665"/>
          </a:xfrm>
          <a:prstGeom prst="rect">
            <a:avLst/>
          </a:prstGeom>
          <a:noFill/>
        </p:spPr>
        <p:txBody>
          <a:bodyPr wrap="none" rtlCol="0">
            <a:spAutoFit/>
          </a:bodyPr>
          <a:lstStyle/>
          <a:p>
            <a:r>
              <a:rPr lang="en-US" sz="1200" dirty="0">
                <a:solidFill>
                  <a:srgbClr val="FF0000"/>
                </a:solidFill>
                <a:latin typeface="Cambria"/>
              </a:rPr>
              <a:t>The distance the wave travels </a:t>
            </a:r>
          </a:p>
          <a:p>
            <a:r>
              <a:rPr lang="en-US" sz="1200" dirty="0">
                <a:solidFill>
                  <a:srgbClr val="FF0000"/>
                </a:solidFill>
                <a:latin typeface="Cambria"/>
              </a:rPr>
              <a:t>during one complete cycle</a:t>
            </a:r>
          </a:p>
        </p:txBody>
      </p:sp>
      <p:sp>
        <p:nvSpPr>
          <p:cNvPr id="7" name="TextBox 6"/>
          <p:cNvSpPr txBox="1"/>
          <p:nvPr/>
        </p:nvSpPr>
        <p:spPr>
          <a:xfrm>
            <a:off x="2566584" y="3823901"/>
            <a:ext cx="2053191" cy="276999"/>
          </a:xfrm>
          <a:prstGeom prst="rect">
            <a:avLst/>
          </a:prstGeom>
          <a:noFill/>
        </p:spPr>
        <p:txBody>
          <a:bodyPr wrap="none" rtlCol="0">
            <a:spAutoFit/>
          </a:bodyPr>
          <a:lstStyle/>
          <a:p>
            <a:r>
              <a:rPr lang="en-US" sz="1200" dirty="0">
                <a:solidFill>
                  <a:srgbClr val="FF0000"/>
                </a:solidFill>
                <a:latin typeface="Cambria"/>
              </a:rPr>
              <a:t>      The strength of the signal</a:t>
            </a:r>
          </a:p>
        </p:txBody>
      </p:sp>
      <p:sp>
        <p:nvSpPr>
          <p:cNvPr id="8" name="TextBox 7"/>
          <p:cNvSpPr txBox="1"/>
          <p:nvPr/>
        </p:nvSpPr>
        <p:spPr>
          <a:xfrm>
            <a:off x="2667000" y="4100900"/>
            <a:ext cx="2685607" cy="276999"/>
          </a:xfrm>
          <a:prstGeom prst="rect">
            <a:avLst/>
          </a:prstGeom>
          <a:noFill/>
        </p:spPr>
        <p:txBody>
          <a:bodyPr wrap="none" rtlCol="0">
            <a:spAutoFit/>
          </a:bodyPr>
          <a:lstStyle/>
          <a:p>
            <a:r>
              <a:rPr lang="en-US" sz="1200" dirty="0">
                <a:solidFill>
                  <a:srgbClr val="FF0000"/>
                </a:solidFill>
                <a:latin typeface="Cambria"/>
              </a:rPr>
              <a:t>    The number of  cycles in one second</a:t>
            </a:r>
          </a:p>
        </p:txBody>
      </p:sp>
      <p:sp>
        <p:nvSpPr>
          <p:cNvPr id="11" name="TextBox 10"/>
          <p:cNvSpPr txBox="1"/>
          <p:nvPr/>
        </p:nvSpPr>
        <p:spPr>
          <a:xfrm>
            <a:off x="1295402" y="6210300"/>
            <a:ext cx="3254579" cy="369332"/>
          </a:xfrm>
          <a:prstGeom prst="rect">
            <a:avLst/>
          </a:prstGeom>
          <a:noFill/>
        </p:spPr>
        <p:txBody>
          <a:bodyPr wrap="none" rtlCol="0">
            <a:spAutoFit/>
          </a:bodyPr>
          <a:lstStyle/>
          <a:p>
            <a:r>
              <a:rPr lang="en-US" dirty="0">
                <a:solidFill>
                  <a:schemeClr val="accent1">
                    <a:lumMod val="75000"/>
                  </a:schemeClr>
                </a:solidFill>
                <a:latin typeface="Cambria"/>
              </a:rPr>
              <a:t>Hz (Hertz) = 1 cycle per second</a:t>
            </a:r>
          </a:p>
        </p:txBody>
      </p:sp>
      <p:sp>
        <p:nvSpPr>
          <p:cNvPr id="2" name="TextBox 1">
            <a:extLst>
              <a:ext uri="{FF2B5EF4-FFF2-40B4-BE49-F238E27FC236}">
                <a16:creationId xmlns:a16="http://schemas.microsoft.com/office/drawing/2014/main" id="{3270F324-1751-084D-8FEB-FCE8ECE67D8E}"/>
              </a:ext>
            </a:extLst>
          </p:cNvPr>
          <p:cNvSpPr txBox="1"/>
          <p:nvPr/>
        </p:nvSpPr>
        <p:spPr>
          <a:xfrm>
            <a:off x="152970" y="4095750"/>
            <a:ext cx="851515" cy="369332"/>
          </a:xfrm>
          <a:prstGeom prst="rect">
            <a:avLst/>
          </a:prstGeom>
          <a:noFill/>
        </p:spPr>
        <p:txBody>
          <a:bodyPr wrap="none" rtlCol="0">
            <a:spAutoFit/>
          </a:bodyPr>
          <a:lstStyle/>
          <a:p>
            <a:r>
              <a:rPr lang="en-US" dirty="0">
                <a:solidFill>
                  <a:srgbClr val="FF0000"/>
                </a:solidFill>
              </a:rPr>
              <a:t>T5A12</a:t>
            </a:r>
          </a:p>
        </p:txBody>
      </p:sp>
    </p:spTree>
    <p:extLst>
      <p:ext uri="{BB962C8B-B14F-4D97-AF65-F5344CB8AC3E}">
        <p14:creationId xmlns:p14="http://schemas.microsoft.com/office/powerpoint/2010/main" val="5957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lide(fromBottom)">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p:bldP spid="5" grpId="0"/>
      <p:bldP spid="6" grpId="0"/>
      <p:bldP spid="7"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685800" y="0"/>
            <a:ext cx="7772400" cy="914400"/>
          </a:xfrm>
          <a:prstGeom prst="rect">
            <a:avLst/>
          </a:prstGeom>
          <a:noFill/>
          <a:ln w="9525">
            <a:noFill/>
            <a:miter lim="800000"/>
            <a:headEnd/>
            <a:tailEnd/>
          </a:ln>
        </p:spPr>
        <p:txBody>
          <a:bodyPr anchor="ctr">
            <a:prstTxWarp prst="textNoShape">
              <a:avLst/>
            </a:prstTxWarp>
          </a:bodyPr>
          <a:lstStyle/>
          <a:p>
            <a:pPr algn="ctr"/>
            <a:r>
              <a:rPr lang="en-US" sz="4400" dirty="0"/>
              <a:t>Metric Units</a:t>
            </a:r>
          </a:p>
        </p:txBody>
      </p:sp>
      <p:grpSp>
        <p:nvGrpSpPr>
          <p:cNvPr id="21" name="Group 20"/>
          <p:cNvGrpSpPr/>
          <p:nvPr/>
        </p:nvGrpSpPr>
        <p:grpSpPr>
          <a:xfrm>
            <a:off x="1562100" y="936625"/>
            <a:ext cx="5295900" cy="4094163"/>
            <a:chOff x="1562100" y="1600200"/>
            <a:chExt cx="5295900" cy="4094163"/>
          </a:xfrm>
        </p:grpSpPr>
        <p:pic>
          <p:nvPicPr>
            <p:cNvPr id="3075" name="Picture 5" descr="Table 2-1"/>
            <p:cNvPicPr>
              <a:picLocks noChangeAspect="1" noChangeArrowheads="1"/>
            </p:cNvPicPr>
            <p:nvPr/>
          </p:nvPicPr>
          <p:blipFill>
            <a:blip r:embed="rId3"/>
            <a:srcRect/>
            <a:stretch>
              <a:fillRect/>
            </a:stretch>
          </p:blipFill>
          <p:spPr bwMode="auto">
            <a:xfrm>
              <a:off x="2552700" y="1600200"/>
              <a:ext cx="4267200" cy="4094163"/>
            </a:xfrm>
            <a:prstGeom prst="rect">
              <a:avLst/>
            </a:prstGeom>
            <a:noFill/>
            <a:ln w="9525">
              <a:noFill/>
              <a:miter lim="800000"/>
              <a:headEnd/>
              <a:tailEnd/>
            </a:ln>
          </p:spPr>
        </p:pic>
        <p:cxnSp>
          <p:nvCxnSpPr>
            <p:cNvPr id="7" name="Straight Arrow Connector 6"/>
            <p:cNvCxnSpPr/>
            <p:nvPr/>
          </p:nvCxnSpPr>
          <p:spPr>
            <a:xfrm>
              <a:off x="1600200" y="3429000"/>
              <a:ext cx="990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600200" y="3198812"/>
              <a:ext cx="990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600200" y="2895600"/>
              <a:ext cx="990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600200" y="4722812"/>
              <a:ext cx="990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600200" y="5029200"/>
              <a:ext cx="990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562100" y="5562600"/>
              <a:ext cx="990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562100" y="4044952"/>
              <a:ext cx="5295900" cy="1588"/>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7315200" y="3059799"/>
            <a:ext cx="1630844"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Convert down</a:t>
            </a:r>
          </a:p>
          <a:p>
            <a:r>
              <a:rPr lang="en-US" dirty="0"/>
              <a:t>Decimal  </a:t>
            </a:r>
            <a:r>
              <a:rPr lang="en-US" b="1" i="1" dirty="0"/>
              <a:t>Right</a:t>
            </a:r>
          </a:p>
        </p:txBody>
      </p:sp>
      <p:sp>
        <p:nvSpPr>
          <p:cNvPr id="18" name="TextBox 17"/>
          <p:cNvSpPr txBox="1"/>
          <p:nvPr/>
        </p:nvSpPr>
        <p:spPr>
          <a:xfrm>
            <a:off x="7315200" y="1923365"/>
            <a:ext cx="1510919"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Convert up</a:t>
            </a:r>
          </a:p>
          <a:p>
            <a:r>
              <a:rPr lang="en-US" dirty="0"/>
              <a:t>Decimal  </a:t>
            </a:r>
            <a:r>
              <a:rPr lang="en-US" b="1" i="1" dirty="0"/>
              <a:t>Left</a:t>
            </a:r>
          </a:p>
        </p:txBody>
      </p:sp>
      <p:sp>
        <p:nvSpPr>
          <p:cNvPr id="24" name="TextBox 23"/>
          <p:cNvSpPr txBox="1"/>
          <p:nvPr/>
        </p:nvSpPr>
        <p:spPr>
          <a:xfrm>
            <a:off x="967065" y="3198299"/>
            <a:ext cx="595035" cy="369332"/>
          </a:xfrm>
          <a:prstGeom prst="rect">
            <a:avLst/>
          </a:prstGeom>
          <a:noFill/>
        </p:spPr>
        <p:txBody>
          <a:bodyPr wrap="none" rtlCol="0">
            <a:spAutoFit/>
          </a:bodyPr>
          <a:lstStyle/>
          <a:p>
            <a:r>
              <a:rPr lang="en-US" dirty="0"/>
              <a:t>Unit</a:t>
            </a:r>
          </a:p>
        </p:txBody>
      </p:sp>
      <p:sp>
        <p:nvSpPr>
          <p:cNvPr id="29" name="TextBox 28"/>
          <p:cNvSpPr txBox="1"/>
          <p:nvPr/>
        </p:nvSpPr>
        <p:spPr>
          <a:xfrm>
            <a:off x="457200" y="1600200"/>
            <a:ext cx="716963" cy="1815882"/>
          </a:xfrm>
          <a:prstGeom prst="rect">
            <a:avLst/>
          </a:prstGeom>
          <a:noFill/>
        </p:spPr>
        <p:txBody>
          <a:bodyPr wrap="none" rtlCol="0">
            <a:spAutoFit/>
          </a:bodyPr>
          <a:lstStyle/>
          <a:p>
            <a:r>
              <a:rPr lang="en-US" sz="1400" dirty="0">
                <a:solidFill>
                  <a:srgbClr val="FF0000"/>
                </a:solidFill>
                <a:latin typeface="Cambria"/>
                <a:cs typeface="Cambria"/>
              </a:rPr>
              <a:t>T5B01</a:t>
            </a:r>
          </a:p>
          <a:p>
            <a:r>
              <a:rPr lang="en-US" sz="1400" dirty="0">
                <a:solidFill>
                  <a:srgbClr val="FF0000"/>
                </a:solidFill>
                <a:latin typeface="Cambria"/>
                <a:cs typeface="Cambria"/>
              </a:rPr>
              <a:t>T5BO2</a:t>
            </a:r>
          </a:p>
          <a:p>
            <a:r>
              <a:rPr lang="en-US" sz="1400" dirty="0">
                <a:solidFill>
                  <a:srgbClr val="FF0000"/>
                </a:solidFill>
                <a:latin typeface="Cambria"/>
                <a:cs typeface="Cambria"/>
              </a:rPr>
              <a:t>T5B03</a:t>
            </a:r>
          </a:p>
          <a:p>
            <a:r>
              <a:rPr lang="en-US" sz="1400" dirty="0">
                <a:solidFill>
                  <a:srgbClr val="FF0000"/>
                </a:solidFill>
                <a:latin typeface="Cambria"/>
                <a:cs typeface="Cambria"/>
              </a:rPr>
              <a:t>T5B04</a:t>
            </a:r>
          </a:p>
          <a:p>
            <a:r>
              <a:rPr lang="en-US" sz="1400" dirty="0">
                <a:solidFill>
                  <a:srgbClr val="FF0000"/>
                </a:solidFill>
                <a:latin typeface="Cambria"/>
                <a:cs typeface="Cambria"/>
              </a:rPr>
              <a:t>T5B05</a:t>
            </a:r>
          </a:p>
          <a:p>
            <a:r>
              <a:rPr lang="en-US" sz="1400" dirty="0">
                <a:solidFill>
                  <a:srgbClr val="FF0000"/>
                </a:solidFill>
                <a:latin typeface="Cambria"/>
                <a:cs typeface="Cambria"/>
              </a:rPr>
              <a:t>T5B06</a:t>
            </a:r>
          </a:p>
          <a:p>
            <a:r>
              <a:rPr lang="en-US" sz="1400" dirty="0">
                <a:solidFill>
                  <a:srgbClr val="FF0000"/>
                </a:solidFill>
                <a:latin typeface="Cambria"/>
                <a:cs typeface="Cambria"/>
              </a:rPr>
              <a:t>T5B07</a:t>
            </a:r>
          </a:p>
          <a:p>
            <a:r>
              <a:rPr lang="en-US" sz="1400" dirty="0">
                <a:solidFill>
                  <a:srgbClr val="FF0000"/>
                </a:solidFill>
                <a:latin typeface="Cambria"/>
                <a:cs typeface="Cambria"/>
              </a:rPr>
              <a:t>T5B08</a:t>
            </a:r>
          </a:p>
        </p:txBody>
      </p:sp>
      <p:sp>
        <p:nvSpPr>
          <p:cNvPr id="30" name="TextBox 29"/>
          <p:cNvSpPr txBox="1"/>
          <p:nvPr/>
        </p:nvSpPr>
        <p:spPr>
          <a:xfrm>
            <a:off x="1265400" y="444182"/>
            <a:ext cx="5852884" cy="492443"/>
          </a:xfrm>
          <a:prstGeom prst="rect">
            <a:avLst/>
          </a:prstGeom>
          <a:noFill/>
        </p:spPr>
        <p:txBody>
          <a:bodyPr wrap="none" rtlCol="0">
            <a:spAutoFit/>
          </a:bodyPr>
          <a:lstStyle/>
          <a:p>
            <a:r>
              <a:rPr lang="en-US" sz="2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Grace Says “ Left up right Down”</a:t>
            </a:r>
          </a:p>
        </p:txBody>
      </p:sp>
      <p:grpSp>
        <p:nvGrpSpPr>
          <p:cNvPr id="8" name="Group 7"/>
          <p:cNvGrpSpPr/>
          <p:nvPr/>
        </p:nvGrpSpPr>
        <p:grpSpPr>
          <a:xfrm>
            <a:off x="1111604" y="5267466"/>
            <a:ext cx="3460396" cy="369332"/>
            <a:chOff x="1111604" y="5267466"/>
            <a:chExt cx="3460396" cy="369332"/>
          </a:xfrm>
        </p:grpSpPr>
        <p:sp>
          <p:nvSpPr>
            <p:cNvPr id="2" name="TextBox 1"/>
            <p:cNvSpPr txBox="1"/>
            <p:nvPr/>
          </p:nvSpPr>
          <p:spPr>
            <a:xfrm>
              <a:off x="1111604" y="5267466"/>
              <a:ext cx="977191"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t>Example</a:t>
              </a:r>
            </a:p>
          </p:txBody>
        </p:sp>
        <p:sp>
          <p:nvSpPr>
            <p:cNvPr id="3" name="TextBox 2"/>
            <p:cNvSpPr txBox="1"/>
            <p:nvPr/>
          </p:nvSpPr>
          <p:spPr>
            <a:xfrm>
              <a:off x="2591971" y="5267466"/>
              <a:ext cx="1980029" cy="369332"/>
            </a:xfrm>
            <a:prstGeom prst="rect">
              <a:avLst/>
            </a:prstGeom>
            <a:noFill/>
          </p:spPr>
          <p:txBody>
            <a:bodyPr wrap="none" rtlCol="0">
              <a:spAutoFit/>
            </a:bodyPr>
            <a:lstStyle/>
            <a:p>
              <a:r>
                <a:rPr lang="en-US" dirty="0"/>
                <a:t>7.2 MHz = ? Kilo Hz</a:t>
              </a:r>
            </a:p>
          </p:txBody>
        </p:sp>
      </p:grpSp>
      <p:sp>
        <p:nvSpPr>
          <p:cNvPr id="4" name="TextBox 3"/>
          <p:cNvSpPr txBox="1"/>
          <p:nvPr/>
        </p:nvSpPr>
        <p:spPr>
          <a:xfrm>
            <a:off x="3479369" y="5604152"/>
            <a:ext cx="4344010" cy="369332"/>
          </a:xfrm>
          <a:prstGeom prst="rect">
            <a:avLst/>
          </a:prstGeom>
          <a:noFill/>
        </p:spPr>
        <p:txBody>
          <a:bodyPr wrap="none" rtlCol="0">
            <a:spAutoFit/>
          </a:bodyPr>
          <a:lstStyle/>
          <a:p>
            <a:r>
              <a:rPr lang="en-US" dirty="0"/>
              <a:t>7.2  (move decimal three places to the right)</a:t>
            </a:r>
          </a:p>
        </p:txBody>
      </p:sp>
      <p:sp>
        <p:nvSpPr>
          <p:cNvPr id="6" name="TextBox 5"/>
          <p:cNvSpPr txBox="1"/>
          <p:nvPr/>
        </p:nvSpPr>
        <p:spPr>
          <a:xfrm>
            <a:off x="3985942" y="5993886"/>
            <a:ext cx="1172116" cy="369332"/>
          </a:xfrm>
          <a:prstGeom prst="rect">
            <a:avLst/>
          </a:prstGeom>
          <a:noFill/>
        </p:spPr>
        <p:txBody>
          <a:bodyPr wrap="none" rtlCol="0">
            <a:spAutoFit/>
          </a:bodyPr>
          <a:lstStyle/>
          <a:p>
            <a:r>
              <a:rPr lang="en-US" dirty="0"/>
              <a:t>7200.  KHz</a:t>
            </a:r>
          </a:p>
        </p:txBody>
      </p:sp>
    </p:spTree>
    <p:extLst>
      <p:ext uri="{BB962C8B-B14F-4D97-AF65-F5344CB8AC3E}">
        <p14:creationId xmlns:p14="http://schemas.microsoft.com/office/powerpoint/2010/main" val="613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hidden"/>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80">
                                          <p:stCondLst>
                                            <p:cond delay="0"/>
                                          </p:stCondLst>
                                        </p:cTn>
                                        <p:tgtEl>
                                          <p:spTgt spid="30"/>
                                        </p:tgtEl>
                                      </p:cBhvr>
                                    </p:animEffect>
                                    <p:anim calcmode="lin" valueType="num">
                                      <p:cBhvr>
                                        <p:cTn id="1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6" dur="26">
                                          <p:stCondLst>
                                            <p:cond delay="650"/>
                                          </p:stCondLst>
                                        </p:cTn>
                                        <p:tgtEl>
                                          <p:spTgt spid="30"/>
                                        </p:tgtEl>
                                      </p:cBhvr>
                                      <p:to x="100000" y="60000"/>
                                    </p:animScale>
                                    <p:animScale>
                                      <p:cBhvr>
                                        <p:cTn id="17" dur="166" decel="50000">
                                          <p:stCondLst>
                                            <p:cond delay="676"/>
                                          </p:stCondLst>
                                        </p:cTn>
                                        <p:tgtEl>
                                          <p:spTgt spid="30"/>
                                        </p:tgtEl>
                                      </p:cBhvr>
                                      <p:to x="100000" y="100000"/>
                                    </p:animScale>
                                    <p:animScale>
                                      <p:cBhvr>
                                        <p:cTn id="18" dur="26">
                                          <p:stCondLst>
                                            <p:cond delay="1312"/>
                                          </p:stCondLst>
                                        </p:cTn>
                                        <p:tgtEl>
                                          <p:spTgt spid="30"/>
                                        </p:tgtEl>
                                      </p:cBhvr>
                                      <p:to x="100000" y="80000"/>
                                    </p:animScale>
                                    <p:animScale>
                                      <p:cBhvr>
                                        <p:cTn id="19" dur="166" decel="50000">
                                          <p:stCondLst>
                                            <p:cond delay="1338"/>
                                          </p:stCondLst>
                                        </p:cTn>
                                        <p:tgtEl>
                                          <p:spTgt spid="30"/>
                                        </p:tgtEl>
                                      </p:cBhvr>
                                      <p:to x="100000" y="100000"/>
                                    </p:animScale>
                                    <p:animScale>
                                      <p:cBhvr>
                                        <p:cTn id="20" dur="26">
                                          <p:stCondLst>
                                            <p:cond delay="1642"/>
                                          </p:stCondLst>
                                        </p:cTn>
                                        <p:tgtEl>
                                          <p:spTgt spid="30"/>
                                        </p:tgtEl>
                                      </p:cBhvr>
                                      <p:to x="100000" y="90000"/>
                                    </p:animScale>
                                    <p:animScale>
                                      <p:cBhvr>
                                        <p:cTn id="21" dur="166" decel="50000">
                                          <p:stCondLst>
                                            <p:cond delay="1668"/>
                                          </p:stCondLst>
                                        </p:cTn>
                                        <p:tgtEl>
                                          <p:spTgt spid="30"/>
                                        </p:tgtEl>
                                      </p:cBhvr>
                                      <p:to x="100000" y="100000"/>
                                    </p:animScale>
                                    <p:animScale>
                                      <p:cBhvr>
                                        <p:cTn id="22" dur="26">
                                          <p:stCondLst>
                                            <p:cond delay="1808"/>
                                          </p:stCondLst>
                                        </p:cTn>
                                        <p:tgtEl>
                                          <p:spTgt spid="30"/>
                                        </p:tgtEl>
                                      </p:cBhvr>
                                      <p:to x="100000" y="95000"/>
                                    </p:animScale>
                                    <p:animScale>
                                      <p:cBhvr>
                                        <p:cTn id="23" dur="166" decel="50000">
                                          <p:stCondLst>
                                            <p:cond delay="1834"/>
                                          </p:stCondLst>
                                        </p:cTn>
                                        <p:tgtEl>
                                          <p:spTgt spid="30"/>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p:tgtEl>
                                          <p:spTgt spid="29"/>
                                        </p:tgtEl>
                                        <p:attrNameLst>
                                          <p:attrName>ppt_y</p:attrName>
                                        </p:attrNameLst>
                                      </p:cBhvr>
                                      <p:tavLst>
                                        <p:tav tm="0">
                                          <p:val>
                                            <p:strVal val="#ppt_y+#ppt_h*1.125000"/>
                                          </p:val>
                                        </p:tav>
                                        <p:tav tm="100000">
                                          <p:val>
                                            <p:strVal val="#ppt_y"/>
                                          </p:val>
                                        </p:tav>
                                      </p:tavLst>
                                    </p:anim>
                                    <p:animEffect transition="in" filter="wipe(up)">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29" grpId="0"/>
      <p:bldP spid="30" grpId="0"/>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9450" y="618351"/>
            <a:ext cx="1473480"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600" dirty="0"/>
              <a:t>Modes</a:t>
            </a:r>
          </a:p>
        </p:txBody>
      </p:sp>
      <p:sp>
        <p:nvSpPr>
          <p:cNvPr id="3" name="TextBox 2"/>
          <p:cNvSpPr txBox="1"/>
          <p:nvPr/>
        </p:nvSpPr>
        <p:spPr>
          <a:xfrm>
            <a:off x="1168401" y="1882408"/>
            <a:ext cx="668586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The type of, or method of, putting information on a radio wave.</a:t>
            </a:r>
          </a:p>
        </p:txBody>
      </p:sp>
      <p:sp>
        <p:nvSpPr>
          <p:cNvPr id="4" name="TextBox 3"/>
          <p:cNvSpPr txBox="1"/>
          <p:nvPr/>
        </p:nvSpPr>
        <p:spPr>
          <a:xfrm>
            <a:off x="1428750" y="2914650"/>
            <a:ext cx="2353053" cy="400110"/>
          </a:xfrm>
          <a:prstGeom prst="rect">
            <a:avLst/>
          </a:prstGeom>
          <a:noFill/>
        </p:spPr>
        <p:txBody>
          <a:bodyPr wrap="none" rtlCol="0">
            <a:spAutoFit/>
          </a:bodyPr>
          <a:lstStyle/>
          <a:p>
            <a:r>
              <a:rPr lang="en-US" sz="2000" dirty="0"/>
              <a:t>Common</a:t>
            </a:r>
            <a:r>
              <a:rPr lang="en-US" dirty="0"/>
              <a:t> mode types:</a:t>
            </a:r>
          </a:p>
        </p:txBody>
      </p:sp>
      <p:sp>
        <p:nvSpPr>
          <p:cNvPr id="5" name="TextBox 4"/>
          <p:cNvSpPr txBox="1"/>
          <p:nvPr/>
        </p:nvSpPr>
        <p:spPr>
          <a:xfrm>
            <a:off x="1981200" y="3521630"/>
            <a:ext cx="2073454" cy="707886"/>
          </a:xfrm>
          <a:prstGeom prst="rect">
            <a:avLst/>
          </a:prstGeom>
          <a:noFill/>
        </p:spPr>
        <p:txBody>
          <a:bodyPr wrap="none" rtlCol="0">
            <a:spAutoFit/>
          </a:bodyPr>
          <a:lstStyle/>
          <a:p>
            <a:r>
              <a:rPr lang="en-US" sz="2000" dirty="0"/>
              <a:t>Voice, or (PHONE)</a:t>
            </a:r>
          </a:p>
          <a:p>
            <a:r>
              <a:rPr lang="en-US" sz="2000" dirty="0"/>
              <a:t>	AM, SSB, FM</a:t>
            </a:r>
          </a:p>
        </p:txBody>
      </p:sp>
      <p:sp>
        <p:nvSpPr>
          <p:cNvPr id="6" name="TextBox 5"/>
          <p:cNvSpPr txBox="1"/>
          <p:nvPr/>
        </p:nvSpPr>
        <p:spPr>
          <a:xfrm>
            <a:off x="3486150" y="4329113"/>
            <a:ext cx="3627019" cy="369332"/>
          </a:xfrm>
          <a:prstGeom prst="rect">
            <a:avLst/>
          </a:prstGeom>
          <a:noFill/>
        </p:spPr>
        <p:txBody>
          <a:bodyPr wrap="none" rtlCol="0">
            <a:spAutoFit/>
          </a:bodyPr>
          <a:lstStyle/>
          <a:p>
            <a:r>
              <a:rPr lang="en-US" dirty="0"/>
              <a:t>CW  (Continuous Wave)  Morse Code</a:t>
            </a:r>
          </a:p>
        </p:txBody>
      </p:sp>
      <p:sp>
        <p:nvSpPr>
          <p:cNvPr id="7" name="TextBox 6"/>
          <p:cNvSpPr txBox="1"/>
          <p:nvPr/>
        </p:nvSpPr>
        <p:spPr>
          <a:xfrm>
            <a:off x="4978680" y="5029200"/>
            <a:ext cx="848535" cy="400110"/>
          </a:xfrm>
          <a:prstGeom prst="rect">
            <a:avLst/>
          </a:prstGeom>
          <a:noFill/>
        </p:spPr>
        <p:txBody>
          <a:bodyPr wrap="none" rtlCol="0">
            <a:spAutoFit/>
          </a:bodyPr>
          <a:lstStyle/>
          <a:p>
            <a:r>
              <a:rPr lang="en-US" sz="2000" dirty="0"/>
              <a:t>Digital</a:t>
            </a:r>
          </a:p>
        </p:txBody>
      </p:sp>
      <p:sp>
        <p:nvSpPr>
          <p:cNvPr id="8" name="TextBox 7"/>
          <p:cNvSpPr txBox="1"/>
          <p:nvPr/>
        </p:nvSpPr>
        <p:spPr>
          <a:xfrm>
            <a:off x="6172200" y="5562600"/>
            <a:ext cx="786669" cy="400110"/>
          </a:xfrm>
          <a:prstGeom prst="rect">
            <a:avLst/>
          </a:prstGeom>
          <a:noFill/>
        </p:spPr>
        <p:txBody>
          <a:bodyPr wrap="none" rtlCol="0">
            <a:spAutoFit/>
          </a:bodyPr>
          <a:lstStyle/>
          <a:p>
            <a:r>
              <a:rPr lang="en-US" sz="2000" dirty="0"/>
              <a:t>Video</a:t>
            </a:r>
          </a:p>
        </p:txBody>
      </p:sp>
    </p:spTree>
    <p:extLst>
      <p:ext uri="{BB962C8B-B14F-4D97-AF65-F5344CB8AC3E}">
        <p14:creationId xmlns:p14="http://schemas.microsoft.com/office/powerpoint/2010/main" val="14166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prstTxWarp prst="textNoShape">
              <a:avLst/>
            </a:prstTxWarp>
          </a:bodyPr>
          <a:lstStyle/>
          <a:p>
            <a:pPr algn="ctr"/>
            <a:r>
              <a:rPr lang="en-US" sz="4400" b="1" dirty="0">
                <a:ln w="10541" cmpd="sng">
                  <a:solidFill>
                    <a:schemeClr val="accent1">
                      <a:shade val="88000"/>
                      <a:satMod val="110000"/>
                    </a:schemeClr>
                  </a:solidFill>
                  <a:prstDash val="solid"/>
                </a:ln>
                <a:solidFill>
                  <a:srgbClr val="75879C"/>
                </a:solidFill>
                <a:latin typeface="Cambria"/>
              </a:rPr>
              <a:t>Modulation</a:t>
            </a:r>
          </a:p>
          <a:p>
            <a:pPr algn="ctr"/>
            <a:r>
              <a:rPr lang="en-US" sz="4400" dirty="0">
                <a:latin typeface="Cambria"/>
              </a:rPr>
              <a:t>Adding Information -</a:t>
            </a:r>
          </a:p>
        </p:txBody>
      </p:sp>
      <p:sp>
        <p:nvSpPr>
          <p:cNvPr id="40963" name="Rectangle 5"/>
          <p:cNvSpPr>
            <a:spLocks noChangeArrowheads="1"/>
          </p:cNvSpPr>
          <p:nvPr/>
        </p:nvSpPr>
        <p:spPr bwMode="auto">
          <a:xfrm>
            <a:off x="685800" y="1577101"/>
            <a:ext cx="7772400" cy="4114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2800" dirty="0">
              <a:latin typeface="Cambria"/>
            </a:endParaRPr>
          </a:p>
          <a:p>
            <a:pPr marL="342900" indent="-342900">
              <a:spcBef>
                <a:spcPct val="20000"/>
              </a:spcBef>
              <a:buFontTx/>
              <a:buChar char="•"/>
            </a:pPr>
            <a:r>
              <a:rPr lang="en-US" sz="2800" dirty="0">
                <a:latin typeface="Cambria"/>
              </a:rPr>
              <a:t>When we add information on the radio wave, we </a:t>
            </a:r>
            <a:r>
              <a:rPr lang="en-US" sz="2800" u="sng" dirty="0">
                <a:latin typeface="Cambria"/>
              </a:rPr>
              <a:t>modulate</a:t>
            </a:r>
            <a:r>
              <a:rPr lang="en-US" sz="2800" dirty="0">
                <a:latin typeface="Cambria"/>
              </a:rPr>
              <a:t> the wave.</a:t>
            </a:r>
          </a:p>
          <a:p>
            <a:pPr marL="742950" lvl="1" indent="-285750">
              <a:spcBef>
                <a:spcPct val="20000"/>
              </a:spcBef>
              <a:buFontTx/>
              <a:buChar char="–"/>
            </a:pPr>
            <a:r>
              <a:rPr lang="en-US" dirty="0">
                <a:latin typeface="Cambria"/>
              </a:rPr>
              <a:t>Turn the wave on and off – CW</a:t>
            </a:r>
          </a:p>
          <a:p>
            <a:pPr marL="742950" lvl="1" indent="-285750">
              <a:spcBef>
                <a:spcPct val="20000"/>
              </a:spcBef>
              <a:buFontTx/>
              <a:buChar char="–"/>
            </a:pPr>
            <a:r>
              <a:rPr lang="en-US" dirty="0">
                <a:latin typeface="Cambria"/>
              </a:rPr>
              <a:t>Voice -- AM and FM</a:t>
            </a:r>
          </a:p>
          <a:p>
            <a:pPr marL="742950" lvl="1" indent="-285750">
              <a:spcBef>
                <a:spcPct val="20000"/>
              </a:spcBef>
              <a:buFontTx/>
              <a:buChar char="–"/>
            </a:pPr>
            <a:r>
              <a:rPr lang="en-US" dirty="0">
                <a:latin typeface="Cambria"/>
              </a:rPr>
              <a:t>Data</a:t>
            </a:r>
          </a:p>
          <a:p>
            <a:pPr marL="342900" indent="-342900">
              <a:spcBef>
                <a:spcPct val="20000"/>
              </a:spcBef>
              <a:buFontTx/>
              <a:buChar char="•"/>
            </a:pPr>
            <a:r>
              <a:rPr lang="en-US" sz="2800" dirty="0">
                <a:latin typeface="Cambria"/>
              </a:rPr>
              <a:t>Different modulation techniques are called </a:t>
            </a:r>
            <a:r>
              <a:rPr lang="en-US" sz="2800" u="sng" dirty="0">
                <a:latin typeface="Cambria"/>
              </a:rPr>
              <a:t>modes.</a:t>
            </a:r>
          </a:p>
        </p:txBody>
      </p:sp>
      <p:sp>
        <p:nvSpPr>
          <p:cNvPr id="4" name="TextBox 3"/>
          <p:cNvSpPr txBox="1"/>
          <p:nvPr/>
        </p:nvSpPr>
        <p:spPr>
          <a:xfrm>
            <a:off x="685800" y="5199458"/>
            <a:ext cx="6865857" cy="492443"/>
          </a:xfrm>
          <a:prstGeom prst="rect">
            <a:avLst/>
          </a:prstGeom>
          <a:noFill/>
        </p:spPr>
        <p:txBody>
          <a:bodyPr wrap="none" rtlCol="0">
            <a:spAutoFit/>
          </a:bodyPr>
          <a:lstStyle/>
          <a:p>
            <a:r>
              <a:rPr lang="en-US" sz="2600" dirty="0">
                <a:solidFill>
                  <a:srgbClr val="FF0000"/>
                </a:solidFill>
              </a:rPr>
              <a:t>Only three ways to add information to a RF wave</a:t>
            </a:r>
          </a:p>
        </p:txBody>
      </p:sp>
      <p:sp>
        <p:nvSpPr>
          <p:cNvPr id="2" name="TextBox 1"/>
          <p:cNvSpPr txBox="1"/>
          <p:nvPr/>
        </p:nvSpPr>
        <p:spPr>
          <a:xfrm>
            <a:off x="1295400" y="5758190"/>
            <a:ext cx="707245"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dirty="0"/>
              <a:t>AM</a:t>
            </a:r>
          </a:p>
        </p:txBody>
      </p:sp>
      <p:sp>
        <p:nvSpPr>
          <p:cNvPr id="3" name="TextBox 2"/>
          <p:cNvSpPr txBox="1"/>
          <p:nvPr/>
        </p:nvSpPr>
        <p:spPr>
          <a:xfrm>
            <a:off x="3451675" y="5758190"/>
            <a:ext cx="660758"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dirty="0"/>
              <a:t>FM</a:t>
            </a:r>
          </a:p>
        </p:txBody>
      </p:sp>
      <p:sp>
        <p:nvSpPr>
          <p:cNvPr id="5" name="TextBox 4"/>
          <p:cNvSpPr txBox="1"/>
          <p:nvPr/>
        </p:nvSpPr>
        <p:spPr>
          <a:xfrm>
            <a:off x="5791200" y="5758190"/>
            <a:ext cx="684803"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dirty="0"/>
              <a:t>PM</a:t>
            </a:r>
          </a:p>
        </p:txBody>
      </p:sp>
    </p:spTree>
    <p:extLst>
      <p:ext uri="{BB962C8B-B14F-4D97-AF65-F5344CB8AC3E}">
        <p14:creationId xmlns:p14="http://schemas.microsoft.com/office/powerpoint/2010/main" val="23788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fltVal val="0"/>
                                          </p:val>
                                        </p:tav>
                                        <p:tav tm="100000">
                                          <p:val>
                                            <p:strVal val="#ppt_w"/>
                                          </p:val>
                                        </p:tav>
                                      </p:tavLst>
                                    </p:anim>
                                    <p:anim calcmode="lin" valueType="num">
                                      <p:cBhvr>
                                        <p:cTn id="34" dur="1000" fill="hold"/>
                                        <p:tgtEl>
                                          <p:spTgt spid="3"/>
                                        </p:tgtEl>
                                        <p:attrNameLst>
                                          <p:attrName>ppt_h</p:attrName>
                                        </p:attrNameLst>
                                      </p:cBhvr>
                                      <p:tavLst>
                                        <p:tav tm="0">
                                          <p:val>
                                            <p:fltVal val="0"/>
                                          </p:val>
                                        </p:tav>
                                        <p:tav tm="100000">
                                          <p:val>
                                            <p:strVal val="#ppt_h"/>
                                          </p:val>
                                        </p:tav>
                                      </p:tavLst>
                                    </p:anim>
                                    <p:anim calcmode="lin" valueType="num">
                                      <p:cBhvr>
                                        <p:cTn id="35" dur="1000" fill="hold"/>
                                        <p:tgtEl>
                                          <p:spTgt spid="3"/>
                                        </p:tgtEl>
                                        <p:attrNameLst>
                                          <p:attrName>style.rotation</p:attrName>
                                        </p:attrNameLst>
                                      </p:cBhvr>
                                      <p:tavLst>
                                        <p:tav tm="0">
                                          <p:val>
                                            <p:fltVal val="90"/>
                                          </p:val>
                                        </p:tav>
                                        <p:tav tm="100000">
                                          <p:val>
                                            <p:fltVal val="0"/>
                                          </p:val>
                                        </p:tav>
                                      </p:tavLst>
                                    </p:anim>
                                    <p:animEffect transition="in" filter="fade">
                                      <p:cBhvr>
                                        <p:cTn id="36" dur="1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 calcmode="lin" valueType="num">
                                      <p:cBhvr>
                                        <p:cTn id="43" dur="1000" fill="hold"/>
                                        <p:tgtEl>
                                          <p:spTgt spid="5"/>
                                        </p:tgtEl>
                                        <p:attrNameLst>
                                          <p:attrName>style.rotation</p:attrName>
                                        </p:attrNameLst>
                                      </p:cBhvr>
                                      <p:tavLst>
                                        <p:tav tm="0">
                                          <p:val>
                                            <p:fltVal val="90"/>
                                          </p:val>
                                        </p:tav>
                                        <p:tav tm="100000">
                                          <p:val>
                                            <p:fltVal val="0"/>
                                          </p:val>
                                        </p:tav>
                                      </p:tavLst>
                                    </p:anim>
                                    <p:animEffect transition="in" filter="fade">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60000"/>
                    <a:lumOff val="40000"/>
                  </a:schemeClr>
                </a:solidFill>
              </a:rPr>
              <a:t>Bandwidth</a:t>
            </a:r>
          </a:p>
        </p:txBody>
      </p:sp>
      <p:sp>
        <p:nvSpPr>
          <p:cNvPr id="3" name="TextBox 2"/>
          <p:cNvSpPr txBox="1"/>
          <p:nvPr/>
        </p:nvSpPr>
        <p:spPr>
          <a:xfrm>
            <a:off x="685800" y="1492625"/>
            <a:ext cx="8122736" cy="400110"/>
          </a:xfrm>
          <a:prstGeom prst="rect">
            <a:avLst/>
          </a:prstGeom>
          <a:noFill/>
        </p:spPr>
        <p:txBody>
          <a:bodyPr wrap="none" rtlCol="0">
            <a:spAutoFit/>
          </a:bodyPr>
          <a:lstStyle/>
          <a:p>
            <a:pPr>
              <a:buFont typeface="Arial"/>
              <a:buChar char="•"/>
            </a:pPr>
            <a:r>
              <a:rPr lang="en-US" sz="2000" dirty="0">
                <a:latin typeface="Cambria"/>
              </a:rPr>
              <a:t> When information is added to a carrier frequency bandwidth is created.</a:t>
            </a:r>
          </a:p>
        </p:txBody>
      </p:sp>
      <p:sp>
        <p:nvSpPr>
          <p:cNvPr id="4" name="TextBox 3"/>
          <p:cNvSpPr txBox="1"/>
          <p:nvPr/>
        </p:nvSpPr>
        <p:spPr>
          <a:xfrm>
            <a:off x="2073829" y="2066955"/>
            <a:ext cx="4996342"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000" dirty="0">
                <a:latin typeface="Cambria"/>
              </a:rPr>
              <a:t>CW</a:t>
            </a:r>
            <a:r>
              <a:rPr lang="en-US" dirty="0">
                <a:latin typeface="Cambria"/>
              </a:rPr>
              <a:t> Signals have the narrowest bandwidth  </a:t>
            </a:r>
            <a:r>
              <a:rPr lang="en-US" sz="1400" dirty="0">
                <a:solidFill>
                  <a:srgbClr val="FF0000"/>
                </a:solidFill>
                <a:latin typeface="Cambria"/>
              </a:rPr>
              <a:t>T8A05</a:t>
            </a:r>
            <a:r>
              <a:rPr lang="en-US" dirty="0">
                <a:latin typeface="Cambria"/>
              </a:rPr>
              <a:t>  </a:t>
            </a:r>
          </a:p>
        </p:txBody>
      </p:sp>
      <p:sp>
        <p:nvSpPr>
          <p:cNvPr id="5" name="TextBox 4"/>
          <p:cNvSpPr txBox="1"/>
          <p:nvPr/>
        </p:nvSpPr>
        <p:spPr>
          <a:xfrm>
            <a:off x="457200" y="3141096"/>
            <a:ext cx="3292889" cy="2862322"/>
          </a:xfrm>
          <a:prstGeom prst="rect">
            <a:avLst/>
          </a:prstGeom>
          <a:noFill/>
        </p:spPr>
        <p:txBody>
          <a:bodyPr wrap="none" rtlCol="0">
            <a:spAutoFit/>
          </a:bodyPr>
          <a:lstStyle/>
          <a:p>
            <a:pPr>
              <a:lnSpc>
                <a:spcPct val="150000"/>
              </a:lnSpc>
              <a:buClr>
                <a:srgbClr val="FF0000"/>
              </a:buClr>
              <a:buFont typeface="Wingdings" charset="2"/>
              <a:buChar char="§"/>
            </a:pPr>
            <a:r>
              <a:rPr lang="en-US" sz="2400" dirty="0">
                <a:latin typeface="Cambria"/>
              </a:rPr>
              <a:t>CW ≈ 150 Hz.</a:t>
            </a:r>
          </a:p>
          <a:p>
            <a:pPr>
              <a:lnSpc>
                <a:spcPct val="150000"/>
              </a:lnSpc>
              <a:buClr>
                <a:srgbClr val="FF0000"/>
              </a:buClr>
              <a:buFont typeface="Wingdings" charset="2"/>
              <a:buChar char="§"/>
            </a:pPr>
            <a:r>
              <a:rPr lang="en-US" sz="2400" dirty="0">
                <a:latin typeface="Cambria"/>
              </a:rPr>
              <a:t>SSB ≈3 kHz.</a:t>
            </a:r>
          </a:p>
          <a:p>
            <a:pPr>
              <a:lnSpc>
                <a:spcPct val="150000"/>
              </a:lnSpc>
              <a:buClr>
                <a:srgbClr val="FF0000"/>
              </a:buClr>
              <a:buFont typeface="Wingdings" charset="2"/>
              <a:buChar char="§"/>
            </a:pPr>
            <a:r>
              <a:rPr lang="en-US" sz="2400" dirty="0">
                <a:latin typeface="Cambria"/>
              </a:rPr>
              <a:t>AM ≈ 6 kHz.</a:t>
            </a:r>
          </a:p>
          <a:p>
            <a:pPr>
              <a:lnSpc>
                <a:spcPct val="150000"/>
              </a:lnSpc>
              <a:buClr>
                <a:srgbClr val="FF0000"/>
              </a:buClr>
              <a:buFont typeface="Wingdings" charset="2"/>
              <a:buChar char="§"/>
            </a:pPr>
            <a:r>
              <a:rPr lang="en-US" sz="2400" dirty="0">
                <a:latin typeface="Cambria"/>
              </a:rPr>
              <a:t>FM ≈ 15 kHz.</a:t>
            </a:r>
          </a:p>
          <a:p>
            <a:pPr>
              <a:lnSpc>
                <a:spcPct val="150000"/>
              </a:lnSpc>
              <a:buClr>
                <a:srgbClr val="FF0000"/>
              </a:buClr>
              <a:buFont typeface="Wingdings" charset="2"/>
              <a:buChar char="§"/>
            </a:pPr>
            <a:r>
              <a:rPr lang="en-US" sz="2400" dirty="0">
                <a:latin typeface="Cambria"/>
              </a:rPr>
              <a:t> FS Analog TV ≈ 6MHZ.</a:t>
            </a:r>
          </a:p>
        </p:txBody>
      </p:sp>
      <p:pic>
        <p:nvPicPr>
          <p:cNvPr id="6" name="Picture 5"/>
          <p:cNvPicPr>
            <a:picLocks noChangeAspect="1"/>
          </p:cNvPicPr>
          <p:nvPr/>
        </p:nvPicPr>
        <p:blipFill>
          <a:blip r:embed="rId3"/>
          <a:stretch>
            <a:fillRect/>
          </a:stretch>
        </p:blipFill>
        <p:spPr>
          <a:xfrm>
            <a:off x="3638748" y="3088385"/>
            <a:ext cx="5048052" cy="3564007"/>
          </a:xfrm>
          <a:prstGeom prst="rect">
            <a:avLst/>
          </a:prstGeom>
        </p:spPr>
      </p:pic>
    </p:spTree>
    <p:extLst>
      <p:ext uri="{BB962C8B-B14F-4D97-AF65-F5344CB8AC3E}">
        <p14:creationId xmlns:p14="http://schemas.microsoft.com/office/powerpoint/2010/main" val="280723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216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000" t="10371" r="9167" b="740"/>
          <a:stretch/>
        </p:blipFill>
        <p:spPr>
          <a:xfrm>
            <a:off x="429820" y="86710"/>
            <a:ext cx="5508526" cy="3208850"/>
          </a:xfrm>
          <a:prstGeom prst="rect">
            <a:avLst/>
          </a:prstGeom>
        </p:spPr>
      </p:pic>
      <p:sp>
        <p:nvSpPr>
          <p:cNvPr id="4" name="TextBox 3"/>
          <p:cNvSpPr txBox="1"/>
          <p:nvPr/>
        </p:nvSpPr>
        <p:spPr>
          <a:xfrm>
            <a:off x="6274676" y="519441"/>
            <a:ext cx="1960793" cy="646331"/>
          </a:xfrm>
          <a:prstGeom prst="rect">
            <a:avLst/>
          </a:prstGeom>
          <a:noFill/>
        </p:spPr>
        <p:txBody>
          <a:bodyPr wrap="none" rtlCol="0">
            <a:spAutoFit/>
          </a:bodyPr>
          <a:lstStyle/>
          <a:p>
            <a:r>
              <a:rPr lang="en-US" dirty="0"/>
              <a:t>Single Side Band </a:t>
            </a:r>
          </a:p>
          <a:p>
            <a:r>
              <a:rPr lang="en-US" dirty="0"/>
              <a:t>3kHz</a:t>
            </a:r>
          </a:p>
        </p:txBody>
      </p:sp>
      <p:pic>
        <p:nvPicPr>
          <p:cNvPr id="5" name="IMG_2161.MOV">
            <a:hlinkClick r:id="" action="ppaction://media"/>
            <a:extLst>
              <a:ext uri="{FF2B5EF4-FFF2-40B4-BE49-F238E27FC236}">
                <a16:creationId xmlns:a16="http://schemas.microsoft.com/office/drawing/2014/main" id="{7D666767-6AB6-3F46-A733-EEF5D2A78C6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7812" t="8889" r="9705" b="2222"/>
          <a:stretch/>
        </p:blipFill>
        <p:spPr>
          <a:xfrm>
            <a:off x="429820" y="3429000"/>
            <a:ext cx="5513618" cy="3342290"/>
          </a:xfrm>
          <a:prstGeom prst="rect">
            <a:avLst/>
          </a:prstGeom>
        </p:spPr>
      </p:pic>
      <p:sp>
        <p:nvSpPr>
          <p:cNvPr id="8" name="TextBox 7">
            <a:extLst>
              <a:ext uri="{FF2B5EF4-FFF2-40B4-BE49-F238E27FC236}">
                <a16:creationId xmlns:a16="http://schemas.microsoft.com/office/drawing/2014/main" id="{E728E084-3ABA-324B-A217-4E0092E8FAFF}"/>
              </a:ext>
            </a:extLst>
          </p:cNvPr>
          <p:cNvSpPr txBox="1"/>
          <p:nvPr/>
        </p:nvSpPr>
        <p:spPr>
          <a:xfrm>
            <a:off x="6516414" y="4435366"/>
            <a:ext cx="896399" cy="646331"/>
          </a:xfrm>
          <a:prstGeom prst="rect">
            <a:avLst/>
          </a:prstGeom>
          <a:noFill/>
        </p:spPr>
        <p:txBody>
          <a:bodyPr wrap="none" rtlCol="0">
            <a:spAutoFit/>
          </a:bodyPr>
          <a:lstStyle/>
          <a:p>
            <a:r>
              <a:rPr lang="en-US" dirty="0"/>
              <a:t>CW </a:t>
            </a:r>
          </a:p>
          <a:p>
            <a:r>
              <a:rPr lang="en-US" dirty="0"/>
              <a:t>150 Hz</a:t>
            </a:r>
          </a:p>
        </p:txBody>
      </p:sp>
      <p:cxnSp>
        <p:nvCxnSpPr>
          <p:cNvPr id="10" name="Straight Connector 9">
            <a:extLst>
              <a:ext uri="{FF2B5EF4-FFF2-40B4-BE49-F238E27FC236}">
                <a16:creationId xmlns:a16="http://schemas.microsoft.com/office/drawing/2014/main" id="{83ABDE3F-5206-3843-8D70-C495BABD8DEF}"/>
              </a:ext>
            </a:extLst>
          </p:cNvPr>
          <p:cNvCxnSpPr/>
          <p:nvPr/>
        </p:nvCxnSpPr>
        <p:spPr>
          <a:xfrm>
            <a:off x="207054" y="3350080"/>
            <a:ext cx="6675120"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219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480059" y="902732"/>
            <a:ext cx="7924800" cy="381000"/>
          </a:xfrm>
          <a:prstGeom prst="leftRightArrow">
            <a:avLst/>
          </a:prstGeom>
          <a:solidFill>
            <a:schemeClr val="accent1">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4465319" y="445532"/>
            <a:ext cx="45719" cy="457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505863" y="108466"/>
            <a:ext cx="1873192" cy="369332"/>
          </a:xfrm>
          <a:prstGeom prst="rect">
            <a:avLst/>
          </a:prstGeom>
          <a:noFill/>
        </p:spPr>
        <p:txBody>
          <a:bodyPr wrap="none" rtlCol="0">
            <a:spAutoFit/>
          </a:bodyPr>
          <a:lstStyle/>
          <a:p>
            <a:r>
              <a:rPr lang="en-US" dirty="0"/>
              <a:t>Center Frequency</a:t>
            </a:r>
          </a:p>
        </p:txBody>
      </p:sp>
      <p:sp>
        <p:nvSpPr>
          <p:cNvPr id="5" name="Up Arrow 4"/>
          <p:cNvSpPr/>
          <p:nvPr/>
        </p:nvSpPr>
        <p:spPr>
          <a:xfrm>
            <a:off x="4442461" y="1283733"/>
            <a:ext cx="68577" cy="31646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799170" y="1600200"/>
            <a:ext cx="1366217" cy="369332"/>
          </a:xfrm>
          <a:prstGeom prst="rect">
            <a:avLst/>
          </a:prstGeom>
          <a:noFill/>
        </p:spPr>
        <p:txBody>
          <a:bodyPr wrap="none" rtlCol="0">
            <a:spAutoFit/>
          </a:bodyPr>
          <a:lstStyle/>
          <a:p>
            <a:r>
              <a:rPr lang="en-US" dirty="0"/>
              <a:t>CW ≈ 150 Hz</a:t>
            </a:r>
          </a:p>
        </p:txBody>
      </p:sp>
      <p:sp>
        <p:nvSpPr>
          <p:cNvPr id="7" name="Up Arrow 6"/>
          <p:cNvSpPr/>
          <p:nvPr/>
        </p:nvSpPr>
        <p:spPr>
          <a:xfrm>
            <a:off x="3689602" y="2016729"/>
            <a:ext cx="1551433" cy="57407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Brace 7"/>
          <p:cNvSpPr/>
          <p:nvPr/>
        </p:nvSpPr>
        <p:spPr>
          <a:xfrm rot="5400000">
            <a:off x="4329592" y="1950809"/>
            <a:ext cx="228600" cy="150858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3877015" y="2819400"/>
            <a:ext cx="1268045" cy="369332"/>
          </a:xfrm>
          <a:prstGeom prst="rect">
            <a:avLst/>
          </a:prstGeom>
          <a:noFill/>
        </p:spPr>
        <p:txBody>
          <a:bodyPr wrap="none" rtlCol="0">
            <a:spAutoFit/>
          </a:bodyPr>
          <a:lstStyle/>
          <a:p>
            <a:r>
              <a:rPr lang="en-US" dirty="0"/>
              <a:t>AM ≈ 6 kHz</a:t>
            </a:r>
          </a:p>
        </p:txBody>
      </p:sp>
      <p:grpSp>
        <p:nvGrpSpPr>
          <p:cNvPr id="14" name="Group 13"/>
          <p:cNvGrpSpPr/>
          <p:nvPr/>
        </p:nvGrpSpPr>
        <p:grpSpPr>
          <a:xfrm>
            <a:off x="3764945" y="3341133"/>
            <a:ext cx="677516" cy="773668"/>
            <a:chOff x="5562600" y="4571999"/>
            <a:chExt cx="677516" cy="1143000"/>
          </a:xfrm>
        </p:grpSpPr>
        <p:sp>
          <p:nvSpPr>
            <p:cNvPr id="12" name="Process 11"/>
            <p:cNvSpPr/>
            <p:nvPr/>
          </p:nvSpPr>
          <p:spPr>
            <a:xfrm>
              <a:off x="5859116" y="5257799"/>
              <a:ext cx="381000" cy="45720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Triangle 12"/>
            <p:cNvSpPr/>
            <p:nvPr/>
          </p:nvSpPr>
          <p:spPr>
            <a:xfrm rot="16200000">
              <a:off x="5558458" y="4576141"/>
              <a:ext cx="685800" cy="677515"/>
            </a:xfrm>
            <a:prstGeom prst="r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ight Brace 14"/>
          <p:cNvSpPr/>
          <p:nvPr/>
        </p:nvSpPr>
        <p:spPr>
          <a:xfrm rot="5400000">
            <a:off x="3971639" y="3832762"/>
            <a:ext cx="228600" cy="7926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3505865" y="4343401"/>
            <a:ext cx="1306931" cy="369332"/>
          </a:xfrm>
          <a:prstGeom prst="rect">
            <a:avLst/>
          </a:prstGeom>
          <a:noFill/>
        </p:spPr>
        <p:txBody>
          <a:bodyPr wrap="none" rtlCol="0">
            <a:spAutoFit/>
          </a:bodyPr>
          <a:lstStyle/>
          <a:p>
            <a:r>
              <a:rPr lang="en-US" dirty="0"/>
              <a:t>SSB ≈ 3 kHz</a:t>
            </a:r>
          </a:p>
        </p:txBody>
      </p:sp>
      <p:sp>
        <p:nvSpPr>
          <p:cNvPr id="17" name="Up Arrow 16"/>
          <p:cNvSpPr/>
          <p:nvPr/>
        </p:nvSpPr>
        <p:spPr>
          <a:xfrm>
            <a:off x="2362200" y="4712733"/>
            <a:ext cx="4114800" cy="685800"/>
          </a:xfrm>
          <a:prstGeom prst="upArrow">
            <a:avLst>
              <a:gd name="adj1" fmla="val 50000"/>
              <a:gd name="adj2" fmla="val 481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3626457" y="5627133"/>
            <a:ext cx="1629848" cy="369332"/>
          </a:xfrm>
          <a:prstGeom prst="rect">
            <a:avLst/>
          </a:prstGeom>
          <a:noFill/>
        </p:spPr>
        <p:txBody>
          <a:bodyPr wrap="none" rtlCol="0">
            <a:spAutoFit/>
          </a:bodyPr>
          <a:lstStyle/>
          <a:p>
            <a:r>
              <a:rPr lang="en-US" dirty="0"/>
              <a:t>FM ≈ 10-15 kHz</a:t>
            </a:r>
          </a:p>
        </p:txBody>
      </p:sp>
      <p:sp>
        <p:nvSpPr>
          <p:cNvPr id="19" name="Right Brace 18"/>
          <p:cNvSpPr/>
          <p:nvPr/>
        </p:nvSpPr>
        <p:spPr>
          <a:xfrm rot="5400000">
            <a:off x="4305300" y="3455433"/>
            <a:ext cx="228600" cy="4114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3" name="Group 22"/>
          <p:cNvGrpSpPr/>
          <p:nvPr/>
        </p:nvGrpSpPr>
        <p:grpSpPr>
          <a:xfrm>
            <a:off x="-1126043" y="5996466"/>
            <a:ext cx="11216640" cy="556735"/>
            <a:chOff x="-1126042" y="5996465"/>
            <a:chExt cx="11216640" cy="556735"/>
          </a:xfrm>
        </p:grpSpPr>
        <p:sp>
          <p:nvSpPr>
            <p:cNvPr id="20" name="Up Arrow 19"/>
            <p:cNvSpPr/>
            <p:nvPr/>
          </p:nvSpPr>
          <p:spPr>
            <a:xfrm>
              <a:off x="-1126042" y="5996465"/>
              <a:ext cx="11216640" cy="556735"/>
            </a:xfrm>
            <a:prstGeom prst="up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764945" y="6183868"/>
              <a:ext cx="1277288" cy="369332"/>
            </a:xfrm>
            <a:prstGeom prst="rect">
              <a:avLst/>
            </a:prstGeom>
            <a:noFill/>
          </p:spPr>
          <p:txBody>
            <a:bodyPr wrap="none" rtlCol="0">
              <a:spAutoFit/>
            </a:bodyPr>
            <a:lstStyle/>
            <a:p>
              <a:r>
                <a:rPr lang="en-US" dirty="0"/>
                <a:t>TV ≈ 6 MHz</a:t>
              </a:r>
            </a:p>
          </p:txBody>
        </p:sp>
      </p:grpSp>
      <p:sp>
        <p:nvSpPr>
          <p:cNvPr id="22" name="TextBox 21"/>
          <p:cNvSpPr txBox="1"/>
          <p:nvPr/>
        </p:nvSpPr>
        <p:spPr>
          <a:xfrm>
            <a:off x="354663" y="2615253"/>
            <a:ext cx="2983637"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sz="1400" dirty="0">
                <a:solidFill>
                  <a:srgbClr val="FF0000"/>
                </a:solidFill>
                <a:latin typeface="Cambria"/>
                <a:cs typeface="Cambria"/>
              </a:rPr>
              <a:t>T8A08 – T8A11</a:t>
            </a:r>
          </a:p>
          <a:p>
            <a:pPr algn="ctr"/>
            <a:r>
              <a:rPr lang="en-US" sz="1400" dirty="0">
                <a:latin typeface="Cambria"/>
                <a:cs typeface="Cambria"/>
              </a:rPr>
              <a:t>Its all about bandwidth of the modes</a:t>
            </a:r>
          </a:p>
        </p:txBody>
      </p:sp>
      <p:sp>
        <p:nvSpPr>
          <p:cNvPr id="24" name="TextBox 23"/>
          <p:cNvSpPr txBox="1"/>
          <p:nvPr/>
        </p:nvSpPr>
        <p:spPr>
          <a:xfrm>
            <a:off x="5042233" y="1434406"/>
            <a:ext cx="393930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400" dirty="0">
                <a:solidFill>
                  <a:srgbClr val="FF0000"/>
                </a:solidFill>
                <a:latin typeface="Cambria"/>
              </a:rPr>
              <a:t>T1B09 </a:t>
            </a:r>
            <a:r>
              <a:rPr lang="en-US" dirty="0">
                <a:solidFill>
                  <a:srgbClr val="660066"/>
                </a:solidFill>
                <a:latin typeface="Cambria"/>
              </a:rPr>
              <a:t>Why do we set our transmitter</a:t>
            </a:r>
          </a:p>
          <a:p>
            <a:r>
              <a:rPr lang="en-US" dirty="0">
                <a:solidFill>
                  <a:srgbClr val="660066"/>
                </a:solidFill>
                <a:latin typeface="Cambria"/>
              </a:rPr>
              <a:t>Frequency away from the band edges?</a:t>
            </a:r>
          </a:p>
        </p:txBody>
      </p:sp>
      <p:sp>
        <p:nvSpPr>
          <p:cNvPr id="25" name="TextBox 24"/>
          <p:cNvSpPr txBox="1"/>
          <p:nvPr/>
        </p:nvSpPr>
        <p:spPr>
          <a:xfrm>
            <a:off x="4974762" y="3468470"/>
            <a:ext cx="4006773"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srgbClr val="660066"/>
                </a:solidFill>
                <a:latin typeface="Cambria"/>
              </a:rPr>
              <a:t>To allow for calibration error of transmitter display</a:t>
            </a:r>
          </a:p>
        </p:txBody>
      </p:sp>
      <p:sp>
        <p:nvSpPr>
          <p:cNvPr id="26" name="TextBox 25"/>
          <p:cNvSpPr txBox="1"/>
          <p:nvPr/>
        </p:nvSpPr>
        <p:spPr>
          <a:xfrm>
            <a:off x="5145060" y="2724835"/>
            <a:ext cx="383647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srgbClr val="660066"/>
                </a:solidFill>
                <a:latin typeface="Cambria"/>
              </a:rPr>
              <a:t>So sidebands do not extend beyond band edges</a:t>
            </a:r>
          </a:p>
        </p:txBody>
      </p:sp>
      <p:sp>
        <p:nvSpPr>
          <p:cNvPr id="27" name="TextBox 26"/>
          <p:cNvSpPr txBox="1"/>
          <p:nvPr/>
        </p:nvSpPr>
        <p:spPr>
          <a:xfrm>
            <a:off x="4812795" y="4299466"/>
            <a:ext cx="410566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solidFill>
                  <a:srgbClr val="660066"/>
                </a:solidFill>
                <a:latin typeface="Cambria"/>
              </a:rPr>
              <a:t>To allow for transmitter frequency drift.</a:t>
            </a:r>
          </a:p>
        </p:txBody>
      </p:sp>
      <p:grpSp>
        <p:nvGrpSpPr>
          <p:cNvPr id="38" name="Group 37"/>
          <p:cNvGrpSpPr/>
          <p:nvPr/>
        </p:nvGrpSpPr>
        <p:grpSpPr>
          <a:xfrm>
            <a:off x="479266" y="478593"/>
            <a:ext cx="7926388" cy="1490940"/>
            <a:chOff x="479265" y="478592"/>
            <a:chExt cx="7926388" cy="1490940"/>
          </a:xfrm>
        </p:grpSpPr>
        <p:cxnSp>
          <p:nvCxnSpPr>
            <p:cNvPr id="29" name="Straight Connector 28"/>
            <p:cNvCxnSpPr/>
            <p:nvPr/>
          </p:nvCxnSpPr>
          <p:spPr>
            <a:xfrm rot="5400000">
              <a:off x="8001892" y="880765"/>
              <a:ext cx="80593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77092" y="881559"/>
              <a:ext cx="805934"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838994" y="1370806"/>
              <a:ext cx="4572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54068" y="1600200"/>
              <a:ext cx="1504175" cy="369332"/>
            </a:xfrm>
            <a:prstGeom prst="rect">
              <a:avLst/>
            </a:prstGeom>
            <a:noFill/>
          </p:spPr>
          <p:txBody>
            <a:bodyPr wrap="none" rtlCol="0">
              <a:spAutoFit/>
            </a:bodyPr>
            <a:lstStyle/>
            <a:p>
              <a:r>
                <a:rPr lang="en-US" dirty="0"/>
                <a:t>Transmit Freq</a:t>
              </a:r>
            </a:p>
          </p:txBody>
        </p:sp>
        <p:sp>
          <p:nvSpPr>
            <p:cNvPr id="37" name="TextBox 36"/>
            <p:cNvSpPr txBox="1"/>
            <p:nvPr/>
          </p:nvSpPr>
          <p:spPr>
            <a:xfrm>
              <a:off x="480853" y="479386"/>
              <a:ext cx="1214508" cy="369332"/>
            </a:xfrm>
            <a:prstGeom prst="rect">
              <a:avLst/>
            </a:prstGeom>
            <a:noFill/>
          </p:spPr>
          <p:txBody>
            <a:bodyPr wrap="none" rtlCol="0">
              <a:spAutoFit/>
            </a:bodyPr>
            <a:lstStyle/>
            <a:p>
              <a:r>
                <a:rPr lang="en-US" dirty="0"/>
                <a:t>Band Edge</a:t>
              </a:r>
            </a:p>
          </p:txBody>
        </p:sp>
      </p:grpSp>
    </p:spTree>
    <p:extLst>
      <p:ext uri="{BB962C8B-B14F-4D97-AF65-F5344CB8AC3E}">
        <p14:creationId xmlns:p14="http://schemas.microsoft.com/office/powerpoint/2010/main" val="423571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accel="50000" decel="5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accel="50000" decel="5000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accel="50000" decel="5000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accel="50000" decel="5000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20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20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20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p:bldP spid="15" grpId="0" animBg="1"/>
      <p:bldP spid="16" grpId="0"/>
      <p:bldP spid="17" grpId="0" animBg="1"/>
      <p:bldP spid="18" grpId="0"/>
      <p:bldP spid="19"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6168" y="1134473"/>
            <a:ext cx="5280875" cy="4125684"/>
          </a:xfrm>
          <a:prstGeom prst="rect">
            <a:avLst/>
          </a:prstGeom>
        </p:spPr>
      </p:pic>
      <p:sp>
        <p:nvSpPr>
          <p:cNvPr id="3" name="TextBox 2"/>
          <p:cNvSpPr txBox="1"/>
          <p:nvPr/>
        </p:nvSpPr>
        <p:spPr>
          <a:xfrm>
            <a:off x="2818615" y="414779"/>
            <a:ext cx="1800493" cy="461665"/>
          </a:xfrm>
          <a:prstGeom prst="rect">
            <a:avLst/>
          </a:prstGeom>
          <a:noFill/>
        </p:spPr>
        <p:txBody>
          <a:bodyPr wrap="none" rtlCol="0">
            <a:spAutoFit/>
          </a:bodyPr>
          <a:lstStyle/>
          <a:p>
            <a:r>
              <a:rPr lang="en-US" sz="2400" dirty="0"/>
              <a:t>Modulation</a:t>
            </a:r>
          </a:p>
        </p:txBody>
      </p:sp>
    </p:spTree>
    <p:extLst>
      <p:ext uri="{BB962C8B-B14F-4D97-AF65-F5344CB8AC3E}">
        <p14:creationId xmlns:p14="http://schemas.microsoft.com/office/powerpoint/2010/main" val="2105796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685800" y="381000"/>
            <a:ext cx="7772400" cy="1143000"/>
          </a:xfrm>
          <a:prstGeom prst="rect">
            <a:avLst/>
          </a:prstGeom>
          <a:noFill/>
          <a:ln w="9525">
            <a:noFill/>
            <a:miter lim="800000"/>
            <a:headEnd/>
            <a:tailEnd/>
          </a:ln>
        </p:spPr>
        <p:txBody>
          <a:bodyPr anchor="ctr">
            <a:prstTxWarp prst="textNoShape">
              <a:avLst/>
            </a:prstTxWarp>
          </a:bodyPr>
          <a:lstStyle/>
          <a:p>
            <a:pPr algn="ctr"/>
            <a:r>
              <a:rPr lang="en-US" sz="4400" dirty="0">
                <a:solidFill>
                  <a:srgbClr val="75879C"/>
                </a:solidFill>
                <a:latin typeface="Cambria"/>
              </a:rPr>
              <a:t>CW - Morse Code – On and Off</a:t>
            </a:r>
          </a:p>
        </p:txBody>
      </p:sp>
      <p:pic>
        <p:nvPicPr>
          <p:cNvPr id="41987" name="Picture 5"/>
          <p:cNvPicPr>
            <a:picLocks noChangeAspect="1" noChangeArrowheads="1"/>
          </p:cNvPicPr>
          <p:nvPr/>
        </p:nvPicPr>
        <p:blipFill>
          <a:blip r:embed="rId7"/>
          <a:srcRect/>
          <a:stretch>
            <a:fillRect/>
          </a:stretch>
        </p:blipFill>
        <p:spPr bwMode="auto">
          <a:xfrm>
            <a:off x="3032127" y="1524000"/>
            <a:ext cx="3263900" cy="4038600"/>
          </a:xfrm>
          <a:prstGeom prst="rect">
            <a:avLst/>
          </a:prstGeom>
          <a:noFill/>
          <a:ln w="9525">
            <a:noFill/>
            <a:miter lim="800000"/>
            <a:headEnd/>
            <a:tailEnd/>
          </a:ln>
        </p:spPr>
      </p:pic>
      <p:sp>
        <p:nvSpPr>
          <p:cNvPr id="4" name="TextBox 3"/>
          <p:cNvSpPr txBox="1"/>
          <p:nvPr/>
        </p:nvSpPr>
        <p:spPr>
          <a:xfrm>
            <a:off x="228600" y="4648201"/>
            <a:ext cx="2672526" cy="646331"/>
          </a:xfrm>
          <a:prstGeom prst="rect">
            <a:avLst/>
          </a:prstGeom>
          <a:noFill/>
        </p:spPr>
        <p:txBody>
          <a:bodyPr wrap="none" rtlCol="0">
            <a:spAutoFit/>
          </a:bodyPr>
          <a:lstStyle/>
          <a:p>
            <a:pPr algn="ctr"/>
            <a:r>
              <a:rPr lang="en-US" sz="1400" dirty="0">
                <a:solidFill>
                  <a:srgbClr val="FF0000"/>
                </a:solidFill>
                <a:latin typeface="Cambria"/>
              </a:rPr>
              <a:t>T8A11</a:t>
            </a:r>
            <a:r>
              <a:rPr lang="en-US" dirty="0">
                <a:latin typeface="Cambria"/>
              </a:rPr>
              <a:t>,  Bandwidth for CW</a:t>
            </a:r>
          </a:p>
          <a:p>
            <a:pPr algn="ctr"/>
            <a:r>
              <a:rPr lang="en-US" dirty="0">
                <a:latin typeface="Cambria"/>
              </a:rPr>
              <a:t>150 Hz</a:t>
            </a:r>
          </a:p>
        </p:txBody>
      </p:sp>
      <p:pic>
        <p:nvPicPr>
          <p:cNvPr id="6" name="code">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53000" y="3335339"/>
            <a:ext cx="185737" cy="185737"/>
          </a:xfrm>
          <a:prstGeom prst="rect">
            <a:avLst/>
          </a:prstGeom>
        </p:spPr>
      </p:pic>
      <p:pic>
        <p:nvPicPr>
          <p:cNvPr id="2" name="Code 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352800" y="2260600"/>
            <a:ext cx="812800" cy="812800"/>
          </a:xfrm>
          <a:prstGeom prst="rect">
            <a:avLst/>
          </a:prstGeom>
        </p:spPr>
      </p:pic>
    </p:spTree>
    <p:extLst>
      <p:ext uri="{BB962C8B-B14F-4D97-AF65-F5344CB8AC3E}">
        <p14:creationId xmlns:p14="http://schemas.microsoft.com/office/powerpoint/2010/main" val="4139415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695"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2"/>
            <a:ext cx="7313613" cy="1004371"/>
          </a:xfrm>
        </p:spPr>
        <p:txBody>
          <a:bodyPr>
            <a:normAutofit/>
          </a:bodyPr>
          <a:lstStyle/>
          <a:p>
            <a:r>
              <a:rPr lang="en-US" sz="3600" dirty="0">
                <a:solidFill>
                  <a:srgbClr val="75879C"/>
                </a:solidFill>
              </a:rPr>
              <a:t>FM Modulation</a:t>
            </a:r>
          </a:p>
        </p:txBody>
      </p:sp>
      <p:pic>
        <p:nvPicPr>
          <p:cNvPr id="4" name="Content Placeholder 3" descr="ARRL0519.png"/>
          <p:cNvPicPr>
            <a:picLocks noGrp="1" noChangeAspect="1"/>
          </p:cNvPicPr>
          <p:nvPr>
            <p:ph idx="1"/>
          </p:nvPr>
        </p:nvPicPr>
        <p:blipFill>
          <a:blip r:embed="rId3"/>
          <a:srcRect t="-108195" b="-108195"/>
          <a:stretch>
            <a:fillRect/>
          </a:stretch>
        </p:blipFill>
        <p:spPr>
          <a:xfrm>
            <a:off x="457200" y="762000"/>
            <a:ext cx="8229600" cy="4267200"/>
          </a:xfrm>
        </p:spPr>
      </p:pic>
      <p:sp>
        <p:nvSpPr>
          <p:cNvPr id="5" name="TextBox 4"/>
          <p:cNvSpPr txBox="1"/>
          <p:nvPr/>
        </p:nvSpPr>
        <p:spPr>
          <a:xfrm>
            <a:off x="457200" y="3810000"/>
            <a:ext cx="8677000" cy="584776"/>
          </a:xfrm>
          <a:prstGeom prst="rect">
            <a:avLst/>
          </a:prstGeom>
          <a:noFill/>
        </p:spPr>
        <p:txBody>
          <a:bodyPr wrap="none" rtlCol="0">
            <a:spAutoFit/>
          </a:bodyPr>
          <a:lstStyle/>
          <a:p>
            <a:r>
              <a:rPr lang="en-US" dirty="0">
                <a:latin typeface="Cambria"/>
              </a:rPr>
              <a:t>Information is added to the carrier by slightly changing the frequency, called </a:t>
            </a:r>
            <a:r>
              <a:rPr lang="en-US" u="sng" dirty="0">
                <a:latin typeface="Cambria"/>
              </a:rPr>
              <a:t>deviation</a:t>
            </a:r>
          </a:p>
          <a:p>
            <a:r>
              <a:rPr lang="en-US" sz="1400" dirty="0">
                <a:solidFill>
                  <a:srgbClr val="FF0000"/>
                </a:solidFill>
                <a:latin typeface="Cambria"/>
              </a:rPr>
              <a:t> </a:t>
            </a:r>
            <a:endParaRPr lang="en-US" dirty="0">
              <a:latin typeface="Cambria"/>
            </a:endParaRPr>
          </a:p>
        </p:txBody>
      </p:sp>
      <p:sp>
        <p:nvSpPr>
          <p:cNvPr id="6" name="TextBox 5"/>
          <p:cNvSpPr txBox="1"/>
          <p:nvPr/>
        </p:nvSpPr>
        <p:spPr>
          <a:xfrm>
            <a:off x="2462576" y="5029200"/>
            <a:ext cx="3929281" cy="369332"/>
          </a:xfrm>
          <a:prstGeom prst="rect">
            <a:avLst/>
          </a:prstGeom>
          <a:noFill/>
        </p:spPr>
        <p:txBody>
          <a:bodyPr wrap="none" rtlCol="0">
            <a:spAutoFit/>
          </a:bodyPr>
          <a:lstStyle/>
          <a:p>
            <a:r>
              <a:rPr lang="en-US" dirty="0">
                <a:latin typeface="Cambria"/>
              </a:rPr>
              <a:t>Added information creates bandwidth</a:t>
            </a:r>
          </a:p>
        </p:txBody>
      </p:sp>
      <p:sp>
        <p:nvSpPr>
          <p:cNvPr id="9" name="TextBox 8"/>
          <p:cNvSpPr txBox="1"/>
          <p:nvPr/>
        </p:nvSpPr>
        <p:spPr>
          <a:xfrm>
            <a:off x="1600201" y="1232972"/>
            <a:ext cx="5829954" cy="369332"/>
          </a:xfrm>
          <a:prstGeom prst="rect">
            <a:avLst/>
          </a:prstGeom>
          <a:noFill/>
        </p:spPr>
        <p:txBody>
          <a:bodyPr wrap="none" rtlCol="0">
            <a:spAutoFit/>
          </a:bodyPr>
          <a:lstStyle/>
          <a:p>
            <a:r>
              <a:rPr lang="en-US" sz="1400" dirty="0">
                <a:solidFill>
                  <a:srgbClr val="FF0000"/>
                </a:solidFill>
                <a:latin typeface="Cambria"/>
              </a:rPr>
              <a:t>T8A02, T8A04  </a:t>
            </a:r>
            <a:r>
              <a:rPr lang="en-US" dirty="0">
                <a:latin typeface="Cambria"/>
              </a:rPr>
              <a:t>Most common for Packet, and Repeater voice.</a:t>
            </a:r>
          </a:p>
        </p:txBody>
      </p:sp>
      <p:sp>
        <p:nvSpPr>
          <p:cNvPr id="8" name="TextBox 7"/>
          <p:cNvSpPr txBox="1"/>
          <p:nvPr/>
        </p:nvSpPr>
        <p:spPr>
          <a:xfrm>
            <a:off x="1189444" y="5532945"/>
            <a:ext cx="6240711" cy="646331"/>
          </a:xfrm>
          <a:prstGeom prst="rect">
            <a:avLst/>
          </a:prstGeom>
          <a:noFill/>
        </p:spPr>
        <p:txBody>
          <a:bodyPr wrap="none" rtlCol="0">
            <a:spAutoFit/>
          </a:bodyPr>
          <a:lstStyle/>
          <a:p>
            <a:pPr algn="ctr"/>
            <a:r>
              <a:rPr lang="en-US" sz="1400" dirty="0">
                <a:solidFill>
                  <a:srgbClr val="FF0000"/>
                </a:solidFill>
                <a:latin typeface="Cambria"/>
              </a:rPr>
              <a:t>T8A09</a:t>
            </a:r>
            <a:r>
              <a:rPr lang="en-US" dirty="0">
                <a:latin typeface="Cambria"/>
              </a:rPr>
              <a:t>,   Bandwidth of amateur  VHF repeater  FM phone signal</a:t>
            </a:r>
          </a:p>
          <a:p>
            <a:pPr algn="ctr"/>
            <a:r>
              <a:rPr lang="en-US" dirty="0">
                <a:latin typeface="Cambria"/>
              </a:rPr>
              <a:t>10 – 15 kHz</a:t>
            </a:r>
          </a:p>
        </p:txBody>
      </p:sp>
    </p:spTree>
    <p:extLst>
      <p:ext uri="{BB962C8B-B14F-4D97-AF65-F5344CB8AC3E}">
        <p14:creationId xmlns:p14="http://schemas.microsoft.com/office/powerpoint/2010/main" val="82374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prstTxWarp prst="textNoShape">
              <a:avLst/>
            </a:prstTxWarp>
          </a:bodyPr>
          <a:lstStyle/>
          <a:p>
            <a:pPr algn="ctr"/>
            <a:r>
              <a:rPr lang="en-US" sz="4400" dirty="0">
                <a:solidFill>
                  <a:srgbClr val="75879C"/>
                </a:solidFill>
                <a:latin typeface="Cambria"/>
              </a:rPr>
              <a:t>Amplitude Modulation (AM)</a:t>
            </a:r>
          </a:p>
        </p:txBody>
      </p:sp>
      <p:sp>
        <p:nvSpPr>
          <p:cNvPr id="43011" name="Rectangle 5"/>
          <p:cNvSpPr>
            <a:spLocks noChangeArrowheads="1"/>
          </p:cNvSpPr>
          <p:nvPr/>
        </p:nvSpPr>
        <p:spPr bwMode="auto">
          <a:xfrm>
            <a:off x="685800" y="1604128"/>
            <a:ext cx="3810000" cy="4114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800" dirty="0">
                <a:latin typeface="Cambria"/>
              </a:rPr>
              <a:t>In AM, the amplitude of the carrier wave is modified in step with the waveform of the information (voice).</a:t>
            </a:r>
          </a:p>
        </p:txBody>
      </p:sp>
      <p:sp>
        <p:nvSpPr>
          <p:cNvPr id="5" name="TextBox 4"/>
          <p:cNvSpPr txBox="1"/>
          <p:nvPr/>
        </p:nvSpPr>
        <p:spPr>
          <a:xfrm>
            <a:off x="1371600" y="3853419"/>
            <a:ext cx="3200400" cy="369332"/>
          </a:xfrm>
          <a:prstGeom prst="rect">
            <a:avLst/>
          </a:prstGeom>
          <a:noFill/>
        </p:spPr>
        <p:txBody>
          <a:bodyPr wrap="square" rtlCol="0">
            <a:spAutoFit/>
          </a:bodyPr>
          <a:lstStyle/>
          <a:p>
            <a:r>
              <a:rPr lang="en-US" dirty="0">
                <a:latin typeface="Cambria"/>
              </a:rPr>
              <a:t>Bandwidth, 6 kHz.</a:t>
            </a:r>
          </a:p>
        </p:txBody>
      </p:sp>
      <p:pic>
        <p:nvPicPr>
          <p:cNvPr id="6" name="Picture 5"/>
          <p:cNvPicPr>
            <a:picLocks noChangeAspect="1"/>
          </p:cNvPicPr>
          <p:nvPr/>
        </p:nvPicPr>
        <p:blipFill>
          <a:blip r:embed="rId3"/>
          <a:stretch>
            <a:fillRect/>
          </a:stretch>
        </p:blipFill>
        <p:spPr>
          <a:xfrm>
            <a:off x="5283200" y="1752601"/>
            <a:ext cx="3175000" cy="4940300"/>
          </a:xfrm>
          <a:prstGeom prst="rect">
            <a:avLst/>
          </a:prstGeom>
        </p:spPr>
      </p:pic>
    </p:spTree>
    <p:extLst>
      <p:ext uri="{BB962C8B-B14F-4D97-AF65-F5344CB8AC3E}">
        <p14:creationId xmlns:p14="http://schemas.microsoft.com/office/powerpoint/2010/main" val="4033099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85800" y="457200"/>
            <a:ext cx="7772400" cy="1143000"/>
          </a:xfrm>
          <a:prstGeom prst="rect">
            <a:avLst/>
          </a:prstGeom>
          <a:noFill/>
          <a:ln w="9525">
            <a:noFill/>
            <a:miter lim="800000"/>
            <a:headEnd/>
            <a:tailEnd/>
          </a:ln>
        </p:spPr>
        <p:txBody>
          <a:bodyPr anchor="ctr">
            <a:prstTxWarp prst="textNoShape">
              <a:avLst/>
            </a:prstTxWarp>
          </a:bodyPr>
          <a:lstStyle/>
          <a:p>
            <a:pPr algn="ctr"/>
            <a:r>
              <a:rPr lang="en-US" sz="4000" dirty="0">
                <a:solidFill>
                  <a:srgbClr val="75879C"/>
                </a:solidFill>
                <a:latin typeface="Cambria"/>
              </a:rPr>
              <a:t>Single Sideband Modulation (SSB)</a:t>
            </a:r>
          </a:p>
        </p:txBody>
      </p:sp>
      <p:sp>
        <p:nvSpPr>
          <p:cNvPr id="46083" name="Rectangle 8"/>
          <p:cNvSpPr>
            <a:spLocks noChangeArrowheads="1"/>
          </p:cNvSpPr>
          <p:nvPr/>
        </p:nvSpPr>
        <p:spPr bwMode="auto">
          <a:xfrm>
            <a:off x="685800" y="1600200"/>
            <a:ext cx="3810000" cy="4114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dirty="0">
                <a:latin typeface="Cambria"/>
              </a:rPr>
              <a:t>Since voice is made up of identical mirror image sidebands:</a:t>
            </a:r>
          </a:p>
          <a:p>
            <a:pPr marL="342900" indent="-342900">
              <a:spcBef>
                <a:spcPct val="20000"/>
              </a:spcBef>
              <a:buFontTx/>
              <a:buChar char="•"/>
            </a:pPr>
            <a:r>
              <a:rPr lang="en-US" dirty="0">
                <a:latin typeface="Cambria"/>
              </a:rPr>
              <a:t>We can improve efficiency of transmission by transmitting only one sideband and then reconstruct the missing sideband at the receiver.</a:t>
            </a:r>
          </a:p>
        </p:txBody>
      </p:sp>
      <p:pic>
        <p:nvPicPr>
          <p:cNvPr id="46084" name="Picture 9" descr="ARRL0051"/>
          <p:cNvPicPr>
            <a:picLocks noChangeAspect="1" noChangeArrowheads="1"/>
          </p:cNvPicPr>
          <p:nvPr/>
        </p:nvPicPr>
        <p:blipFill>
          <a:blip r:embed="rId3"/>
          <a:srcRect/>
          <a:stretch>
            <a:fillRect/>
          </a:stretch>
        </p:blipFill>
        <p:spPr bwMode="auto">
          <a:xfrm>
            <a:off x="4495800" y="1371600"/>
            <a:ext cx="4064000" cy="3048000"/>
          </a:xfrm>
          <a:prstGeom prst="rect">
            <a:avLst/>
          </a:prstGeom>
          <a:noFill/>
          <a:ln w="9525">
            <a:noFill/>
            <a:miter lim="800000"/>
            <a:headEnd/>
            <a:tailEnd/>
          </a:ln>
        </p:spPr>
      </p:pic>
      <p:sp>
        <p:nvSpPr>
          <p:cNvPr id="5" name="TextBox 4"/>
          <p:cNvSpPr txBox="1"/>
          <p:nvPr/>
        </p:nvSpPr>
        <p:spPr>
          <a:xfrm>
            <a:off x="550390" y="4267200"/>
            <a:ext cx="8009411" cy="2308324"/>
          </a:xfrm>
          <a:prstGeom prst="rect">
            <a:avLst/>
          </a:prstGeom>
          <a:noFill/>
        </p:spPr>
        <p:txBody>
          <a:bodyPr wrap="none" rtlCol="0">
            <a:spAutoFit/>
          </a:bodyPr>
          <a:lstStyle/>
          <a:p>
            <a:r>
              <a:rPr lang="en-US" dirty="0">
                <a:solidFill>
                  <a:srgbClr val="FF0000"/>
                </a:solidFill>
                <a:latin typeface="Cambria"/>
                <a:cs typeface="Cambria"/>
              </a:rPr>
              <a:t>T8A07</a:t>
            </a:r>
          </a:p>
          <a:p>
            <a:r>
              <a:rPr lang="en-US" dirty="0"/>
              <a:t>What is the primary advantage of single sideband over FM for voice transmissions?</a:t>
            </a:r>
          </a:p>
          <a:p>
            <a:endParaRPr lang="en-US" dirty="0"/>
          </a:p>
          <a:p>
            <a:r>
              <a:rPr lang="en-US" dirty="0"/>
              <a:t>A. SSB signals are easier to tune</a:t>
            </a:r>
          </a:p>
          <a:p>
            <a:r>
              <a:rPr lang="en-US" dirty="0"/>
              <a:t>B. SSB signals are less susceptible to interference</a:t>
            </a:r>
          </a:p>
          <a:p>
            <a:r>
              <a:rPr lang="en-US" dirty="0"/>
              <a:t>C. SSB signals have narrower bandwidth</a:t>
            </a:r>
          </a:p>
          <a:p>
            <a:r>
              <a:rPr lang="en-US" dirty="0"/>
              <a:t>D. All of these choices are correct</a:t>
            </a:r>
          </a:p>
          <a:p>
            <a:endParaRPr lang="en-US" dirty="0"/>
          </a:p>
        </p:txBody>
      </p:sp>
      <p:sp>
        <p:nvSpPr>
          <p:cNvPr id="6" name="TextBox 5"/>
          <p:cNvSpPr txBox="1"/>
          <p:nvPr/>
        </p:nvSpPr>
        <p:spPr>
          <a:xfrm>
            <a:off x="1828801" y="4267200"/>
            <a:ext cx="451679" cy="369332"/>
          </a:xfrm>
          <a:prstGeom prst="rect">
            <a:avLst/>
          </a:prstGeom>
          <a:noFill/>
        </p:spPr>
        <p:txBody>
          <a:bodyPr wrap="none" rtlCol="0">
            <a:spAutoFit/>
          </a:bodyPr>
          <a:lstStyle/>
          <a:p>
            <a:r>
              <a:rPr lang="en-US" b="1" dirty="0">
                <a:solidFill>
                  <a:srgbClr val="FF0000"/>
                </a:solidFill>
              </a:rPr>
              <a:t>(C)</a:t>
            </a:r>
          </a:p>
        </p:txBody>
      </p:sp>
      <p:sp>
        <p:nvSpPr>
          <p:cNvPr id="2" name="TextBox 1"/>
          <p:cNvSpPr txBox="1"/>
          <p:nvPr/>
        </p:nvSpPr>
        <p:spPr>
          <a:xfrm>
            <a:off x="6254249" y="1947333"/>
            <a:ext cx="2305551" cy="369332"/>
          </a:xfrm>
          <a:prstGeom prst="rect">
            <a:avLst/>
          </a:prstGeom>
          <a:noFill/>
        </p:spPr>
        <p:txBody>
          <a:bodyPr wrap="none" rtlCol="0">
            <a:spAutoFit/>
          </a:bodyPr>
          <a:lstStyle/>
          <a:p>
            <a:r>
              <a:rPr lang="en-US" dirty="0">
                <a:solidFill>
                  <a:srgbClr val="FF0000"/>
                </a:solidFill>
              </a:rPr>
              <a:t>T8A08</a:t>
            </a:r>
            <a:r>
              <a:rPr lang="en-US" dirty="0"/>
              <a:t> </a:t>
            </a:r>
            <a:r>
              <a:rPr lang="en-US" dirty="0" err="1"/>
              <a:t>approx</a:t>
            </a:r>
            <a:r>
              <a:rPr lang="en-US" dirty="0"/>
              <a:t> 3 kHz</a:t>
            </a:r>
          </a:p>
        </p:txBody>
      </p:sp>
      <p:grpSp>
        <p:nvGrpSpPr>
          <p:cNvPr id="11" name="Group 10">
            <a:extLst>
              <a:ext uri="{FF2B5EF4-FFF2-40B4-BE49-F238E27FC236}">
                <a16:creationId xmlns:a16="http://schemas.microsoft.com/office/drawing/2014/main" id="{01F05A21-FC7F-EF4A-8735-45E3529D9D52}"/>
              </a:ext>
            </a:extLst>
          </p:cNvPr>
          <p:cNvGrpSpPr/>
          <p:nvPr/>
        </p:nvGrpSpPr>
        <p:grpSpPr>
          <a:xfrm>
            <a:off x="2659207" y="430768"/>
            <a:ext cx="4926926" cy="1701231"/>
            <a:chOff x="2659207" y="430768"/>
            <a:chExt cx="4926926" cy="1701231"/>
          </a:xfrm>
        </p:grpSpPr>
        <p:sp>
          <p:nvSpPr>
            <p:cNvPr id="3" name="TextBox 2">
              <a:extLst>
                <a:ext uri="{FF2B5EF4-FFF2-40B4-BE49-F238E27FC236}">
                  <a16:creationId xmlns:a16="http://schemas.microsoft.com/office/drawing/2014/main" id="{06A0167F-8D8F-9F4E-92BF-B672F29DE221}"/>
                </a:ext>
              </a:extLst>
            </p:cNvPr>
            <p:cNvSpPr txBox="1"/>
            <p:nvPr/>
          </p:nvSpPr>
          <p:spPr>
            <a:xfrm>
              <a:off x="2659207" y="430768"/>
              <a:ext cx="1836593" cy="369332"/>
            </a:xfrm>
            <a:prstGeom prst="rect">
              <a:avLst/>
            </a:prstGeom>
            <a:noFill/>
          </p:spPr>
          <p:txBody>
            <a:bodyPr wrap="none" rtlCol="0">
              <a:spAutoFit/>
            </a:bodyPr>
            <a:lstStyle/>
            <a:p>
              <a:r>
                <a:rPr lang="en-US" dirty="0"/>
                <a:t>Lower sideband</a:t>
              </a:r>
            </a:p>
          </p:txBody>
        </p:sp>
        <p:sp>
          <p:nvSpPr>
            <p:cNvPr id="9" name="TextBox 8">
              <a:extLst>
                <a:ext uri="{FF2B5EF4-FFF2-40B4-BE49-F238E27FC236}">
                  <a16:creationId xmlns:a16="http://schemas.microsoft.com/office/drawing/2014/main" id="{5A710F5C-AF77-E540-BACE-39D7592100E1}"/>
                </a:ext>
              </a:extLst>
            </p:cNvPr>
            <p:cNvSpPr txBox="1"/>
            <p:nvPr/>
          </p:nvSpPr>
          <p:spPr>
            <a:xfrm>
              <a:off x="4871155" y="457200"/>
              <a:ext cx="1838965" cy="369332"/>
            </a:xfrm>
            <a:prstGeom prst="rect">
              <a:avLst/>
            </a:prstGeom>
            <a:noFill/>
          </p:spPr>
          <p:txBody>
            <a:bodyPr wrap="none" rtlCol="0">
              <a:spAutoFit/>
            </a:bodyPr>
            <a:lstStyle/>
            <a:p>
              <a:r>
                <a:rPr lang="en-US" dirty="0"/>
                <a:t>Upper sideband</a:t>
              </a:r>
            </a:p>
          </p:txBody>
        </p:sp>
        <p:cxnSp>
          <p:nvCxnSpPr>
            <p:cNvPr id="7" name="Curved Connector 6">
              <a:extLst>
                <a:ext uri="{FF2B5EF4-FFF2-40B4-BE49-F238E27FC236}">
                  <a16:creationId xmlns:a16="http://schemas.microsoft.com/office/drawing/2014/main" id="{630212B9-CD7B-6741-B4F5-360B4006E3F1}"/>
                </a:ext>
              </a:extLst>
            </p:cNvPr>
            <p:cNvCxnSpPr>
              <a:stCxn id="3" idx="3"/>
            </p:cNvCxnSpPr>
            <p:nvPr/>
          </p:nvCxnSpPr>
          <p:spPr>
            <a:xfrm>
              <a:off x="4495800" y="615434"/>
              <a:ext cx="889000" cy="1516565"/>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0" name="Curved Connector 9">
              <a:extLst>
                <a:ext uri="{FF2B5EF4-FFF2-40B4-BE49-F238E27FC236}">
                  <a16:creationId xmlns:a16="http://schemas.microsoft.com/office/drawing/2014/main" id="{D3560BEA-5631-1E4D-972F-97BED3646A71}"/>
                </a:ext>
              </a:extLst>
            </p:cNvPr>
            <p:cNvCxnSpPr>
              <a:stCxn id="9" idx="3"/>
            </p:cNvCxnSpPr>
            <p:nvPr/>
          </p:nvCxnSpPr>
          <p:spPr>
            <a:xfrm>
              <a:off x="6710120" y="641866"/>
              <a:ext cx="876013" cy="1186934"/>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264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p:tgtEl>
                                          <p:spTgt spid="2"/>
                                        </p:tgtEl>
                                        <p:attrNameLst>
                                          <p:attrName>ppt_y</p:attrName>
                                        </p:attrNameLst>
                                      </p:cBhvr>
                                      <p:tavLst>
                                        <p:tav tm="0">
                                          <p:val>
                                            <p:strVal val="#ppt_y+#ppt_h*1.125000"/>
                                          </p:val>
                                        </p:tav>
                                        <p:tav tm="100000">
                                          <p:val>
                                            <p:strVal val="#ppt_y"/>
                                          </p:val>
                                        </p:tav>
                                      </p:tavLst>
                                    </p:anim>
                                    <p:animEffect transition="in" filter="wipe(up)">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731777"/>
            <a:ext cx="7772400" cy="777875"/>
          </a:xfrm>
        </p:spPr>
        <p:txBody>
          <a:bodyPr/>
          <a:lstStyle/>
          <a:p>
            <a:r>
              <a:rPr lang="en-US" dirty="0"/>
              <a:t>The Radio Frequency Spectrum</a:t>
            </a:r>
          </a:p>
        </p:txBody>
      </p:sp>
      <p:sp>
        <p:nvSpPr>
          <p:cNvPr id="3" name="TextBox 2"/>
          <p:cNvSpPr txBox="1"/>
          <p:nvPr/>
        </p:nvSpPr>
        <p:spPr>
          <a:xfrm>
            <a:off x="722313" y="5354665"/>
            <a:ext cx="8164671"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t>We refer to frequency bands by either approx. wavelength or frequency </a:t>
            </a:r>
            <a:r>
              <a:rPr lang="en-US" dirty="0">
                <a:solidFill>
                  <a:srgbClr val="FF0000"/>
                </a:solidFill>
              </a:rPr>
              <a:t>T3B07</a:t>
            </a:r>
            <a:endParaRPr lang="en-US" sz="1200" dirty="0">
              <a:solidFill>
                <a:srgbClr val="FF0000"/>
              </a:solidFill>
            </a:endParaRPr>
          </a:p>
        </p:txBody>
      </p:sp>
      <p:sp>
        <p:nvSpPr>
          <p:cNvPr id="6" name="TextBox 5"/>
          <p:cNvSpPr txBox="1"/>
          <p:nvPr/>
        </p:nvSpPr>
        <p:spPr>
          <a:xfrm>
            <a:off x="1123627" y="5928102"/>
            <a:ext cx="4769767" cy="369332"/>
          </a:xfrm>
          <a:prstGeom prst="rect">
            <a:avLst/>
          </a:prstGeom>
          <a:noFill/>
        </p:spPr>
        <p:txBody>
          <a:bodyPr wrap="none" rtlCol="0">
            <a:spAutoFit/>
          </a:bodyPr>
          <a:lstStyle/>
          <a:p>
            <a:r>
              <a:rPr lang="en-US" dirty="0"/>
              <a:t>Wavelength = 300 / Frequency ( MHz )  </a:t>
            </a:r>
            <a:r>
              <a:rPr lang="en-US" sz="1600" dirty="0">
                <a:solidFill>
                  <a:srgbClr val="FF0000"/>
                </a:solidFill>
              </a:rPr>
              <a:t>T3B06</a:t>
            </a:r>
          </a:p>
        </p:txBody>
      </p:sp>
      <p:pic>
        <p:nvPicPr>
          <p:cNvPr id="17" name="Picture 16"/>
          <p:cNvPicPr>
            <a:picLocks noChangeAspect="1"/>
          </p:cNvPicPr>
          <p:nvPr/>
        </p:nvPicPr>
        <p:blipFill>
          <a:blip r:embed="rId2"/>
          <a:stretch>
            <a:fillRect/>
          </a:stretch>
        </p:blipFill>
        <p:spPr>
          <a:xfrm>
            <a:off x="215153" y="2832099"/>
            <a:ext cx="8740587" cy="1645771"/>
          </a:xfrm>
          <a:prstGeom prst="rect">
            <a:avLst/>
          </a:prstGeom>
        </p:spPr>
      </p:pic>
      <p:grpSp>
        <p:nvGrpSpPr>
          <p:cNvPr id="43" name="Group 42"/>
          <p:cNvGrpSpPr/>
          <p:nvPr/>
        </p:nvGrpSpPr>
        <p:grpSpPr>
          <a:xfrm>
            <a:off x="3473273" y="2152122"/>
            <a:ext cx="2605637" cy="1438243"/>
            <a:chOff x="3473273" y="2152122"/>
            <a:chExt cx="2605637" cy="1438243"/>
          </a:xfrm>
        </p:grpSpPr>
        <p:cxnSp>
          <p:nvCxnSpPr>
            <p:cNvPr id="19" name="Straight Connector 18"/>
            <p:cNvCxnSpPr/>
            <p:nvPr/>
          </p:nvCxnSpPr>
          <p:spPr>
            <a:xfrm>
              <a:off x="3644153"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50341"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62717"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95800"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78815"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889812"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520484"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91982" y="2487706"/>
              <a:ext cx="0" cy="11026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73273" y="2152122"/>
              <a:ext cx="364202" cy="307777"/>
            </a:xfrm>
            <a:prstGeom prst="rect">
              <a:avLst/>
            </a:prstGeom>
            <a:noFill/>
          </p:spPr>
          <p:txBody>
            <a:bodyPr wrap="none" rtlCol="0">
              <a:spAutoFit/>
            </a:bodyPr>
            <a:lstStyle/>
            <a:p>
              <a:r>
                <a:rPr lang="en-US" sz="1400" dirty="0"/>
                <a:t>80</a:t>
              </a:r>
            </a:p>
          </p:txBody>
        </p:sp>
        <p:sp>
          <p:nvSpPr>
            <p:cNvPr id="35" name="TextBox 34"/>
            <p:cNvSpPr txBox="1"/>
            <p:nvPr/>
          </p:nvSpPr>
          <p:spPr>
            <a:xfrm>
              <a:off x="3679461" y="2152122"/>
              <a:ext cx="364202" cy="307777"/>
            </a:xfrm>
            <a:prstGeom prst="rect">
              <a:avLst/>
            </a:prstGeom>
            <a:noFill/>
          </p:spPr>
          <p:txBody>
            <a:bodyPr wrap="none" rtlCol="0">
              <a:spAutoFit/>
            </a:bodyPr>
            <a:lstStyle/>
            <a:p>
              <a:r>
                <a:rPr lang="en-US" sz="1400" dirty="0"/>
                <a:t>40</a:t>
              </a:r>
            </a:p>
          </p:txBody>
        </p:sp>
        <p:sp>
          <p:nvSpPr>
            <p:cNvPr id="36" name="TextBox 35"/>
            <p:cNvSpPr txBox="1"/>
            <p:nvPr/>
          </p:nvSpPr>
          <p:spPr>
            <a:xfrm>
              <a:off x="4091837" y="2152122"/>
              <a:ext cx="364202" cy="307777"/>
            </a:xfrm>
            <a:prstGeom prst="rect">
              <a:avLst/>
            </a:prstGeom>
            <a:noFill/>
          </p:spPr>
          <p:txBody>
            <a:bodyPr wrap="none" rtlCol="0">
              <a:spAutoFit/>
            </a:bodyPr>
            <a:lstStyle/>
            <a:p>
              <a:r>
                <a:rPr lang="en-US" sz="1400" dirty="0"/>
                <a:t>15</a:t>
              </a:r>
            </a:p>
          </p:txBody>
        </p:sp>
        <p:sp>
          <p:nvSpPr>
            <p:cNvPr id="37" name="TextBox 36"/>
            <p:cNvSpPr txBox="1"/>
            <p:nvPr/>
          </p:nvSpPr>
          <p:spPr>
            <a:xfrm>
              <a:off x="4324920" y="2152122"/>
              <a:ext cx="364202" cy="307777"/>
            </a:xfrm>
            <a:prstGeom prst="rect">
              <a:avLst/>
            </a:prstGeom>
            <a:noFill/>
          </p:spPr>
          <p:txBody>
            <a:bodyPr wrap="none" rtlCol="0">
              <a:spAutoFit/>
            </a:bodyPr>
            <a:lstStyle/>
            <a:p>
              <a:r>
                <a:rPr lang="en-US" sz="1400" dirty="0"/>
                <a:t>10</a:t>
              </a:r>
              <a:endParaRPr lang="en-US" sz="1200" dirty="0"/>
            </a:p>
          </p:txBody>
        </p:sp>
        <p:sp>
          <p:nvSpPr>
            <p:cNvPr id="38" name="TextBox 37"/>
            <p:cNvSpPr txBox="1"/>
            <p:nvPr/>
          </p:nvSpPr>
          <p:spPr>
            <a:xfrm>
              <a:off x="4560375" y="2152735"/>
              <a:ext cx="274434" cy="307777"/>
            </a:xfrm>
            <a:prstGeom prst="rect">
              <a:avLst/>
            </a:prstGeom>
            <a:noFill/>
          </p:spPr>
          <p:txBody>
            <a:bodyPr wrap="none" rtlCol="0">
              <a:spAutoFit/>
            </a:bodyPr>
            <a:lstStyle/>
            <a:p>
              <a:r>
                <a:rPr lang="en-US" sz="1400" dirty="0"/>
                <a:t>6</a:t>
              </a:r>
              <a:endParaRPr lang="en-US" sz="1200" dirty="0"/>
            </a:p>
          </p:txBody>
        </p:sp>
        <p:sp>
          <p:nvSpPr>
            <p:cNvPr id="40" name="TextBox 39"/>
            <p:cNvSpPr txBox="1"/>
            <p:nvPr/>
          </p:nvSpPr>
          <p:spPr>
            <a:xfrm>
              <a:off x="5214148" y="2152122"/>
              <a:ext cx="274434" cy="307777"/>
            </a:xfrm>
            <a:prstGeom prst="rect">
              <a:avLst/>
            </a:prstGeom>
            <a:noFill/>
          </p:spPr>
          <p:txBody>
            <a:bodyPr wrap="none" rtlCol="0">
              <a:spAutoFit/>
            </a:bodyPr>
            <a:lstStyle/>
            <a:p>
              <a:r>
                <a:rPr lang="en-US" sz="1400" dirty="0"/>
                <a:t>2</a:t>
              </a:r>
              <a:endParaRPr lang="en-US" sz="1200" dirty="0"/>
            </a:p>
          </p:txBody>
        </p:sp>
        <p:sp>
          <p:nvSpPr>
            <p:cNvPr id="41" name="TextBox 40"/>
            <p:cNvSpPr txBox="1"/>
            <p:nvPr/>
          </p:nvSpPr>
          <p:spPr>
            <a:xfrm>
              <a:off x="5406338" y="2155156"/>
              <a:ext cx="409086" cy="307777"/>
            </a:xfrm>
            <a:prstGeom prst="rect">
              <a:avLst/>
            </a:prstGeom>
            <a:noFill/>
          </p:spPr>
          <p:txBody>
            <a:bodyPr wrap="none" rtlCol="0">
              <a:spAutoFit/>
            </a:bodyPr>
            <a:lstStyle/>
            <a:p>
              <a:r>
                <a:rPr lang="en-US" sz="1400" dirty="0"/>
                <a:t>1.2</a:t>
              </a:r>
              <a:endParaRPr lang="en-US" sz="1200" dirty="0"/>
            </a:p>
          </p:txBody>
        </p:sp>
        <p:sp>
          <p:nvSpPr>
            <p:cNvPr id="42" name="TextBox 41"/>
            <p:cNvSpPr txBox="1"/>
            <p:nvPr/>
          </p:nvSpPr>
          <p:spPr>
            <a:xfrm>
              <a:off x="5759592" y="2155156"/>
              <a:ext cx="319318" cy="307777"/>
            </a:xfrm>
            <a:prstGeom prst="rect">
              <a:avLst/>
            </a:prstGeom>
            <a:noFill/>
          </p:spPr>
          <p:txBody>
            <a:bodyPr wrap="none" rtlCol="0">
              <a:spAutoFit/>
            </a:bodyPr>
            <a:lstStyle/>
            <a:p>
              <a:r>
                <a:rPr lang="en-US" sz="1400" dirty="0"/>
                <a:t>.7</a:t>
              </a:r>
            </a:p>
          </p:txBody>
        </p:sp>
      </p:grpSp>
      <p:grpSp>
        <p:nvGrpSpPr>
          <p:cNvPr id="48" name="Group 47"/>
          <p:cNvGrpSpPr/>
          <p:nvPr/>
        </p:nvGrpSpPr>
        <p:grpSpPr>
          <a:xfrm>
            <a:off x="3209624" y="2419875"/>
            <a:ext cx="1054225" cy="1170490"/>
            <a:chOff x="3209624" y="2419875"/>
            <a:chExt cx="1054225" cy="1170490"/>
          </a:xfrm>
        </p:grpSpPr>
        <p:grpSp>
          <p:nvGrpSpPr>
            <p:cNvPr id="44" name="Group 43"/>
            <p:cNvGrpSpPr/>
            <p:nvPr/>
          </p:nvGrpSpPr>
          <p:grpSpPr>
            <a:xfrm>
              <a:off x="3460377" y="2627994"/>
              <a:ext cx="596152" cy="962371"/>
              <a:chOff x="3460377" y="2487706"/>
              <a:chExt cx="596152" cy="1102659"/>
            </a:xfrm>
          </p:grpSpPr>
          <p:cxnSp>
            <p:nvCxnSpPr>
              <p:cNvPr id="21" name="Straight Connector 20"/>
              <p:cNvCxnSpPr/>
              <p:nvPr/>
            </p:nvCxnSpPr>
            <p:spPr>
              <a:xfrm>
                <a:off x="3460377" y="2487706"/>
                <a:ext cx="0" cy="11026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56529" y="2487706"/>
                <a:ext cx="0" cy="11026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3209624" y="2425846"/>
              <a:ext cx="453970" cy="307777"/>
            </a:xfrm>
            <a:prstGeom prst="rect">
              <a:avLst/>
            </a:prstGeom>
            <a:noFill/>
          </p:spPr>
          <p:txBody>
            <a:bodyPr wrap="none" rtlCol="0">
              <a:spAutoFit/>
            </a:bodyPr>
            <a:lstStyle/>
            <a:p>
              <a:r>
                <a:rPr lang="en-US" sz="1400" dirty="0"/>
                <a:t>160</a:t>
              </a:r>
              <a:endParaRPr lang="en-US" sz="1200" dirty="0"/>
            </a:p>
          </p:txBody>
        </p:sp>
        <p:sp>
          <p:nvSpPr>
            <p:cNvPr id="47" name="TextBox 46"/>
            <p:cNvSpPr txBox="1"/>
            <p:nvPr/>
          </p:nvSpPr>
          <p:spPr>
            <a:xfrm>
              <a:off x="3899647" y="2419875"/>
              <a:ext cx="364202" cy="307777"/>
            </a:xfrm>
            <a:prstGeom prst="rect">
              <a:avLst/>
            </a:prstGeom>
            <a:noFill/>
          </p:spPr>
          <p:txBody>
            <a:bodyPr wrap="none" rtlCol="0">
              <a:spAutoFit/>
            </a:bodyPr>
            <a:lstStyle/>
            <a:p>
              <a:r>
                <a:rPr lang="en-US" sz="1400" dirty="0"/>
                <a:t>20</a:t>
              </a:r>
              <a:endParaRPr lang="en-US" sz="1200" dirty="0"/>
            </a:p>
          </p:txBody>
        </p:sp>
      </p:grpSp>
      <p:grpSp>
        <p:nvGrpSpPr>
          <p:cNvPr id="53" name="Group 52"/>
          <p:cNvGrpSpPr/>
          <p:nvPr/>
        </p:nvGrpSpPr>
        <p:grpSpPr>
          <a:xfrm>
            <a:off x="3599136" y="2610234"/>
            <a:ext cx="926779" cy="1061508"/>
            <a:chOff x="3599136" y="2610234"/>
            <a:chExt cx="926779" cy="1061508"/>
          </a:xfrm>
        </p:grpSpPr>
        <p:grpSp>
          <p:nvGrpSpPr>
            <p:cNvPr id="45" name="Group 44"/>
            <p:cNvGrpSpPr/>
            <p:nvPr/>
          </p:nvGrpSpPr>
          <p:grpSpPr>
            <a:xfrm>
              <a:off x="3751727" y="2798746"/>
              <a:ext cx="630820" cy="872996"/>
              <a:chOff x="3761829" y="2487706"/>
              <a:chExt cx="630820" cy="1102659"/>
            </a:xfrm>
          </p:grpSpPr>
          <p:cxnSp>
            <p:nvCxnSpPr>
              <p:cNvPr id="28" name="Straight Connector 27"/>
              <p:cNvCxnSpPr/>
              <p:nvPr/>
            </p:nvCxnSpPr>
            <p:spPr>
              <a:xfrm>
                <a:off x="3761829" y="2487706"/>
                <a:ext cx="0" cy="11026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48953" y="2487706"/>
                <a:ext cx="0" cy="11026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36077" y="2487706"/>
                <a:ext cx="0" cy="11026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92649" y="2487706"/>
                <a:ext cx="0" cy="11026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TextBox 48"/>
            <p:cNvSpPr txBox="1"/>
            <p:nvPr/>
          </p:nvSpPr>
          <p:spPr>
            <a:xfrm>
              <a:off x="3599136" y="2610234"/>
              <a:ext cx="319318" cy="253916"/>
            </a:xfrm>
            <a:prstGeom prst="rect">
              <a:avLst/>
            </a:prstGeom>
            <a:noFill/>
          </p:spPr>
          <p:txBody>
            <a:bodyPr wrap="none" rtlCol="0">
              <a:spAutoFit/>
            </a:bodyPr>
            <a:lstStyle/>
            <a:p>
              <a:r>
                <a:rPr lang="en-US" sz="1050" dirty="0"/>
                <a:t>60</a:t>
              </a:r>
              <a:endParaRPr lang="en-US" sz="1000" dirty="0"/>
            </a:p>
          </p:txBody>
        </p:sp>
        <p:sp>
          <p:nvSpPr>
            <p:cNvPr id="50" name="TextBox 49"/>
            <p:cNvSpPr txBox="1"/>
            <p:nvPr/>
          </p:nvSpPr>
          <p:spPr>
            <a:xfrm>
              <a:off x="3782911" y="2621297"/>
              <a:ext cx="319318" cy="253916"/>
            </a:xfrm>
            <a:prstGeom prst="rect">
              <a:avLst/>
            </a:prstGeom>
            <a:noFill/>
          </p:spPr>
          <p:txBody>
            <a:bodyPr wrap="none" rtlCol="0">
              <a:spAutoFit/>
            </a:bodyPr>
            <a:lstStyle/>
            <a:p>
              <a:r>
                <a:rPr lang="en-US" sz="1050" dirty="0"/>
                <a:t>30</a:t>
              </a:r>
              <a:endParaRPr lang="en-US" sz="1000" dirty="0"/>
            </a:p>
          </p:txBody>
        </p:sp>
        <p:sp>
          <p:nvSpPr>
            <p:cNvPr id="51" name="TextBox 50"/>
            <p:cNvSpPr txBox="1"/>
            <p:nvPr/>
          </p:nvSpPr>
          <p:spPr>
            <a:xfrm>
              <a:off x="3992010" y="2624847"/>
              <a:ext cx="319318" cy="253916"/>
            </a:xfrm>
            <a:prstGeom prst="rect">
              <a:avLst/>
            </a:prstGeom>
            <a:noFill/>
          </p:spPr>
          <p:txBody>
            <a:bodyPr wrap="none" rtlCol="0">
              <a:spAutoFit/>
            </a:bodyPr>
            <a:lstStyle/>
            <a:p>
              <a:r>
                <a:rPr lang="en-US" sz="1050" dirty="0"/>
                <a:t>17</a:t>
              </a:r>
              <a:endParaRPr lang="en-US" sz="1000" dirty="0"/>
            </a:p>
          </p:txBody>
        </p:sp>
        <p:sp>
          <p:nvSpPr>
            <p:cNvPr id="52" name="TextBox 51"/>
            <p:cNvSpPr txBox="1"/>
            <p:nvPr/>
          </p:nvSpPr>
          <p:spPr>
            <a:xfrm>
              <a:off x="4206597" y="2626255"/>
              <a:ext cx="319318" cy="253916"/>
            </a:xfrm>
            <a:prstGeom prst="rect">
              <a:avLst/>
            </a:prstGeom>
            <a:noFill/>
          </p:spPr>
          <p:txBody>
            <a:bodyPr wrap="none" rtlCol="0">
              <a:spAutoFit/>
            </a:bodyPr>
            <a:lstStyle/>
            <a:p>
              <a:r>
                <a:rPr lang="en-US" sz="1050" dirty="0"/>
                <a:t>12</a:t>
              </a:r>
              <a:endParaRPr lang="en-US" sz="1000" dirty="0"/>
            </a:p>
          </p:txBody>
        </p:sp>
      </p:grpSp>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4604460"/>
            <a:ext cx="8398759" cy="546100"/>
          </a:xfrm>
          <a:prstGeom prst="rect">
            <a:avLst/>
          </a:prstGeom>
        </p:spPr>
      </p:pic>
      <p:sp>
        <p:nvSpPr>
          <p:cNvPr id="4" name="5-Point Star 3">
            <a:extLst>
              <a:ext uri="{FF2B5EF4-FFF2-40B4-BE49-F238E27FC236}">
                <a16:creationId xmlns:a16="http://schemas.microsoft.com/office/drawing/2014/main" id="{4DE53798-393C-1848-8E13-5F7708A1D21A}"/>
              </a:ext>
            </a:extLst>
          </p:cNvPr>
          <p:cNvSpPr/>
          <p:nvPr/>
        </p:nvSpPr>
        <p:spPr>
          <a:xfrm>
            <a:off x="5315251" y="2059957"/>
            <a:ext cx="72227" cy="7988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5-Point Star 53">
            <a:extLst>
              <a:ext uri="{FF2B5EF4-FFF2-40B4-BE49-F238E27FC236}">
                <a16:creationId xmlns:a16="http://schemas.microsoft.com/office/drawing/2014/main" id="{282B80EE-8DC2-954A-945A-8EB8EC332E22}"/>
              </a:ext>
            </a:extLst>
          </p:cNvPr>
          <p:cNvSpPr/>
          <p:nvPr/>
        </p:nvSpPr>
        <p:spPr>
          <a:xfrm>
            <a:off x="5898902" y="2080071"/>
            <a:ext cx="72227" cy="7988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C0EB3C5-2C9E-7F4B-870C-F1934160F63E}"/>
              </a:ext>
            </a:extLst>
          </p:cNvPr>
          <p:cNvSpPr txBox="1"/>
          <p:nvPr/>
        </p:nvSpPr>
        <p:spPr>
          <a:xfrm>
            <a:off x="5184775" y="1641297"/>
            <a:ext cx="990977" cy="461665"/>
          </a:xfrm>
          <a:prstGeom prst="rect">
            <a:avLst/>
          </a:prstGeom>
          <a:noFill/>
        </p:spPr>
        <p:txBody>
          <a:bodyPr wrap="none" rtlCol="0">
            <a:spAutoFit/>
          </a:bodyPr>
          <a:lstStyle/>
          <a:p>
            <a:r>
              <a:rPr lang="en-US" sz="1200" dirty="0"/>
              <a:t>Technician </a:t>
            </a:r>
          </a:p>
          <a:p>
            <a:r>
              <a:rPr lang="en-US" sz="1200" dirty="0"/>
              <a:t>playground</a:t>
            </a:r>
          </a:p>
        </p:txBody>
      </p:sp>
    </p:spTree>
    <p:extLst>
      <p:ext uri="{BB962C8B-B14F-4D97-AF65-F5344CB8AC3E}">
        <p14:creationId xmlns:p14="http://schemas.microsoft.com/office/powerpoint/2010/main" val="1045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ppt_x"/>
                                          </p:val>
                                        </p:tav>
                                        <p:tav tm="100000">
                                          <p:val>
                                            <p:strVal val="#ppt_x"/>
                                          </p:val>
                                        </p:tav>
                                      </p:tavLst>
                                    </p:anim>
                                    <p:anim calcmode="lin" valueType="num">
                                      <p:cBhvr additive="base">
                                        <p:cTn id="1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2"/>
            <a:ext cx="8458200" cy="1264024"/>
          </a:xfrm>
        </p:spPr>
        <p:txBody>
          <a:bodyPr>
            <a:normAutofit fontScale="90000"/>
          </a:bodyPr>
          <a:lstStyle/>
          <a:p>
            <a:r>
              <a:rPr lang="en-US" sz="4000" dirty="0">
                <a:solidFill>
                  <a:schemeClr val="bg1">
                    <a:lumMod val="50000"/>
                  </a:schemeClr>
                </a:solidFill>
              </a:rPr>
              <a:t>Single Sideband Modulation  (SSB)</a:t>
            </a:r>
            <a:br>
              <a:rPr lang="en-US" sz="4000" dirty="0">
                <a:solidFill>
                  <a:schemeClr val="bg1">
                    <a:lumMod val="50000"/>
                  </a:schemeClr>
                </a:solidFill>
              </a:rPr>
            </a:br>
            <a:r>
              <a:rPr lang="en-US" sz="4000" dirty="0">
                <a:solidFill>
                  <a:schemeClr val="bg1">
                    <a:lumMod val="50000"/>
                  </a:schemeClr>
                </a:solidFill>
              </a:rPr>
              <a:t>Is:</a:t>
            </a:r>
          </a:p>
        </p:txBody>
      </p:sp>
      <p:sp>
        <p:nvSpPr>
          <p:cNvPr id="3" name="TextBox 2"/>
          <p:cNvSpPr txBox="1"/>
          <p:nvPr/>
        </p:nvSpPr>
        <p:spPr>
          <a:xfrm>
            <a:off x="914400" y="1492626"/>
            <a:ext cx="1476636" cy="461665"/>
          </a:xfrm>
          <a:prstGeom prst="rect">
            <a:avLst/>
          </a:prstGeom>
          <a:noFill/>
        </p:spPr>
        <p:txBody>
          <a:bodyPr wrap="none" rtlCol="0">
            <a:spAutoFit/>
          </a:bodyPr>
          <a:lstStyle/>
          <a:p>
            <a:r>
              <a:rPr lang="en-US" sz="2400" u="sng" dirty="0"/>
              <a:t>Fun Facts:</a:t>
            </a:r>
          </a:p>
        </p:txBody>
      </p:sp>
      <p:sp>
        <p:nvSpPr>
          <p:cNvPr id="4" name="TextBox 3"/>
          <p:cNvSpPr txBox="1"/>
          <p:nvPr/>
        </p:nvSpPr>
        <p:spPr>
          <a:xfrm>
            <a:off x="1676400" y="2362200"/>
            <a:ext cx="3922130" cy="369332"/>
          </a:xfrm>
          <a:prstGeom prst="rect">
            <a:avLst/>
          </a:prstGeom>
          <a:noFill/>
        </p:spPr>
        <p:txBody>
          <a:bodyPr wrap="none" rtlCol="0">
            <a:spAutoFit/>
          </a:bodyPr>
          <a:lstStyle/>
          <a:p>
            <a:r>
              <a:rPr lang="en-US" dirty="0"/>
              <a:t>A form of amplitude modulation.  </a:t>
            </a:r>
            <a:r>
              <a:rPr lang="en-US" sz="1400" dirty="0">
                <a:solidFill>
                  <a:srgbClr val="FF0000"/>
                </a:solidFill>
                <a:latin typeface="Cambria"/>
                <a:cs typeface="Cambria"/>
              </a:rPr>
              <a:t>T8A01</a:t>
            </a:r>
          </a:p>
        </p:txBody>
      </p:sp>
      <p:sp>
        <p:nvSpPr>
          <p:cNvPr id="5" name="TextBox 4"/>
          <p:cNvSpPr txBox="1"/>
          <p:nvPr/>
        </p:nvSpPr>
        <p:spPr>
          <a:xfrm>
            <a:off x="1676400" y="2831068"/>
            <a:ext cx="6637792" cy="369332"/>
          </a:xfrm>
          <a:prstGeom prst="rect">
            <a:avLst/>
          </a:prstGeom>
          <a:noFill/>
        </p:spPr>
        <p:txBody>
          <a:bodyPr wrap="none" rtlCol="0">
            <a:spAutoFit/>
          </a:bodyPr>
          <a:lstStyle/>
          <a:p>
            <a:r>
              <a:rPr lang="en-US" dirty="0"/>
              <a:t>Used on long distance weak signal signal VHF and UHF bands.  </a:t>
            </a:r>
            <a:r>
              <a:rPr lang="en-US" sz="1400" dirty="0">
                <a:solidFill>
                  <a:srgbClr val="FF0000"/>
                </a:solidFill>
                <a:latin typeface="Cambria"/>
                <a:cs typeface="Cambria"/>
              </a:rPr>
              <a:t>T8A03 </a:t>
            </a:r>
          </a:p>
        </p:txBody>
      </p:sp>
      <p:sp>
        <p:nvSpPr>
          <p:cNvPr id="6" name="TextBox 5"/>
          <p:cNvSpPr txBox="1"/>
          <p:nvPr/>
        </p:nvSpPr>
        <p:spPr>
          <a:xfrm>
            <a:off x="1676400" y="3352801"/>
            <a:ext cx="7239000" cy="646331"/>
          </a:xfrm>
          <a:prstGeom prst="rect">
            <a:avLst/>
          </a:prstGeom>
          <a:noFill/>
        </p:spPr>
        <p:txBody>
          <a:bodyPr wrap="square" rtlCol="0">
            <a:spAutoFit/>
          </a:bodyPr>
          <a:lstStyle/>
          <a:p>
            <a:r>
              <a:rPr lang="en-US" dirty="0"/>
              <a:t>Upper sideband is normally used for 10 meter HF, VHF and UHF single sideband communications.  </a:t>
            </a:r>
            <a:r>
              <a:rPr lang="en-US" sz="1400" dirty="0">
                <a:solidFill>
                  <a:srgbClr val="FF0000"/>
                </a:solidFill>
                <a:latin typeface="Cambria"/>
                <a:cs typeface="Cambria"/>
              </a:rPr>
              <a:t>T8A06</a:t>
            </a:r>
          </a:p>
        </p:txBody>
      </p:sp>
      <p:sp>
        <p:nvSpPr>
          <p:cNvPr id="7" name="TextBox 6"/>
          <p:cNvSpPr txBox="1"/>
          <p:nvPr/>
        </p:nvSpPr>
        <p:spPr>
          <a:xfrm>
            <a:off x="1676401" y="4158734"/>
            <a:ext cx="5592447" cy="369332"/>
          </a:xfrm>
          <a:prstGeom prst="rect">
            <a:avLst/>
          </a:prstGeom>
          <a:noFill/>
        </p:spPr>
        <p:txBody>
          <a:bodyPr wrap="none" rtlCol="0">
            <a:spAutoFit/>
          </a:bodyPr>
          <a:lstStyle/>
          <a:p>
            <a:r>
              <a:rPr lang="en-US" dirty="0"/>
              <a:t>The approximate bandwidth of a SSB signal is </a:t>
            </a:r>
            <a:r>
              <a:rPr lang="en-US" sz="1400" b="1" u="sng" dirty="0">
                <a:latin typeface="Cambria"/>
                <a:cs typeface="Cambria"/>
              </a:rPr>
              <a:t>3</a:t>
            </a:r>
            <a:r>
              <a:rPr lang="en-US" sz="1400" dirty="0"/>
              <a:t> kHz. </a:t>
            </a:r>
            <a:r>
              <a:rPr lang="en-US" sz="1400" dirty="0">
                <a:solidFill>
                  <a:srgbClr val="FF0000"/>
                </a:solidFill>
                <a:latin typeface="Cambria"/>
                <a:cs typeface="Cambria"/>
              </a:rPr>
              <a:t>T8A08</a:t>
            </a:r>
          </a:p>
        </p:txBody>
      </p:sp>
      <p:sp>
        <p:nvSpPr>
          <p:cNvPr id="8" name="TextBox 7"/>
          <p:cNvSpPr txBox="1"/>
          <p:nvPr/>
        </p:nvSpPr>
        <p:spPr>
          <a:xfrm>
            <a:off x="1676400" y="4691243"/>
            <a:ext cx="5946693" cy="646331"/>
          </a:xfrm>
          <a:prstGeom prst="rect">
            <a:avLst/>
          </a:prstGeom>
          <a:noFill/>
        </p:spPr>
        <p:txBody>
          <a:bodyPr wrap="none" rtlCol="0">
            <a:spAutoFit/>
          </a:bodyPr>
          <a:lstStyle/>
          <a:p>
            <a:r>
              <a:rPr lang="en-US" dirty="0"/>
              <a:t>SSB can be used in amateur bands above 50 </a:t>
            </a:r>
            <a:r>
              <a:rPr lang="en-US" dirty="0" err="1"/>
              <a:t>MHz.</a:t>
            </a:r>
            <a:r>
              <a:rPr lang="en-US" dirty="0"/>
              <a:t> </a:t>
            </a:r>
            <a:r>
              <a:rPr lang="en-US" sz="1400" dirty="0">
                <a:solidFill>
                  <a:srgbClr val="FF0000"/>
                </a:solidFill>
              </a:rPr>
              <a:t>T1B10</a:t>
            </a:r>
            <a:endParaRPr lang="en-US" dirty="0">
              <a:solidFill>
                <a:srgbClr val="FF0000"/>
              </a:solidFill>
            </a:endParaRPr>
          </a:p>
          <a:p>
            <a:r>
              <a:rPr lang="en-US" dirty="0"/>
              <a:t>in at least some portion of all bands</a:t>
            </a:r>
            <a:endParaRPr lang="en-US" sz="1400" dirty="0">
              <a:solidFill>
                <a:srgbClr val="FF0000"/>
              </a:solidFill>
            </a:endParaRPr>
          </a:p>
        </p:txBody>
      </p:sp>
      <p:pic>
        <p:nvPicPr>
          <p:cNvPr id="10" name="Picture 9">
            <a:extLst>
              <a:ext uri="{FF2B5EF4-FFF2-40B4-BE49-F238E27FC236}">
                <a16:creationId xmlns:a16="http://schemas.microsoft.com/office/drawing/2014/main" id="{1B51CEBC-A961-A742-AADB-E3A9E06CD012}"/>
              </a:ext>
            </a:extLst>
          </p:cNvPr>
          <p:cNvPicPr>
            <a:picLocks noChangeAspect="1"/>
          </p:cNvPicPr>
          <p:nvPr/>
        </p:nvPicPr>
        <p:blipFill>
          <a:blip r:embed="rId2"/>
          <a:stretch>
            <a:fillRect/>
          </a:stretch>
        </p:blipFill>
        <p:spPr>
          <a:xfrm>
            <a:off x="134470" y="903172"/>
            <a:ext cx="7706247" cy="595482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049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nodeType="clickEffect">
                                  <p:stCondLst>
                                    <p:cond delay="0"/>
                                  </p:stCondLst>
                                  <p:childTnLst>
                                    <p:animEffect transition="out" filter="fade">
                                      <p:cBhvr>
                                        <p:cTn id="28" dur="1000"/>
                                        <p:tgtEl>
                                          <p:spTgt spid="10"/>
                                        </p:tgtEl>
                                      </p:cBhvr>
                                    </p:animEffect>
                                    <p:anim calcmode="lin" valueType="num">
                                      <p:cBhvr>
                                        <p:cTn id="29" dur="1000"/>
                                        <p:tgtEl>
                                          <p:spTgt spid="10"/>
                                        </p:tgtEl>
                                        <p:attrNameLst>
                                          <p:attrName>ppt_x</p:attrName>
                                        </p:attrNameLst>
                                      </p:cBhvr>
                                      <p:tavLst>
                                        <p:tav tm="0">
                                          <p:val>
                                            <p:strVal val="ppt_x"/>
                                          </p:val>
                                        </p:tav>
                                        <p:tav tm="100000">
                                          <p:val>
                                            <p:strVal val="ppt_x"/>
                                          </p:val>
                                        </p:tav>
                                      </p:tavLst>
                                    </p:anim>
                                    <p:anim calcmode="lin" valueType="num">
                                      <p:cBhvr>
                                        <p:cTn id="30" dur="100" decel="100000"/>
                                        <p:tgtEl>
                                          <p:spTgt spid="10"/>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10"/>
                                        </p:tgtEl>
                                        <p:attrNameLst>
                                          <p:attrName>ppt_y</p:attrName>
                                        </p:attrNameLst>
                                      </p:cBhvr>
                                      <p:tavLst>
                                        <p:tav tm="0">
                                          <p:val>
                                            <p:strVal val="ppt_y"/>
                                          </p:val>
                                        </p:tav>
                                        <p:tav tm="100000">
                                          <p:val>
                                            <p:strVal val="ppt_y+1"/>
                                          </p:val>
                                        </p:tav>
                                      </p:tavLst>
                                    </p:anim>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3413"/>
            <a:ext cx="7313613" cy="1264024"/>
          </a:xfrm>
        </p:spPr>
        <p:txBody>
          <a:bodyPr/>
          <a:lstStyle/>
          <a:p>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cs typeface="Cambria"/>
              </a:rPr>
              <a:t>For Next Week</a:t>
            </a:r>
          </a:p>
        </p:txBody>
      </p:sp>
      <p:sp>
        <p:nvSpPr>
          <p:cNvPr id="4" name="TextBox 3"/>
          <p:cNvSpPr txBox="1"/>
          <p:nvPr/>
        </p:nvSpPr>
        <p:spPr>
          <a:xfrm>
            <a:off x="914401" y="1579602"/>
            <a:ext cx="3802356" cy="369332"/>
          </a:xfrm>
          <a:prstGeom prst="rect">
            <a:avLst/>
          </a:prstGeom>
          <a:noFill/>
        </p:spPr>
        <p:txBody>
          <a:bodyPr wrap="none" rtlCol="0">
            <a:spAutoFit/>
          </a:bodyPr>
          <a:lstStyle/>
          <a:p>
            <a:r>
              <a:rPr lang="en-US" dirty="0">
                <a:latin typeface="Cambria"/>
              </a:rPr>
              <a:t>Study flash cards </a:t>
            </a:r>
            <a:r>
              <a:rPr lang="en-US" dirty="0" err="1">
                <a:solidFill>
                  <a:srgbClr val="FF0000"/>
                </a:solidFill>
                <a:latin typeface="Cambria"/>
              </a:rPr>
              <a:t>www.hamexam.org</a:t>
            </a:r>
            <a:endParaRPr lang="en-US" dirty="0">
              <a:solidFill>
                <a:srgbClr val="FF0000"/>
              </a:solidFill>
              <a:latin typeface="Cambria"/>
            </a:endParaRPr>
          </a:p>
        </p:txBody>
      </p:sp>
      <p:sp>
        <p:nvSpPr>
          <p:cNvPr id="5" name="TextBox 4"/>
          <p:cNvSpPr txBox="1"/>
          <p:nvPr/>
        </p:nvSpPr>
        <p:spPr>
          <a:xfrm>
            <a:off x="4117634" y="5108615"/>
            <a:ext cx="1777775" cy="830997"/>
          </a:xfrm>
          <a:prstGeom prst="rect">
            <a:avLst/>
          </a:prstGeom>
          <a:noFill/>
        </p:spPr>
        <p:txBody>
          <a:bodyPr wrap="none" rtlCol="0">
            <a:spAutoFit/>
          </a:bodyPr>
          <a:lstStyle/>
          <a:p>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rPr>
              <a:t>73</a:t>
            </a:r>
          </a:p>
          <a:p>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a:rPr>
              <a:t>Tom and Jack</a:t>
            </a:r>
          </a:p>
        </p:txBody>
      </p:sp>
      <p:sp>
        <p:nvSpPr>
          <p:cNvPr id="6" name="TextBox 5"/>
          <p:cNvSpPr txBox="1"/>
          <p:nvPr/>
        </p:nvSpPr>
        <p:spPr>
          <a:xfrm>
            <a:off x="372350" y="3200401"/>
            <a:ext cx="1049499" cy="92333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1</a:t>
            </a:r>
          </a:p>
          <a:p>
            <a:pPr>
              <a:buFont typeface="Arial"/>
              <a:buChar char="•"/>
            </a:pPr>
            <a:r>
              <a:rPr lang="en-US" dirty="0">
                <a:latin typeface="Cambria"/>
                <a:cs typeface="Cambria"/>
              </a:rPr>
              <a:t>  T1B</a:t>
            </a:r>
          </a:p>
          <a:p>
            <a:pPr>
              <a:buFont typeface="Arial"/>
              <a:buChar char="•"/>
            </a:pPr>
            <a:r>
              <a:rPr lang="en-US" dirty="0">
                <a:latin typeface="Cambria"/>
                <a:cs typeface="Cambria"/>
              </a:rPr>
              <a:t>  T3B</a:t>
            </a:r>
          </a:p>
        </p:txBody>
      </p:sp>
      <p:sp>
        <p:nvSpPr>
          <p:cNvPr id="7" name="TextBox 6"/>
          <p:cNvSpPr txBox="1"/>
          <p:nvPr/>
        </p:nvSpPr>
        <p:spPr>
          <a:xfrm>
            <a:off x="1591550" y="3200401"/>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2</a:t>
            </a:r>
          </a:p>
          <a:p>
            <a:pPr>
              <a:buFont typeface="Arial"/>
              <a:buChar char="•"/>
            </a:pPr>
            <a:r>
              <a:rPr lang="en-US" dirty="0">
                <a:latin typeface="Cambria"/>
                <a:cs typeface="Cambria"/>
              </a:rPr>
              <a:t>  T1A</a:t>
            </a:r>
          </a:p>
          <a:p>
            <a:pPr>
              <a:buFont typeface="Arial"/>
              <a:buChar char="•"/>
            </a:pPr>
            <a:r>
              <a:rPr lang="en-US" dirty="0">
                <a:latin typeface="Cambria"/>
                <a:cs typeface="Cambria"/>
              </a:rPr>
              <a:t>  T1C</a:t>
            </a:r>
          </a:p>
          <a:p>
            <a:pPr>
              <a:buFont typeface="Arial"/>
              <a:buChar char="•"/>
            </a:pPr>
            <a:r>
              <a:rPr lang="en-US" dirty="0">
                <a:latin typeface="Cambria"/>
                <a:cs typeface="Cambria"/>
              </a:rPr>
              <a:t>  TID</a:t>
            </a:r>
          </a:p>
          <a:p>
            <a:pPr>
              <a:buFont typeface="Arial"/>
              <a:buChar char="•"/>
            </a:pPr>
            <a:r>
              <a:rPr lang="en-US" dirty="0">
                <a:latin typeface="Cambria"/>
                <a:cs typeface="Cambria"/>
              </a:rPr>
              <a:t>  T1E</a:t>
            </a:r>
          </a:p>
          <a:p>
            <a:pPr>
              <a:buFont typeface="Arial"/>
              <a:buChar char="•"/>
            </a:pPr>
            <a:r>
              <a:rPr lang="en-US" dirty="0">
                <a:latin typeface="Cambria"/>
                <a:cs typeface="Cambria"/>
              </a:rPr>
              <a:t>  T1F</a:t>
            </a:r>
          </a:p>
        </p:txBody>
      </p:sp>
      <p:sp>
        <p:nvSpPr>
          <p:cNvPr id="9" name="TextBox 8"/>
          <p:cNvSpPr txBox="1"/>
          <p:nvPr/>
        </p:nvSpPr>
        <p:spPr>
          <a:xfrm>
            <a:off x="4029950" y="3200401"/>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4</a:t>
            </a:r>
          </a:p>
          <a:p>
            <a:pPr>
              <a:buFont typeface="Arial"/>
              <a:buChar char="•"/>
            </a:pPr>
            <a:r>
              <a:rPr lang="en-US" dirty="0">
                <a:latin typeface="Cambria"/>
                <a:cs typeface="Cambria"/>
              </a:rPr>
              <a:t>  T3A</a:t>
            </a:r>
          </a:p>
          <a:p>
            <a:pPr>
              <a:buFont typeface="Arial"/>
              <a:buChar char="•"/>
            </a:pPr>
            <a:r>
              <a:rPr lang="en-US" dirty="0">
                <a:latin typeface="Cambria"/>
                <a:cs typeface="Cambria"/>
              </a:rPr>
              <a:t>  T3C</a:t>
            </a:r>
          </a:p>
          <a:p>
            <a:pPr>
              <a:buFont typeface="Arial"/>
              <a:buChar char="•"/>
            </a:pPr>
            <a:r>
              <a:rPr lang="en-US" dirty="0">
                <a:latin typeface="Cambria"/>
                <a:cs typeface="Cambria"/>
              </a:rPr>
              <a:t>  T9A</a:t>
            </a:r>
          </a:p>
          <a:p>
            <a:pPr>
              <a:buFont typeface="Arial"/>
              <a:buChar char="•"/>
            </a:pPr>
            <a:r>
              <a:rPr lang="en-US" dirty="0">
                <a:latin typeface="Cambria"/>
                <a:cs typeface="Cambria"/>
              </a:rPr>
              <a:t>  T9B</a:t>
            </a:r>
          </a:p>
          <a:p>
            <a:pPr>
              <a:buFont typeface="Arial"/>
              <a:buChar char="•"/>
            </a:pPr>
            <a:r>
              <a:rPr lang="en-US" dirty="0">
                <a:latin typeface="Cambria"/>
                <a:cs typeface="Cambria"/>
              </a:rPr>
              <a:t>  T7C</a:t>
            </a:r>
          </a:p>
        </p:txBody>
      </p:sp>
      <p:sp>
        <p:nvSpPr>
          <p:cNvPr id="10" name="TextBox 9"/>
          <p:cNvSpPr txBox="1"/>
          <p:nvPr/>
        </p:nvSpPr>
        <p:spPr>
          <a:xfrm>
            <a:off x="5249150" y="3200401"/>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5</a:t>
            </a:r>
          </a:p>
          <a:p>
            <a:pPr>
              <a:buFont typeface="Arial"/>
              <a:buChar char="•"/>
            </a:pPr>
            <a:r>
              <a:rPr lang="en-US" dirty="0">
                <a:latin typeface="Cambria"/>
                <a:cs typeface="Cambria"/>
              </a:rPr>
              <a:t>  T4A</a:t>
            </a:r>
          </a:p>
          <a:p>
            <a:pPr>
              <a:buFont typeface="Arial"/>
              <a:buChar char="•"/>
            </a:pPr>
            <a:r>
              <a:rPr lang="en-US" dirty="0">
                <a:latin typeface="Cambria"/>
                <a:cs typeface="Cambria"/>
              </a:rPr>
              <a:t>  T4B</a:t>
            </a:r>
          </a:p>
          <a:p>
            <a:pPr>
              <a:buFont typeface="Arial"/>
              <a:buChar char="•"/>
            </a:pPr>
            <a:r>
              <a:rPr lang="en-US" dirty="0">
                <a:latin typeface="Cambria"/>
                <a:cs typeface="Cambria"/>
              </a:rPr>
              <a:t>  T7A</a:t>
            </a:r>
          </a:p>
          <a:p>
            <a:pPr>
              <a:buFont typeface="Arial"/>
              <a:buChar char="•"/>
            </a:pPr>
            <a:r>
              <a:rPr lang="en-US" dirty="0">
                <a:latin typeface="Cambria"/>
                <a:cs typeface="Cambria"/>
              </a:rPr>
              <a:t>  T7B</a:t>
            </a:r>
          </a:p>
          <a:p>
            <a:pPr>
              <a:buFont typeface="Arial"/>
              <a:buChar char="•"/>
            </a:pPr>
            <a:r>
              <a:rPr lang="en-US" dirty="0">
                <a:latin typeface="Cambria"/>
                <a:cs typeface="Cambria"/>
              </a:rPr>
              <a:t>  T8D</a:t>
            </a:r>
          </a:p>
        </p:txBody>
      </p:sp>
      <p:sp>
        <p:nvSpPr>
          <p:cNvPr id="11" name="TextBox 10"/>
          <p:cNvSpPr txBox="1"/>
          <p:nvPr/>
        </p:nvSpPr>
        <p:spPr>
          <a:xfrm>
            <a:off x="6468350" y="3200401"/>
            <a:ext cx="1049499" cy="2862323"/>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6</a:t>
            </a:r>
          </a:p>
          <a:p>
            <a:pPr>
              <a:buFont typeface="Arial"/>
              <a:buChar char="•"/>
            </a:pPr>
            <a:r>
              <a:rPr lang="en-US" dirty="0">
                <a:latin typeface="Cambria"/>
                <a:cs typeface="Cambria"/>
              </a:rPr>
              <a:t>  T5A</a:t>
            </a:r>
          </a:p>
          <a:p>
            <a:pPr>
              <a:buFont typeface="Arial"/>
              <a:buChar char="•"/>
            </a:pPr>
            <a:r>
              <a:rPr lang="en-US" dirty="0">
                <a:latin typeface="Cambria"/>
                <a:cs typeface="Cambria"/>
              </a:rPr>
              <a:t>  T5B</a:t>
            </a:r>
          </a:p>
          <a:p>
            <a:pPr>
              <a:buFont typeface="Arial"/>
              <a:buChar char="•"/>
            </a:pPr>
            <a:r>
              <a:rPr lang="en-US" dirty="0">
                <a:latin typeface="Cambria"/>
                <a:cs typeface="Cambria"/>
              </a:rPr>
              <a:t>  T5C</a:t>
            </a:r>
          </a:p>
          <a:p>
            <a:pPr>
              <a:buFont typeface="Arial"/>
              <a:buChar char="•"/>
            </a:pPr>
            <a:r>
              <a:rPr lang="en-US" dirty="0">
                <a:latin typeface="Cambria"/>
                <a:cs typeface="Cambria"/>
              </a:rPr>
              <a:t>  T5D</a:t>
            </a:r>
          </a:p>
          <a:p>
            <a:pPr>
              <a:buFont typeface="Arial"/>
              <a:buChar char="•"/>
            </a:pPr>
            <a:r>
              <a:rPr lang="en-US" dirty="0">
                <a:latin typeface="Cambria"/>
                <a:cs typeface="Cambria"/>
              </a:rPr>
              <a:t>  T6A</a:t>
            </a:r>
          </a:p>
          <a:p>
            <a:pPr>
              <a:buFont typeface="Arial"/>
              <a:buChar char="•"/>
            </a:pPr>
            <a:r>
              <a:rPr lang="en-US" dirty="0">
                <a:latin typeface="Cambria"/>
                <a:cs typeface="Cambria"/>
              </a:rPr>
              <a:t>  T6B</a:t>
            </a:r>
          </a:p>
          <a:p>
            <a:pPr>
              <a:buFont typeface="Arial"/>
              <a:buChar char="•"/>
            </a:pPr>
            <a:r>
              <a:rPr lang="en-US" dirty="0">
                <a:latin typeface="Cambria"/>
                <a:cs typeface="Cambria"/>
              </a:rPr>
              <a:t>  T6C</a:t>
            </a:r>
          </a:p>
          <a:p>
            <a:pPr>
              <a:buFont typeface="Arial"/>
              <a:buChar char="•"/>
            </a:pPr>
            <a:r>
              <a:rPr lang="en-US" dirty="0">
                <a:latin typeface="Cambria"/>
                <a:cs typeface="Cambria"/>
              </a:rPr>
              <a:t>  T6D</a:t>
            </a:r>
          </a:p>
          <a:p>
            <a:pPr>
              <a:buFont typeface="Arial"/>
              <a:buChar char="•"/>
            </a:pPr>
            <a:r>
              <a:rPr lang="en-US" dirty="0">
                <a:latin typeface="Cambria"/>
                <a:cs typeface="Cambria"/>
              </a:rPr>
              <a:t>  T7D</a:t>
            </a:r>
          </a:p>
        </p:txBody>
      </p:sp>
      <p:sp>
        <p:nvSpPr>
          <p:cNvPr id="12" name="TextBox 11"/>
          <p:cNvSpPr txBox="1"/>
          <p:nvPr/>
        </p:nvSpPr>
        <p:spPr>
          <a:xfrm>
            <a:off x="2810750" y="3200401"/>
            <a:ext cx="1049499" cy="175432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3</a:t>
            </a:r>
          </a:p>
          <a:p>
            <a:pPr>
              <a:buFont typeface="Arial"/>
              <a:buChar char="•"/>
            </a:pPr>
            <a:r>
              <a:rPr lang="en-US" dirty="0">
                <a:latin typeface="Cambria"/>
                <a:cs typeface="Cambria"/>
              </a:rPr>
              <a:t>  T2A</a:t>
            </a:r>
          </a:p>
          <a:p>
            <a:pPr>
              <a:buFont typeface="Arial"/>
              <a:buChar char="•"/>
            </a:pPr>
            <a:r>
              <a:rPr lang="en-US" dirty="0">
                <a:latin typeface="Cambria"/>
                <a:cs typeface="Cambria"/>
              </a:rPr>
              <a:t>  T2B</a:t>
            </a:r>
          </a:p>
          <a:p>
            <a:pPr>
              <a:buFont typeface="Arial"/>
              <a:buChar char="•"/>
            </a:pPr>
            <a:r>
              <a:rPr lang="en-US" dirty="0">
                <a:latin typeface="Cambria"/>
                <a:cs typeface="Cambria"/>
              </a:rPr>
              <a:t>  T2C</a:t>
            </a:r>
          </a:p>
          <a:p>
            <a:pPr>
              <a:buFont typeface="Arial"/>
              <a:buChar char="•"/>
            </a:pPr>
            <a:r>
              <a:rPr lang="en-US" dirty="0">
                <a:latin typeface="Cambria"/>
                <a:cs typeface="Cambria"/>
              </a:rPr>
              <a:t>  T8B</a:t>
            </a:r>
          </a:p>
          <a:p>
            <a:pPr>
              <a:buFont typeface="Arial"/>
              <a:buChar char="•"/>
            </a:pPr>
            <a:r>
              <a:rPr lang="en-US" dirty="0">
                <a:latin typeface="Cambria"/>
                <a:cs typeface="Cambria"/>
              </a:rPr>
              <a:t>  T8C</a:t>
            </a:r>
          </a:p>
        </p:txBody>
      </p:sp>
      <p:sp>
        <p:nvSpPr>
          <p:cNvPr id="14" name="TextBox 13"/>
          <p:cNvSpPr txBox="1"/>
          <p:nvPr/>
        </p:nvSpPr>
        <p:spPr>
          <a:xfrm>
            <a:off x="7716958" y="3200401"/>
            <a:ext cx="1049499" cy="1200329"/>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7</a:t>
            </a:r>
          </a:p>
          <a:p>
            <a:pPr>
              <a:buFont typeface="Arial"/>
              <a:buChar char="•"/>
            </a:pPr>
            <a:r>
              <a:rPr lang="en-US" dirty="0">
                <a:latin typeface="Cambria"/>
                <a:cs typeface="Cambria"/>
              </a:rPr>
              <a:t>  T0A</a:t>
            </a:r>
          </a:p>
          <a:p>
            <a:pPr>
              <a:buFont typeface="Arial"/>
              <a:buChar char="•"/>
            </a:pPr>
            <a:r>
              <a:rPr lang="en-US" dirty="0">
                <a:latin typeface="Cambria"/>
                <a:cs typeface="Cambria"/>
              </a:rPr>
              <a:t>  T0B</a:t>
            </a:r>
          </a:p>
          <a:p>
            <a:pPr>
              <a:buFont typeface="Arial"/>
              <a:buChar char="•"/>
            </a:pPr>
            <a:r>
              <a:rPr lang="en-US" dirty="0">
                <a:latin typeface="Cambria"/>
                <a:cs typeface="Cambria"/>
              </a:rPr>
              <a:t>  T0C</a:t>
            </a:r>
          </a:p>
        </p:txBody>
      </p:sp>
      <p:sp>
        <p:nvSpPr>
          <p:cNvPr id="15" name="TextBox 14"/>
          <p:cNvSpPr txBox="1"/>
          <p:nvPr/>
        </p:nvSpPr>
        <p:spPr>
          <a:xfrm>
            <a:off x="211983" y="2554069"/>
            <a:ext cx="1280118"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a:t>Radio</a:t>
            </a:r>
          </a:p>
          <a:p>
            <a:pPr algn="ctr"/>
            <a:r>
              <a:rPr lang="en-US" sz="1400" dirty="0"/>
              <a:t> Fundamentals</a:t>
            </a:r>
          </a:p>
        </p:txBody>
      </p:sp>
      <p:sp>
        <p:nvSpPr>
          <p:cNvPr id="16" name="TextBox 15"/>
          <p:cNvSpPr txBox="1"/>
          <p:nvPr/>
        </p:nvSpPr>
        <p:spPr>
          <a:xfrm>
            <a:off x="1752602" y="2557790"/>
            <a:ext cx="851515"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a:latin typeface="Cambria"/>
                <a:cs typeface="Cambria"/>
              </a:rPr>
              <a:t> Rules  &amp;</a:t>
            </a:r>
          </a:p>
          <a:p>
            <a:pPr algn="ctr"/>
            <a:r>
              <a:rPr lang="en-US" sz="1400" dirty="0" err="1">
                <a:latin typeface="Cambria"/>
                <a:cs typeface="Cambria"/>
              </a:rPr>
              <a:t>Regs</a:t>
            </a:r>
            <a:endParaRPr lang="en-US" sz="1400" dirty="0">
              <a:latin typeface="Cambria"/>
              <a:cs typeface="Cambria"/>
            </a:endParaRPr>
          </a:p>
        </p:txBody>
      </p:sp>
      <p:sp>
        <p:nvSpPr>
          <p:cNvPr id="17" name="TextBox 16"/>
          <p:cNvSpPr txBox="1"/>
          <p:nvPr/>
        </p:nvSpPr>
        <p:spPr>
          <a:xfrm>
            <a:off x="2810750" y="2557790"/>
            <a:ext cx="946293"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err="1">
                <a:latin typeface="Cambria"/>
                <a:cs typeface="Cambria"/>
              </a:rPr>
              <a:t>Comm</a:t>
            </a:r>
            <a:r>
              <a:rPr lang="en-US" sz="1400" dirty="0">
                <a:latin typeface="Cambria"/>
                <a:cs typeface="Cambria"/>
              </a:rPr>
              <a:t> </a:t>
            </a:r>
            <a:r>
              <a:rPr lang="en-US" sz="1400" dirty="0" err="1">
                <a:latin typeface="Cambria"/>
                <a:cs typeface="Cambria"/>
              </a:rPr>
              <a:t>w</a:t>
            </a:r>
            <a:r>
              <a:rPr lang="en-US" sz="1400" dirty="0">
                <a:latin typeface="Cambria"/>
                <a:cs typeface="Cambria"/>
              </a:rPr>
              <a:t>/</a:t>
            </a:r>
          </a:p>
          <a:p>
            <a:pPr algn="ctr"/>
            <a:r>
              <a:rPr lang="en-US" sz="1400" dirty="0">
                <a:latin typeface="Cambria"/>
                <a:cs typeface="Cambria"/>
              </a:rPr>
              <a:t>Others</a:t>
            </a:r>
          </a:p>
        </p:txBody>
      </p:sp>
      <p:sp>
        <p:nvSpPr>
          <p:cNvPr id="18" name="TextBox 17"/>
          <p:cNvSpPr txBox="1"/>
          <p:nvPr/>
        </p:nvSpPr>
        <p:spPr>
          <a:xfrm>
            <a:off x="3949762" y="2557790"/>
            <a:ext cx="1122059"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a:latin typeface="Cambria"/>
                <a:cs typeface="Cambria"/>
              </a:rPr>
              <a:t>Antennas</a:t>
            </a:r>
          </a:p>
          <a:p>
            <a:pPr algn="ctr"/>
            <a:r>
              <a:rPr lang="en-US" sz="1400" dirty="0">
                <a:latin typeface="Cambria"/>
                <a:cs typeface="Cambria"/>
              </a:rPr>
              <a:t>Propagation</a:t>
            </a:r>
          </a:p>
        </p:txBody>
      </p:sp>
      <p:sp>
        <p:nvSpPr>
          <p:cNvPr id="19" name="TextBox 18"/>
          <p:cNvSpPr txBox="1"/>
          <p:nvPr/>
        </p:nvSpPr>
        <p:spPr>
          <a:xfrm>
            <a:off x="5249150" y="2557790"/>
            <a:ext cx="1032028"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a:latin typeface="Cambria"/>
                <a:cs typeface="Cambria"/>
              </a:rPr>
              <a:t>Equipment</a:t>
            </a:r>
          </a:p>
          <a:p>
            <a:pPr algn="ctr"/>
            <a:endParaRPr lang="en-US" sz="1400" dirty="0">
              <a:latin typeface="Cambria"/>
              <a:cs typeface="Cambria"/>
            </a:endParaRPr>
          </a:p>
        </p:txBody>
      </p:sp>
      <p:sp>
        <p:nvSpPr>
          <p:cNvPr id="20" name="TextBox 19"/>
          <p:cNvSpPr txBox="1"/>
          <p:nvPr/>
        </p:nvSpPr>
        <p:spPr>
          <a:xfrm>
            <a:off x="6549290" y="2557790"/>
            <a:ext cx="968559"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a:latin typeface="Cambria"/>
                <a:cs typeface="Cambria"/>
              </a:rPr>
              <a:t>Electricity</a:t>
            </a:r>
          </a:p>
          <a:p>
            <a:endParaRPr lang="en-US" sz="1400" dirty="0">
              <a:latin typeface="Cambria"/>
              <a:cs typeface="Cambria"/>
            </a:endParaRPr>
          </a:p>
        </p:txBody>
      </p:sp>
      <p:sp>
        <p:nvSpPr>
          <p:cNvPr id="21" name="TextBox 20"/>
          <p:cNvSpPr txBox="1"/>
          <p:nvPr/>
        </p:nvSpPr>
        <p:spPr>
          <a:xfrm>
            <a:off x="7882069" y="2557790"/>
            <a:ext cx="736099"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dirty="0">
                <a:latin typeface="Cambria"/>
                <a:cs typeface="Cambria"/>
              </a:rPr>
              <a:t>  Safety    </a:t>
            </a:r>
          </a:p>
          <a:p>
            <a:pPr algn="ctr"/>
            <a:endParaRPr lang="en-US" sz="1400" dirty="0">
              <a:latin typeface="Cambria"/>
              <a:cs typeface="Cambria"/>
            </a:endParaRPr>
          </a:p>
        </p:txBody>
      </p:sp>
      <p:sp>
        <p:nvSpPr>
          <p:cNvPr id="23" name="Down Arrow 22"/>
          <p:cNvSpPr/>
          <p:nvPr/>
        </p:nvSpPr>
        <p:spPr>
          <a:xfrm>
            <a:off x="762000" y="2057400"/>
            <a:ext cx="304800" cy="4018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45650" y="5471580"/>
            <a:ext cx="1225015"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u="sng" dirty="0">
                <a:latin typeface="Cambria"/>
                <a:cs typeface="Cambria"/>
              </a:rPr>
              <a:t>Lesson 1.2</a:t>
            </a:r>
          </a:p>
          <a:p>
            <a:pPr>
              <a:buFont typeface="Arial"/>
              <a:buChar char="•"/>
            </a:pPr>
            <a:r>
              <a:rPr lang="en-US" dirty="0">
                <a:latin typeface="Cambria"/>
                <a:cs typeface="Cambria"/>
              </a:rPr>
              <a:t>  T8A</a:t>
            </a:r>
          </a:p>
        </p:txBody>
      </p:sp>
      <p:sp>
        <p:nvSpPr>
          <p:cNvPr id="24" name="TextBox 23"/>
          <p:cNvSpPr txBox="1"/>
          <p:nvPr/>
        </p:nvSpPr>
        <p:spPr>
          <a:xfrm>
            <a:off x="364868" y="5063442"/>
            <a:ext cx="1127233"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1400"/>
              <a:t>Modulation</a:t>
            </a:r>
            <a:endParaRPr lang="en-US" sz="1400" dirty="0"/>
          </a:p>
        </p:txBody>
      </p:sp>
      <p:sp>
        <p:nvSpPr>
          <p:cNvPr id="25" name="Down Arrow 24"/>
          <p:cNvSpPr/>
          <p:nvPr/>
        </p:nvSpPr>
        <p:spPr>
          <a:xfrm>
            <a:off x="761080" y="4631562"/>
            <a:ext cx="304800" cy="40181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50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75879C"/>
                </a:solidFill>
              </a:rPr>
              <a:t>Simple Math</a:t>
            </a:r>
            <a:br>
              <a:rPr lang="en-US" dirty="0">
                <a:solidFill>
                  <a:srgbClr val="75879C"/>
                </a:solidFill>
              </a:rPr>
            </a:br>
            <a:r>
              <a:rPr lang="en-US" dirty="0">
                <a:solidFill>
                  <a:srgbClr val="75879C"/>
                </a:solidFill>
              </a:rPr>
              <a:t>calculator</a:t>
            </a:r>
          </a:p>
        </p:txBody>
      </p:sp>
      <p:sp>
        <p:nvSpPr>
          <p:cNvPr id="280581" name="Text Box 5"/>
          <p:cNvSpPr txBox="1">
            <a:spLocks noChangeArrowheads="1"/>
          </p:cNvSpPr>
          <p:nvPr/>
        </p:nvSpPr>
        <p:spPr bwMode="auto">
          <a:xfrm>
            <a:off x="2438400" y="3581400"/>
            <a:ext cx="2057400" cy="20574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Times New Roman" pitchFamily="-65" charset="0"/>
              <a:ea typeface="Times New Roman" pitchFamily="-65" charset="0"/>
            </a:endParaRPr>
          </a:p>
        </p:txBody>
      </p:sp>
      <p:grpSp>
        <p:nvGrpSpPr>
          <p:cNvPr id="27" name="Group 26"/>
          <p:cNvGrpSpPr/>
          <p:nvPr/>
        </p:nvGrpSpPr>
        <p:grpSpPr>
          <a:xfrm>
            <a:off x="2590800" y="1492625"/>
            <a:ext cx="3352800" cy="3278982"/>
            <a:chOff x="2742404" y="1739344"/>
            <a:chExt cx="3352800" cy="3278982"/>
          </a:xfrm>
        </p:grpSpPr>
        <p:sp>
          <p:nvSpPr>
            <p:cNvPr id="7" name="Oval 6"/>
            <p:cNvSpPr/>
            <p:nvPr/>
          </p:nvSpPr>
          <p:spPr>
            <a:xfrm>
              <a:off x="2742405" y="1739344"/>
              <a:ext cx="3352799" cy="327818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mbria"/>
              </a:endParaRPr>
            </a:p>
          </p:txBody>
        </p:sp>
        <p:cxnSp>
          <p:nvCxnSpPr>
            <p:cNvPr id="9" name="Straight Connector 8"/>
            <p:cNvCxnSpPr>
              <a:stCxn id="7" idx="2"/>
              <a:endCxn id="7" idx="6"/>
            </p:cNvCxnSpPr>
            <p:nvPr/>
          </p:nvCxnSpPr>
          <p:spPr>
            <a:xfrm rot="10800000" flipH="1">
              <a:off x="2742404" y="3378438"/>
              <a:ext cx="335279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3524646" y="4198779"/>
              <a:ext cx="1637506"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14751" y="2369403"/>
              <a:ext cx="1562099" cy="830997"/>
            </a:xfrm>
            <a:prstGeom prst="rect">
              <a:avLst/>
            </a:prstGeom>
            <a:noFill/>
          </p:spPr>
          <p:txBody>
            <a:bodyPr wrap="square" rtlCol="0">
              <a:spAutoFit/>
            </a:bodyPr>
            <a:lstStyle/>
            <a:p>
              <a:r>
                <a:rPr lang="en-US" sz="4800" dirty="0">
                  <a:latin typeface="Cambria"/>
                  <a:cs typeface="Cambria"/>
                </a:rPr>
                <a:t>300</a:t>
              </a:r>
            </a:p>
          </p:txBody>
        </p:sp>
        <p:sp>
          <p:nvSpPr>
            <p:cNvPr id="14" name="TextBox 13"/>
            <p:cNvSpPr txBox="1"/>
            <p:nvPr/>
          </p:nvSpPr>
          <p:spPr>
            <a:xfrm>
              <a:off x="2819399" y="3378438"/>
              <a:ext cx="1676401" cy="830997"/>
            </a:xfrm>
            <a:prstGeom prst="rect">
              <a:avLst/>
            </a:prstGeom>
            <a:noFill/>
          </p:spPr>
          <p:txBody>
            <a:bodyPr wrap="square" rtlCol="0">
              <a:spAutoFit/>
            </a:bodyPr>
            <a:lstStyle/>
            <a:p>
              <a:r>
                <a:rPr lang="en-US" sz="2400" dirty="0">
                  <a:latin typeface="Cambria"/>
                </a:rPr>
                <a:t>Frequency</a:t>
              </a:r>
            </a:p>
            <a:p>
              <a:r>
                <a:rPr lang="en-US" sz="2400" dirty="0">
                  <a:latin typeface="Cambria"/>
                </a:rPr>
                <a:t>    (MHz)</a:t>
              </a:r>
            </a:p>
          </p:txBody>
        </p:sp>
        <p:sp>
          <p:nvSpPr>
            <p:cNvPr id="16" name="TextBox 15"/>
            <p:cNvSpPr txBox="1"/>
            <p:nvPr/>
          </p:nvSpPr>
          <p:spPr>
            <a:xfrm>
              <a:off x="4342605" y="3380820"/>
              <a:ext cx="1752599" cy="830997"/>
            </a:xfrm>
            <a:prstGeom prst="rect">
              <a:avLst/>
            </a:prstGeom>
            <a:noFill/>
          </p:spPr>
          <p:txBody>
            <a:bodyPr wrap="square" rtlCol="0">
              <a:spAutoFit/>
            </a:bodyPr>
            <a:lstStyle/>
            <a:p>
              <a:r>
                <a:rPr lang="en-US" sz="2400" dirty="0">
                  <a:latin typeface="Cambria"/>
                </a:rPr>
                <a:t>Wavelength</a:t>
              </a:r>
            </a:p>
            <a:p>
              <a:r>
                <a:rPr lang="en-US" sz="2400" dirty="0">
                  <a:latin typeface="Cambria"/>
                </a:rPr>
                <a:t>   Meters</a:t>
              </a:r>
            </a:p>
          </p:txBody>
        </p:sp>
      </p:grpSp>
      <p:sp>
        <p:nvSpPr>
          <p:cNvPr id="13" name="TextBox 12"/>
          <p:cNvSpPr txBox="1"/>
          <p:nvPr/>
        </p:nvSpPr>
        <p:spPr>
          <a:xfrm>
            <a:off x="381000" y="4657882"/>
            <a:ext cx="3684685" cy="1477328"/>
          </a:xfrm>
          <a:prstGeom prst="rect">
            <a:avLst/>
          </a:prstGeom>
          <a:noFill/>
        </p:spPr>
        <p:txBody>
          <a:bodyPr wrap="square" rtlCol="0">
            <a:spAutoFit/>
          </a:bodyPr>
          <a:lstStyle/>
          <a:p>
            <a:r>
              <a:rPr lang="en-US" dirty="0">
                <a:latin typeface="Cambria"/>
              </a:rPr>
              <a:t>Example 1.  </a:t>
            </a:r>
            <a:r>
              <a:rPr lang="en-US" sz="1600" dirty="0">
                <a:solidFill>
                  <a:srgbClr val="FF0000"/>
                </a:solidFill>
                <a:latin typeface="Cambria"/>
              </a:rPr>
              <a:t>T1B04</a:t>
            </a:r>
          </a:p>
          <a:p>
            <a:r>
              <a:rPr lang="en-US" dirty="0"/>
              <a:t>Which amateur band includes 146.52 MHz?</a:t>
            </a:r>
          </a:p>
          <a:p>
            <a:endParaRPr lang="en-US" dirty="0">
              <a:latin typeface="Cambria"/>
            </a:endParaRPr>
          </a:p>
          <a:p>
            <a:endParaRPr lang="en-US" dirty="0">
              <a:latin typeface="Cambria"/>
            </a:endParaRPr>
          </a:p>
        </p:txBody>
      </p:sp>
      <p:sp>
        <p:nvSpPr>
          <p:cNvPr id="24" name="TextBox 23"/>
          <p:cNvSpPr txBox="1"/>
          <p:nvPr/>
        </p:nvSpPr>
        <p:spPr>
          <a:xfrm>
            <a:off x="609601" y="5602605"/>
            <a:ext cx="2557461" cy="646331"/>
          </a:xfrm>
          <a:prstGeom prst="rect">
            <a:avLst/>
          </a:prstGeom>
          <a:noFill/>
        </p:spPr>
        <p:txBody>
          <a:bodyPr wrap="none" rtlCol="0">
            <a:spAutoFit/>
          </a:bodyPr>
          <a:lstStyle/>
          <a:p>
            <a:r>
              <a:rPr lang="en-US" dirty="0">
                <a:solidFill>
                  <a:schemeClr val="accent1"/>
                </a:solidFill>
                <a:latin typeface="Cambria"/>
              </a:rPr>
              <a:t>2.047 or</a:t>
            </a:r>
          </a:p>
          <a:p>
            <a:r>
              <a:rPr lang="en-US" dirty="0">
                <a:solidFill>
                  <a:schemeClr val="accent1"/>
                </a:solidFill>
                <a:latin typeface="Cambria"/>
              </a:rPr>
              <a:t>Approximately 2 meters</a:t>
            </a:r>
          </a:p>
        </p:txBody>
      </p:sp>
      <p:sp>
        <p:nvSpPr>
          <p:cNvPr id="25" name="TextBox 24"/>
          <p:cNvSpPr txBox="1"/>
          <p:nvPr/>
        </p:nvSpPr>
        <p:spPr>
          <a:xfrm>
            <a:off x="5825134" y="4309942"/>
            <a:ext cx="3082703" cy="923330"/>
          </a:xfrm>
          <a:prstGeom prst="rect">
            <a:avLst/>
          </a:prstGeom>
          <a:noFill/>
        </p:spPr>
        <p:txBody>
          <a:bodyPr wrap="none" rtlCol="0">
            <a:spAutoFit/>
          </a:bodyPr>
          <a:lstStyle/>
          <a:p>
            <a:r>
              <a:rPr lang="en-US" dirty="0">
                <a:latin typeface="Cambria"/>
              </a:rPr>
              <a:t>Example 2.  </a:t>
            </a:r>
            <a:r>
              <a:rPr lang="en-US" sz="1600" dirty="0">
                <a:solidFill>
                  <a:srgbClr val="FF0000"/>
                </a:solidFill>
                <a:latin typeface="Cambria"/>
              </a:rPr>
              <a:t>T1B03</a:t>
            </a:r>
          </a:p>
          <a:p>
            <a:r>
              <a:rPr lang="en-US" dirty="0">
                <a:latin typeface="Cambria"/>
              </a:rPr>
              <a:t>What frequency is within the </a:t>
            </a:r>
          </a:p>
          <a:p>
            <a:r>
              <a:rPr lang="en-US" dirty="0">
                <a:latin typeface="Cambria"/>
              </a:rPr>
              <a:t>6 meter band?  </a:t>
            </a:r>
          </a:p>
        </p:txBody>
      </p:sp>
      <p:sp>
        <p:nvSpPr>
          <p:cNvPr id="26" name="TextBox 25"/>
          <p:cNvSpPr txBox="1"/>
          <p:nvPr/>
        </p:nvSpPr>
        <p:spPr>
          <a:xfrm>
            <a:off x="6095205" y="5454134"/>
            <a:ext cx="1373543" cy="369332"/>
          </a:xfrm>
          <a:prstGeom prst="rect">
            <a:avLst/>
          </a:prstGeom>
          <a:noFill/>
        </p:spPr>
        <p:txBody>
          <a:bodyPr wrap="none" rtlCol="0">
            <a:spAutoFit/>
          </a:bodyPr>
          <a:lstStyle/>
          <a:p>
            <a:r>
              <a:rPr lang="en-US" dirty="0">
                <a:solidFill>
                  <a:srgbClr val="FF0000"/>
                </a:solidFill>
                <a:latin typeface="Cambria"/>
              </a:rPr>
              <a:t>52.525</a:t>
            </a:r>
            <a:r>
              <a:rPr lang="en-US" dirty="0">
                <a:solidFill>
                  <a:srgbClr val="F7901E"/>
                </a:solidFill>
                <a:latin typeface="Cambria"/>
              </a:rPr>
              <a:t> </a:t>
            </a:r>
            <a:r>
              <a:rPr lang="en-US" dirty="0">
                <a:solidFill>
                  <a:srgbClr val="FF0000"/>
                </a:solidFill>
                <a:latin typeface="Cambria"/>
              </a:rPr>
              <a:t>MHz</a:t>
            </a:r>
          </a:p>
        </p:txBody>
      </p:sp>
      <p:sp>
        <p:nvSpPr>
          <p:cNvPr id="15" name="TextBox 14"/>
          <p:cNvSpPr txBox="1"/>
          <p:nvPr/>
        </p:nvSpPr>
        <p:spPr>
          <a:xfrm>
            <a:off x="6095205" y="5209978"/>
            <a:ext cx="1245729" cy="369332"/>
          </a:xfrm>
          <a:prstGeom prst="rect">
            <a:avLst/>
          </a:prstGeom>
          <a:noFill/>
        </p:spPr>
        <p:txBody>
          <a:bodyPr wrap="none" rtlCol="0">
            <a:spAutoFit/>
          </a:bodyPr>
          <a:lstStyle/>
          <a:p>
            <a:r>
              <a:rPr lang="en-US" dirty="0">
                <a:solidFill>
                  <a:srgbClr val="FF0000"/>
                </a:solidFill>
                <a:latin typeface="Cambria"/>
                <a:cs typeface="Cambria"/>
              </a:rPr>
              <a:t>49.00 MHz</a:t>
            </a:r>
          </a:p>
        </p:txBody>
      </p:sp>
      <p:sp>
        <p:nvSpPr>
          <p:cNvPr id="17" name="TextBox 16"/>
          <p:cNvSpPr txBox="1"/>
          <p:nvPr/>
        </p:nvSpPr>
        <p:spPr>
          <a:xfrm>
            <a:off x="6095205" y="5823467"/>
            <a:ext cx="1373543" cy="646331"/>
          </a:xfrm>
          <a:prstGeom prst="rect">
            <a:avLst/>
          </a:prstGeom>
          <a:noFill/>
        </p:spPr>
        <p:txBody>
          <a:bodyPr wrap="none" rtlCol="0">
            <a:spAutoFit/>
          </a:bodyPr>
          <a:lstStyle/>
          <a:p>
            <a:r>
              <a:rPr lang="en-US" dirty="0">
                <a:solidFill>
                  <a:srgbClr val="FF0000"/>
                </a:solidFill>
                <a:latin typeface="Cambria"/>
                <a:cs typeface="Cambria"/>
              </a:rPr>
              <a:t>28.50 MHz</a:t>
            </a:r>
          </a:p>
          <a:p>
            <a:r>
              <a:rPr lang="en-US" dirty="0">
                <a:solidFill>
                  <a:srgbClr val="FF0000"/>
                </a:solidFill>
                <a:latin typeface="Cambria"/>
                <a:cs typeface="Cambria"/>
              </a:rPr>
              <a:t>222.15 MHz</a:t>
            </a:r>
          </a:p>
        </p:txBody>
      </p:sp>
      <p:sp>
        <p:nvSpPr>
          <p:cNvPr id="18" name="TextBox 17"/>
          <p:cNvSpPr txBox="1"/>
          <p:nvPr/>
        </p:nvSpPr>
        <p:spPr>
          <a:xfrm>
            <a:off x="7620001" y="4925993"/>
            <a:ext cx="604853" cy="369332"/>
          </a:xfrm>
          <a:prstGeom prst="rect">
            <a:avLst/>
          </a:prstGeom>
          <a:noFill/>
        </p:spPr>
        <p:txBody>
          <a:bodyPr wrap="none" rtlCol="0">
            <a:spAutoFit/>
          </a:bodyPr>
          <a:lstStyle/>
          <a:p>
            <a:r>
              <a:rPr lang="en-US" dirty="0"/>
              <a:t>= </a:t>
            </a:r>
            <a:r>
              <a:rPr lang="en-US" dirty="0">
                <a:latin typeface="Cambria"/>
                <a:cs typeface="Cambria"/>
              </a:rPr>
              <a:t>50</a:t>
            </a:r>
          </a:p>
        </p:txBody>
      </p:sp>
      <p:sp>
        <p:nvSpPr>
          <p:cNvPr id="19" name="TextBox 18"/>
          <p:cNvSpPr txBox="1"/>
          <p:nvPr/>
        </p:nvSpPr>
        <p:spPr>
          <a:xfrm>
            <a:off x="8106385" y="4925994"/>
            <a:ext cx="750347" cy="369332"/>
          </a:xfrm>
          <a:prstGeom prst="rect">
            <a:avLst/>
          </a:prstGeom>
          <a:noFill/>
        </p:spPr>
        <p:txBody>
          <a:bodyPr wrap="square" rtlCol="0">
            <a:spAutoFit/>
          </a:bodyPr>
          <a:lstStyle/>
          <a:p>
            <a:r>
              <a:rPr lang="en-US" dirty="0">
                <a:latin typeface="Cambria"/>
                <a:cs typeface="Cambria"/>
              </a:rPr>
              <a:t>-   54</a:t>
            </a:r>
          </a:p>
        </p:txBody>
      </p:sp>
      <p:sp>
        <p:nvSpPr>
          <p:cNvPr id="20" name="Smiley Face 19"/>
          <p:cNvSpPr/>
          <p:nvPr/>
        </p:nvSpPr>
        <p:spPr>
          <a:xfrm>
            <a:off x="4344196" y="2953681"/>
            <a:ext cx="1447800" cy="1447800"/>
          </a:xfrm>
          <a:prstGeom prst="smileyFac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miley Face 20"/>
          <p:cNvSpPr/>
          <p:nvPr/>
        </p:nvSpPr>
        <p:spPr>
          <a:xfrm>
            <a:off x="2744791" y="2953681"/>
            <a:ext cx="1447800" cy="1447800"/>
          </a:xfrm>
          <a:prstGeom prst="smileyFac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61634" y="2882685"/>
            <a:ext cx="772969" cy="369332"/>
          </a:xfrm>
          <a:prstGeom prst="rect">
            <a:avLst/>
          </a:prstGeom>
          <a:noFill/>
        </p:spPr>
        <p:txBody>
          <a:bodyPr wrap="none" rtlCol="0">
            <a:spAutoFit/>
          </a:bodyPr>
          <a:lstStyle/>
          <a:p>
            <a:r>
              <a:rPr lang="en-US" dirty="0">
                <a:solidFill>
                  <a:srgbClr val="FF0000"/>
                </a:solidFill>
              </a:rPr>
              <a:t>T3B06</a:t>
            </a:r>
          </a:p>
        </p:txBody>
      </p:sp>
    </p:spTree>
    <p:extLst>
      <p:ext uri="{BB962C8B-B14F-4D97-AF65-F5344CB8AC3E}">
        <p14:creationId xmlns:p14="http://schemas.microsoft.com/office/powerpoint/2010/main" val="10130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accel="50000" decel="5000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900" decel="100000" fill="hold"/>
                                        <p:tgtEl>
                                          <p:spTgt spid="2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0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9" accel="50000" decel="5000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1000" fill="hold"/>
                                        <p:tgtEl>
                                          <p:spTgt spid="21"/>
                                        </p:tgtEl>
                                        <p:attrNameLst>
                                          <p:attrName>ppt_x</p:attrName>
                                        </p:attrNameLst>
                                      </p:cBhvr>
                                      <p:tavLst>
                                        <p:tav tm="0">
                                          <p:val>
                                            <p:strVal val="0-#ppt_w/2"/>
                                          </p:val>
                                        </p:tav>
                                        <p:tav tm="100000">
                                          <p:val>
                                            <p:strVal val="#ppt_x"/>
                                          </p:val>
                                        </p:tav>
                                      </p:tavLst>
                                    </p:anim>
                                    <p:anim calcmode="lin" valueType="num">
                                      <p:cBhvr additive="base">
                                        <p:cTn id="54"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childTnLst>
                          </p:cTn>
                        </p:par>
                        <p:par>
                          <p:cTn id="68" fill="hold">
                            <p:stCondLst>
                              <p:cond delay="500"/>
                            </p:stCondLst>
                            <p:childTnLst>
                              <p:par>
                                <p:cTn id="69" presetID="17" presetClass="entr" presetSubtype="10" fill="hold" grpId="2" nodeType="after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ppt_w</p:attrName>
                                        </p:attrNameLst>
                                      </p:cBhvr>
                                      <p:tavLst>
                                        <p:tav tm="0">
                                          <p:val>
                                            <p:fltVal val="0"/>
                                          </p:val>
                                        </p:tav>
                                        <p:tav tm="100000">
                                          <p:val>
                                            <p:strVal val="#ppt_w"/>
                                          </p:val>
                                        </p:tav>
                                      </p:tavLst>
                                    </p:anim>
                                    <p:anim calcmode="lin" valueType="num">
                                      <p:cBhvr>
                                        <p:cTn id="72"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24" grpId="0"/>
      <p:bldP spid="25" grpId="0"/>
      <p:bldP spid="26" grpId="0"/>
      <p:bldP spid="26" grpId="1"/>
      <p:bldP spid="26" grpId="2"/>
      <p:bldP spid="15" grpId="0"/>
      <p:bldP spid="17" grpId="0"/>
      <p:bldP spid="18" grpId="0"/>
      <p:bldP spid="19" grpId="0"/>
      <p:bldP spid="20" grpId="0" animBg="1"/>
      <p:bldP spid="20" grpId="1"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quency allocation - Wikipedia">
            <a:extLst>
              <a:ext uri="{FF2B5EF4-FFF2-40B4-BE49-F238E27FC236}">
                <a16:creationId xmlns:a16="http://schemas.microsoft.com/office/drawing/2014/main" id="{1052B06F-308C-FF4D-81AD-4B5C2606E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4" y="476027"/>
            <a:ext cx="8651853" cy="5536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034FFB-CAEA-5D49-80A5-BA05BAA127CC}"/>
              </a:ext>
            </a:extLst>
          </p:cNvPr>
          <p:cNvSpPr txBox="1"/>
          <p:nvPr/>
        </p:nvSpPr>
        <p:spPr>
          <a:xfrm>
            <a:off x="8500269" y="2113472"/>
            <a:ext cx="50526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HF</a:t>
            </a:r>
          </a:p>
        </p:txBody>
      </p:sp>
      <p:sp>
        <p:nvSpPr>
          <p:cNvPr id="3" name="TextBox 2">
            <a:extLst>
              <a:ext uri="{FF2B5EF4-FFF2-40B4-BE49-F238E27FC236}">
                <a16:creationId xmlns:a16="http://schemas.microsoft.com/office/drawing/2014/main" id="{EE795AFB-AFBE-6849-A376-AC96D1A77B67}"/>
              </a:ext>
            </a:extLst>
          </p:cNvPr>
          <p:cNvSpPr txBox="1"/>
          <p:nvPr/>
        </p:nvSpPr>
        <p:spPr>
          <a:xfrm>
            <a:off x="8416912" y="2836835"/>
            <a:ext cx="67197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VHF</a:t>
            </a:r>
          </a:p>
        </p:txBody>
      </p:sp>
      <p:sp>
        <p:nvSpPr>
          <p:cNvPr id="4" name="TextBox 3">
            <a:extLst>
              <a:ext uri="{FF2B5EF4-FFF2-40B4-BE49-F238E27FC236}">
                <a16:creationId xmlns:a16="http://schemas.microsoft.com/office/drawing/2014/main" id="{4E7E7C28-09B7-AA40-A777-DE3EA5530EC4}"/>
              </a:ext>
            </a:extLst>
          </p:cNvPr>
          <p:cNvSpPr txBox="1"/>
          <p:nvPr/>
        </p:nvSpPr>
        <p:spPr>
          <a:xfrm>
            <a:off x="8459197" y="3464936"/>
            <a:ext cx="68480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UHF</a:t>
            </a:r>
          </a:p>
        </p:txBody>
      </p:sp>
    </p:spTree>
    <p:extLst>
      <p:ext uri="{BB962C8B-B14F-4D97-AF65-F5344CB8AC3E}">
        <p14:creationId xmlns:p14="http://schemas.microsoft.com/office/powerpoint/2010/main" val="2944402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609600" y="0"/>
            <a:ext cx="7772400" cy="1143000"/>
          </a:xfrm>
          <a:prstGeom prst="rect">
            <a:avLst/>
          </a:prstGeom>
          <a:noFill/>
          <a:ln w="9525">
            <a:noFill/>
            <a:miter lim="800000"/>
            <a:headEnd/>
            <a:tailEnd/>
          </a:ln>
        </p:spPr>
        <p:txBody>
          <a:bodyPr anchor="ctr">
            <a:prstTxWarp prst="textNoShape">
              <a:avLst/>
            </a:prstTxWarp>
          </a:bodyPr>
          <a:lstStyle/>
          <a:p>
            <a:pPr algn="ctr"/>
            <a:r>
              <a:rPr lang="en-US" sz="3600" dirty="0">
                <a:solidFill>
                  <a:srgbClr val="75879C"/>
                </a:solidFill>
                <a:latin typeface="Cambria"/>
                <a:ea typeface="Cambria"/>
                <a:cs typeface="Cambria"/>
              </a:rPr>
              <a:t>Radio Frequency (RF) Spectrum</a:t>
            </a:r>
          </a:p>
        </p:txBody>
      </p:sp>
      <p:pic>
        <p:nvPicPr>
          <p:cNvPr id="15363" name="Picture 5" descr="Spectrum"/>
          <p:cNvPicPr>
            <a:picLocks noChangeAspect="1" noChangeArrowheads="1"/>
          </p:cNvPicPr>
          <p:nvPr/>
        </p:nvPicPr>
        <p:blipFill>
          <a:blip r:embed="rId3"/>
          <a:srcRect/>
          <a:stretch>
            <a:fillRect/>
          </a:stretch>
        </p:blipFill>
        <p:spPr bwMode="auto">
          <a:xfrm>
            <a:off x="1071564" y="1143001"/>
            <a:ext cx="7000875" cy="2276475"/>
          </a:xfrm>
          <a:prstGeom prst="rect">
            <a:avLst/>
          </a:prstGeom>
          <a:noFill/>
          <a:ln w="9525">
            <a:noFill/>
            <a:miter lim="800000"/>
            <a:headEnd/>
            <a:tailEnd/>
          </a:ln>
        </p:spPr>
      </p:pic>
      <p:sp>
        <p:nvSpPr>
          <p:cNvPr id="4" name="TextBox 3"/>
          <p:cNvSpPr txBox="1"/>
          <p:nvPr/>
        </p:nvSpPr>
        <p:spPr>
          <a:xfrm>
            <a:off x="2743200" y="3586878"/>
            <a:ext cx="3124200" cy="320087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spcAft>
                <a:spcPts val="600"/>
              </a:spcAft>
            </a:pPr>
            <a:r>
              <a:rPr lang="en-US" dirty="0">
                <a:solidFill>
                  <a:schemeClr val="tx1"/>
                </a:solidFill>
              </a:rPr>
              <a:t>3 – 30 kHz		VLF</a:t>
            </a:r>
          </a:p>
          <a:p>
            <a:pPr>
              <a:spcAft>
                <a:spcPts val="600"/>
              </a:spcAft>
            </a:pPr>
            <a:r>
              <a:rPr lang="en-US" dirty="0">
                <a:solidFill>
                  <a:schemeClr val="tx1"/>
                </a:solidFill>
              </a:rPr>
              <a:t>30 – 300 kHz		LF</a:t>
            </a:r>
          </a:p>
          <a:p>
            <a:pPr>
              <a:spcAft>
                <a:spcPts val="600"/>
              </a:spcAft>
            </a:pPr>
            <a:r>
              <a:rPr lang="en-US" dirty="0">
                <a:solidFill>
                  <a:schemeClr val="tx1"/>
                </a:solidFill>
              </a:rPr>
              <a:t>300 kHz – 3 MHz	MF</a:t>
            </a:r>
          </a:p>
          <a:p>
            <a:pPr>
              <a:spcAft>
                <a:spcPts val="600"/>
              </a:spcAft>
            </a:pPr>
            <a:r>
              <a:rPr lang="en-US" dirty="0">
                <a:solidFill>
                  <a:schemeClr val="tx1"/>
                </a:solidFill>
              </a:rPr>
              <a:t>3MHz – 30 MHz	HF</a:t>
            </a:r>
          </a:p>
          <a:p>
            <a:pPr>
              <a:spcAft>
                <a:spcPts val="600"/>
              </a:spcAft>
            </a:pPr>
            <a:r>
              <a:rPr lang="en-US" dirty="0">
                <a:solidFill>
                  <a:schemeClr val="tx1"/>
                </a:solidFill>
              </a:rPr>
              <a:t>30 MHZ – 300 MHz	VHF</a:t>
            </a:r>
          </a:p>
          <a:p>
            <a:pPr>
              <a:spcAft>
                <a:spcPts val="600"/>
              </a:spcAft>
            </a:pPr>
            <a:r>
              <a:rPr lang="en-US" dirty="0">
                <a:solidFill>
                  <a:schemeClr val="tx1"/>
                </a:solidFill>
              </a:rPr>
              <a:t>300 MHz -  3,000 MHz UHF</a:t>
            </a:r>
          </a:p>
          <a:p>
            <a:pPr>
              <a:spcAft>
                <a:spcPts val="600"/>
              </a:spcAft>
            </a:pPr>
            <a:r>
              <a:rPr lang="en-US" dirty="0">
                <a:solidFill>
                  <a:schemeClr val="tx1"/>
                </a:solidFill>
              </a:rPr>
              <a:t>3 GHz – 30 GHz	SHF</a:t>
            </a:r>
          </a:p>
          <a:p>
            <a:pPr>
              <a:spcAft>
                <a:spcPts val="600"/>
              </a:spcAft>
            </a:pPr>
            <a:r>
              <a:rPr lang="en-US" dirty="0">
                <a:solidFill>
                  <a:schemeClr val="tx1"/>
                </a:solidFill>
              </a:rPr>
              <a:t>30 GHz – 300 GHz 	EHF</a:t>
            </a:r>
          </a:p>
          <a:p>
            <a:pPr>
              <a:spcAft>
                <a:spcPts val="600"/>
              </a:spcAft>
            </a:pPr>
            <a:endParaRPr lang="en-US" dirty="0"/>
          </a:p>
        </p:txBody>
      </p:sp>
      <p:sp>
        <p:nvSpPr>
          <p:cNvPr id="5" name="Terminator 4"/>
          <p:cNvSpPr/>
          <p:nvPr/>
        </p:nvSpPr>
        <p:spPr>
          <a:xfrm>
            <a:off x="3429000" y="1295400"/>
            <a:ext cx="2971800" cy="1524000"/>
          </a:xfrm>
          <a:prstGeom prst="flowChartTerminator">
            <a:avLst/>
          </a:prstGeom>
          <a:gradFill flip="none" rotWithShape="1">
            <a:gsLst>
              <a:gs pos="0">
                <a:schemeClr val="accent1">
                  <a:tint val="100000"/>
                  <a:shade val="100000"/>
                  <a:satMod val="100000"/>
                  <a:alpha val="28000"/>
                </a:schemeClr>
              </a:gs>
              <a:gs pos="60000">
                <a:schemeClr val="accent1">
                  <a:tint val="100000"/>
                  <a:shade val="60000"/>
                  <a:satMod val="100000"/>
                  <a:lumMod val="100000"/>
                  <a:alpha val="28000"/>
                </a:schemeClr>
              </a:gs>
              <a:gs pos="100000">
                <a:schemeClr val="accent1">
                  <a:shade val="20000"/>
                  <a:satMod val="100000"/>
                  <a:lumMod val="100000"/>
                  <a:alpha val="28000"/>
                </a:schemeClr>
              </a:gs>
            </a:gsLst>
            <a:lin ang="5400000" scaled="0"/>
            <a:tileRec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743200" y="4724401"/>
            <a:ext cx="3124200" cy="299323"/>
          </a:xfrm>
          <a:prstGeom prst="rect">
            <a:avLst/>
          </a:prstGeom>
          <a:solidFill>
            <a:srgbClr val="3366FF">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43200" y="4996964"/>
            <a:ext cx="3124200" cy="448985"/>
          </a:xfrm>
          <a:prstGeom prst="rect">
            <a:avLst/>
          </a:prstGeom>
          <a:solidFill>
            <a:srgbClr val="3366FF">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43200" y="5393056"/>
            <a:ext cx="3124200" cy="361831"/>
          </a:xfrm>
          <a:prstGeom prst="rect">
            <a:avLst/>
          </a:prstGeom>
          <a:solidFill>
            <a:srgbClr val="3366FF">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2000" y="5023724"/>
            <a:ext cx="737702" cy="738664"/>
          </a:xfrm>
          <a:prstGeom prst="rect">
            <a:avLst/>
          </a:prstGeom>
          <a:noFill/>
        </p:spPr>
        <p:txBody>
          <a:bodyPr wrap="none" rtlCol="0">
            <a:spAutoFit/>
          </a:bodyPr>
          <a:lstStyle/>
          <a:p>
            <a:r>
              <a:rPr lang="en-US" sz="1400" dirty="0">
                <a:solidFill>
                  <a:srgbClr val="FF0000"/>
                </a:solidFill>
                <a:latin typeface="Cambria"/>
                <a:cs typeface="Cambria"/>
              </a:rPr>
              <a:t>T3B10 </a:t>
            </a:r>
          </a:p>
          <a:p>
            <a:r>
              <a:rPr lang="en-US" sz="1400" dirty="0">
                <a:solidFill>
                  <a:srgbClr val="FF0000"/>
                </a:solidFill>
                <a:latin typeface="Cambria"/>
                <a:cs typeface="Cambria"/>
              </a:rPr>
              <a:t>T3B08</a:t>
            </a:r>
          </a:p>
          <a:p>
            <a:r>
              <a:rPr lang="en-US" sz="1400" dirty="0">
                <a:solidFill>
                  <a:srgbClr val="FF0000"/>
                </a:solidFill>
                <a:latin typeface="Cambria"/>
                <a:cs typeface="Cambria"/>
              </a:rPr>
              <a:t>T3B09</a:t>
            </a:r>
          </a:p>
        </p:txBody>
      </p:sp>
      <p:sp>
        <p:nvSpPr>
          <p:cNvPr id="12" name="Oval Callout 11"/>
          <p:cNvSpPr/>
          <p:nvPr/>
        </p:nvSpPr>
        <p:spPr>
          <a:xfrm>
            <a:off x="6172200" y="3419476"/>
            <a:ext cx="1828800" cy="771525"/>
          </a:xfrm>
          <a:prstGeom prst="wedgeEllipseCallout">
            <a:avLst>
              <a:gd name="adj1" fmla="val -101848"/>
              <a:gd name="adj2" fmla="val 12581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High Frequency</a:t>
            </a:r>
          </a:p>
        </p:txBody>
      </p:sp>
      <p:sp>
        <p:nvSpPr>
          <p:cNvPr id="13" name="Oval Callout 12"/>
          <p:cNvSpPr/>
          <p:nvPr/>
        </p:nvSpPr>
        <p:spPr>
          <a:xfrm>
            <a:off x="6629399" y="4308039"/>
            <a:ext cx="1857375" cy="832723"/>
          </a:xfrm>
          <a:prstGeom prst="wedgeEllipseCallout">
            <a:avLst>
              <a:gd name="adj1" fmla="val -122556"/>
              <a:gd name="adj2" fmla="val 605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Very High Frequency</a:t>
            </a:r>
          </a:p>
        </p:txBody>
      </p:sp>
      <p:sp>
        <p:nvSpPr>
          <p:cNvPr id="14" name="Oval Callout 13"/>
          <p:cNvSpPr/>
          <p:nvPr/>
        </p:nvSpPr>
        <p:spPr>
          <a:xfrm>
            <a:off x="7086600" y="5257800"/>
            <a:ext cx="1905000" cy="838200"/>
          </a:xfrm>
          <a:prstGeom prst="wedgeEllipseCallout">
            <a:avLst>
              <a:gd name="adj1" fmla="val -126811"/>
              <a:gd name="adj2" fmla="val -113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Ultra High Frequency</a:t>
            </a:r>
          </a:p>
        </p:txBody>
      </p:sp>
    </p:spTree>
    <p:extLst>
      <p:ext uri="{BB962C8B-B14F-4D97-AF65-F5344CB8AC3E}">
        <p14:creationId xmlns:p14="http://schemas.microsoft.com/office/powerpoint/2010/main" val="85919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par>
                          <p:cTn id="27" fill="hold">
                            <p:stCondLst>
                              <p:cond delay="1000"/>
                            </p:stCondLst>
                            <p:childTnLst>
                              <p:par>
                                <p:cTn id="28" presetID="55"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par>
                          <p:cTn id="33" fill="hold">
                            <p:stCondLst>
                              <p:cond delay="2000"/>
                            </p:stCondLst>
                            <p:childTnLst>
                              <p:par>
                                <p:cTn id="34" presetID="55"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strVal val="#ppt_w*0.70"/>
                                          </p:val>
                                        </p:tav>
                                        <p:tav tm="100000">
                                          <p:val>
                                            <p:strVal val="#ppt_w"/>
                                          </p:val>
                                        </p:tav>
                                      </p:tavLst>
                                    </p:anim>
                                    <p:anim calcmode="lin" valueType="num">
                                      <p:cBhvr>
                                        <p:cTn id="37" dur="1000" fill="hold"/>
                                        <p:tgtEl>
                                          <p:spTgt spid="14"/>
                                        </p:tgtEl>
                                        <p:attrNameLst>
                                          <p:attrName>ppt_h</p:attrName>
                                        </p:attrNameLst>
                                      </p:cBhvr>
                                      <p:tavLst>
                                        <p:tav tm="0">
                                          <p:val>
                                            <p:strVal val="#ppt_h"/>
                                          </p:val>
                                        </p:tav>
                                        <p:tav tm="100000">
                                          <p:val>
                                            <p:strVal val="#ppt_h"/>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1" y="615546"/>
          <a:ext cx="8382003" cy="7108619"/>
        </p:xfrm>
        <a:graphic>
          <a:graphicData uri="http://schemas.openxmlformats.org/drawingml/2006/table">
            <a:tbl>
              <a:tblPr/>
              <a:tblGrid>
                <a:gridCol w="571219">
                  <a:extLst>
                    <a:ext uri="{9D8B030D-6E8A-4147-A177-3AD203B41FA5}">
                      <a16:colId xmlns:a16="http://schemas.microsoft.com/office/drawing/2014/main" val="20000"/>
                    </a:ext>
                  </a:extLst>
                </a:gridCol>
                <a:gridCol w="682979">
                  <a:extLst>
                    <a:ext uri="{9D8B030D-6E8A-4147-A177-3AD203B41FA5}">
                      <a16:colId xmlns:a16="http://schemas.microsoft.com/office/drawing/2014/main" val="20001"/>
                    </a:ext>
                  </a:extLst>
                </a:gridCol>
                <a:gridCol w="608471">
                  <a:extLst>
                    <a:ext uri="{9D8B030D-6E8A-4147-A177-3AD203B41FA5}">
                      <a16:colId xmlns:a16="http://schemas.microsoft.com/office/drawing/2014/main" val="20002"/>
                    </a:ext>
                  </a:extLst>
                </a:gridCol>
                <a:gridCol w="881661">
                  <a:extLst>
                    <a:ext uri="{9D8B030D-6E8A-4147-A177-3AD203B41FA5}">
                      <a16:colId xmlns:a16="http://schemas.microsoft.com/office/drawing/2014/main" val="20003"/>
                    </a:ext>
                  </a:extLst>
                </a:gridCol>
                <a:gridCol w="819573">
                  <a:extLst>
                    <a:ext uri="{9D8B030D-6E8A-4147-A177-3AD203B41FA5}">
                      <a16:colId xmlns:a16="http://schemas.microsoft.com/office/drawing/2014/main" val="20004"/>
                    </a:ext>
                  </a:extLst>
                </a:gridCol>
                <a:gridCol w="807156">
                  <a:extLst>
                    <a:ext uri="{9D8B030D-6E8A-4147-A177-3AD203B41FA5}">
                      <a16:colId xmlns:a16="http://schemas.microsoft.com/office/drawing/2014/main" val="20005"/>
                    </a:ext>
                  </a:extLst>
                </a:gridCol>
                <a:gridCol w="732649">
                  <a:extLst>
                    <a:ext uri="{9D8B030D-6E8A-4147-A177-3AD203B41FA5}">
                      <a16:colId xmlns:a16="http://schemas.microsoft.com/office/drawing/2014/main" val="20006"/>
                    </a:ext>
                  </a:extLst>
                </a:gridCol>
                <a:gridCol w="695396">
                  <a:extLst>
                    <a:ext uri="{9D8B030D-6E8A-4147-A177-3AD203B41FA5}">
                      <a16:colId xmlns:a16="http://schemas.microsoft.com/office/drawing/2014/main" val="20007"/>
                    </a:ext>
                  </a:extLst>
                </a:gridCol>
                <a:gridCol w="596055">
                  <a:extLst>
                    <a:ext uri="{9D8B030D-6E8A-4147-A177-3AD203B41FA5}">
                      <a16:colId xmlns:a16="http://schemas.microsoft.com/office/drawing/2014/main" val="20008"/>
                    </a:ext>
                  </a:extLst>
                </a:gridCol>
                <a:gridCol w="633307">
                  <a:extLst>
                    <a:ext uri="{9D8B030D-6E8A-4147-A177-3AD203B41FA5}">
                      <a16:colId xmlns:a16="http://schemas.microsoft.com/office/drawing/2014/main" val="20009"/>
                    </a:ext>
                  </a:extLst>
                </a:gridCol>
                <a:gridCol w="645724">
                  <a:extLst>
                    <a:ext uri="{9D8B030D-6E8A-4147-A177-3AD203B41FA5}">
                      <a16:colId xmlns:a16="http://schemas.microsoft.com/office/drawing/2014/main" val="20010"/>
                    </a:ext>
                  </a:extLst>
                </a:gridCol>
                <a:gridCol w="707813">
                  <a:extLst>
                    <a:ext uri="{9D8B030D-6E8A-4147-A177-3AD203B41FA5}">
                      <a16:colId xmlns:a16="http://schemas.microsoft.com/office/drawing/2014/main" val="20011"/>
                    </a:ext>
                  </a:extLst>
                </a:gridCol>
              </a:tblGrid>
              <a:tr h="169268">
                <a:tc>
                  <a:txBody>
                    <a:bodyPr/>
                    <a:lstStyle/>
                    <a:p>
                      <a:pPr algn="r" fontAlgn="b"/>
                      <a:r>
                        <a:rPr lang="en-US" sz="6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FF0000"/>
                          </a:solidFill>
                          <a:latin typeface="Verdana"/>
                        </a:rPr>
                        <a:t>MF</a:t>
                      </a:r>
                    </a:p>
                  </a:txBody>
                  <a:tcPr marL="7296" marR="7296" marT="729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latin typeface="Verdana"/>
                        </a:rPr>
                        <a:t> </a:t>
                      </a:r>
                    </a:p>
                  </a:txBody>
                  <a:tcPr marL="7296" marR="7296" marT="7296"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7296" marR="7296" marT="729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FF0000"/>
                          </a:solidFill>
                          <a:latin typeface="Verdana"/>
                        </a:rPr>
                        <a:t>HF</a:t>
                      </a:r>
                    </a:p>
                  </a:txBody>
                  <a:tcPr marL="7296" marR="7296" marT="72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a:latin typeface="Verdana"/>
                        </a:rPr>
                        <a:t> </a:t>
                      </a:r>
                    </a:p>
                  </a:txBody>
                  <a:tcPr marL="7296" marR="7296" marT="7296" marB="0" anchor="b">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FF0000"/>
                          </a:solidFill>
                          <a:latin typeface="Verdana"/>
                        </a:rPr>
                        <a:t>VHF</a:t>
                      </a:r>
                    </a:p>
                  </a:txBody>
                  <a:tcPr marL="7296" marR="7296" marT="729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500" b="0" i="0" u="none" strike="noStrike">
                          <a:latin typeface="Verdana"/>
                        </a:rPr>
                        <a:t> </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FF0000"/>
                          </a:solidFill>
                          <a:latin typeface="Verdana"/>
                        </a:rPr>
                        <a:t>UHF</a:t>
                      </a:r>
                    </a:p>
                  </a:txBody>
                  <a:tcPr marL="7296" marR="7296" marT="72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7296" marR="7296" marT="729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8756">
                <a:tc>
                  <a:txBody>
                    <a:bodyPr/>
                    <a:lstStyle/>
                    <a:p>
                      <a:pPr algn="r" fontAlgn="b"/>
                      <a:r>
                        <a:rPr lang="en-US" sz="800" b="0" i="0" u="none" strike="noStrike" dirty="0">
                          <a:solidFill>
                            <a:srgbClr val="FF0000"/>
                          </a:solidFill>
                          <a:latin typeface="Verdana"/>
                        </a:rPr>
                        <a:t>300 KHz</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solidFill>
                            <a:srgbClr val="FF0000"/>
                          </a:solidFill>
                          <a:latin typeface="Verdana"/>
                        </a:rPr>
                        <a:t>3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solidFill>
                            <a:srgbClr val="FF0000"/>
                          </a:solidFill>
                          <a:latin typeface="Verdana"/>
                        </a:rPr>
                        <a:t>30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800" b="0" i="0" u="none" strike="noStrike" dirty="0">
                          <a:solidFill>
                            <a:srgbClr val="FF0000"/>
                          </a:solidFill>
                          <a:latin typeface="Verdana"/>
                        </a:rPr>
                        <a:t>300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3.5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80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4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5.33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60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5.4035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CHP</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420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70 cm</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450 Mhz</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7316">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FRS/GMRS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7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40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7.3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50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6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54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04476">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dirty="0">
                          <a:solidFill>
                            <a:srgbClr val="DD0806"/>
                          </a:solidFill>
                          <a:latin typeface="Cambria"/>
                        </a:rPr>
                        <a:t>Lower sideband</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dirty="0">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304476">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000" b="0" i="0" u="none" strike="noStrike" dirty="0">
                          <a:solidFill>
                            <a:srgbClr val="DD0806"/>
                          </a:solidFill>
                          <a:latin typeface="Cambria"/>
                          <a:cs typeface="Cambria"/>
                        </a:rPr>
                        <a:t>Upper sideband</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10.1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30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10.150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AM</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TV</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dirty="0">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Symbol"/>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dirty="0">
                          <a:latin typeface="Verdana"/>
                        </a:rPr>
                        <a:t>88</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FM</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Broadcast</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Broadcast</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108</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902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33 cm</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928 MHz</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TV</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dirty="0">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500" b="0" i="0" u="none" strike="noStrike">
                          <a:latin typeface="Verdana"/>
                        </a:rPr>
                        <a:t>Aviation</a:t>
                      </a:r>
                    </a:p>
                  </a:txBody>
                  <a:tcPr marL="7296" marR="7296" marT="7296" marB="0" anchor="b">
                    <a:lnL>
                      <a:noFill/>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Aviation</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3366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Cell Phone</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14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20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14.350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Military</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1240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23 cm</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1300 MHz</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144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2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148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n-US" sz="500" b="0" i="0" u="none" strike="noStrike" dirty="0">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Municipal</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dirty="0">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ABEA"/>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21065">
                <a:tc>
                  <a:txBody>
                    <a:bodyPr/>
                    <a:lstStyle/>
                    <a:p>
                      <a:pPr algn="r" fontAlgn="b"/>
                      <a:r>
                        <a:rPr lang="en-US" sz="500" b="0" i="0" u="none" strike="noStrike">
                          <a:latin typeface="Verdana"/>
                        </a:rPr>
                        <a:t>1.8 MHz</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160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2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dirty="0">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17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1"/>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2"/>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3"/>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4"/>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5"/>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6"/>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15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7"/>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8"/>
                  </a:ext>
                </a:extLst>
              </a:tr>
              <a:tr h="167316">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219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1.25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225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9"/>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0"/>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1"/>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12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2"/>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3"/>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CB</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4"/>
                  </a:ext>
                </a:extLst>
              </a:tr>
              <a:tr h="121065">
                <a:tc>
                  <a:txBody>
                    <a:bodyPr/>
                    <a:lstStyle/>
                    <a:p>
                      <a:pPr algn="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r>
                        <a:rPr lang="en-US" sz="500" b="0" i="0" u="none" strike="noStrike">
                          <a:latin typeface="Verdana"/>
                        </a:rPr>
                        <a:t>28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10 Meters</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9900"/>
                    </a:solidFill>
                  </a:tcPr>
                </a:tc>
                <a:tc>
                  <a:txBody>
                    <a:bodyPr/>
                    <a:lstStyle/>
                    <a:p>
                      <a:pPr algn="l" fontAlgn="b"/>
                      <a:r>
                        <a:rPr lang="en-US" sz="500" b="0" i="0" u="none" strike="noStrike">
                          <a:latin typeface="Verdana"/>
                        </a:rPr>
                        <a:t>29.7 MHz</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5"/>
                  </a:ext>
                </a:extLst>
              </a:tr>
              <a:tr h="258756">
                <a:tc>
                  <a:txBody>
                    <a:bodyPr/>
                    <a:lstStyle/>
                    <a:p>
                      <a:pPr algn="r" fontAlgn="b"/>
                      <a:r>
                        <a:rPr lang="en-US" sz="800" b="0" i="0" u="none" strike="noStrike" dirty="0">
                          <a:solidFill>
                            <a:srgbClr val="FF0000"/>
                          </a:solidFill>
                          <a:latin typeface="Verdana"/>
                        </a:rPr>
                        <a:t>3 MHZ</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FF0000"/>
                          </a:solidFill>
                          <a:latin typeface="Verdana"/>
                        </a:rPr>
                        <a:t>30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FF0000"/>
                          </a:solidFill>
                          <a:latin typeface="Verdana"/>
                        </a:rPr>
                        <a:t>300 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FF0000"/>
                          </a:solidFill>
                          <a:latin typeface="Verdana"/>
                        </a:rPr>
                        <a:t>3000MHz</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213700">
                <a:tc gridSpan="2">
                  <a:txBody>
                    <a:bodyPr/>
                    <a:lstStyle/>
                    <a:p>
                      <a:pPr algn="l" fontAlgn="b"/>
                      <a:r>
                        <a:rPr lang="en-US" sz="500" b="1" i="0" u="none" strike="noStrike" dirty="0">
                          <a:latin typeface="Verdana"/>
                        </a:rPr>
                        <a:t>Primary a night time band.</a:t>
                      </a:r>
                    </a:p>
                  </a:txBody>
                  <a:tcPr marL="7296" marR="7296" marT="729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l" fontAlgn="b"/>
                      <a:r>
                        <a:rPr lang="en-US" sz="500" b="1" i="0" u="none" strike="noStrike" dirty="0">
                          <a:latin typeface="Verdana"/>
                        </a:rPr>
                        <a:t>Primary General and Extra Class privileges</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gridSpan="2">
                  <a:txBody>
                    <a:bodyPr/>
                    <a:lstStyle/>
                    <a:p>
                      <a:pPr algn="l" fontAlgn="b"/>
                      <a:r>
                        <a:rPr lang="en-US" sz="500" b="1" i="0" u="none" strike="noStrike" dirty="0">
                          <a:latin typeface="Verdana"/>
                        </a:rPr>
                        <a:t>Technician class home range</a:t>
                      </a:r>
                    </a:p>
                  </a:txBody>
                  <a:tcPr marL="7296" marR="7296" marT="7296" marB="0" anchor="b">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3">
                  <a:txBody>
                    <a:bodyPr/>
                    <a:lstStyle/>
                    <a:p>
                      <a:pPr algn="l" fontAlgn="b"/>
                      <a:r>
                        <a:rPr lang="en-US" sz="500" b="1" i="0" u="none" strike="noStrike" dirty="0">
                          <a:latin typeface="Verdana"/>
                        </a:rPr>
                        <a:t>Technician class home range</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7"/>
                  </a:ext>
                </a:extLst>
              </a:tr>
              <a:tr h="167316">
                <a:tc gridSpan="3">
                  <a:txBody>
                    <a:bodyPr/>
                    <a:lstStyle/>
                    <a:p>
                      <a:pPr algn="l" fontAlgn="b"/>
                      <a:r>
                        <a:rPr lang="en-US" sz="500" b="1" i="0" u="none" strike="noStrike" dirty="0">
                          <a:latin typeface="Verdana"/>
                        </a:rPr>
                        <a:t>Very short daytime range</a:t>
                      </a:r>
                    </a:p>
                  </a:txBody>
                  <a:tcPr marL="7296" marR="7296" marT="7296"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2">
                  <a:txBody>
                    <a:bodyPr/>
                    <a:lstStyle/>
                    <a:p>
                      <a:pPr algn="l" fontAlgn="b"/>
                      <a:r>
                        <a:rPr lang="en-US" sz="500" b="1" i="0" u="none" strike="noStrike" dirty="0">
                          <a:latin typeface="Verdana"/>
                        </a:rPr>
                        <a:t>Limited Technician privileges</a:t>
                      </a: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r>
                        <a:rPr lang="en-US" sz="500" b="1" i="0" u="none" strike="noStrike" dirty="0">
                          <a:latin typeface="Verdana"/>
                        </a:rPr>
                        <a:t>SSB on 10 M</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3">
                  <a:txBody>
                    <a:bodyPr/>
                    <a:lstStyle/>
                    <a:p>
                      <a:pPr algn="l" fontAlgn="b"/>
                      <a:r>
                        <a:rPr lang="en-US" sz="500" b="1" i="0" u="none" strike="noStrike" dirty="0">
                          <a:latin typeface="Verdana"/>
                        </a:rPr>
                        <a:t>6 meters the un-predictable band</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500" b="1" i="0" u="none" strike="noStrike" dirty="0">
                          <a:latin typeface="Verdana"/>
                        </a:rPr>
                        <a:t>Line of sight communications</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8"/>
                  </a:ext>
                </a:extLst>
              </a:tr>
              <a:tr h="167316">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2">
                  <a:txBody>
                    <a:bodyPr/>
                    <a:lstStyle/>
                    <a:p>
                      <a:pPr algn="l" fontAlgn="b"/>
                      <a:r>
                        <a:rPr lang="en-US" sz="500" b="1" i="0" u="none" strike="noStrike" dirty="0">
                          <a:latin typeface="Verdana"/>
                        </a:rPr>
                        <a:t>   CW on 40 and 15 meters</a:t>
                      </a: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3">
                  <a:txBody>
                    <a:bodyPr/>
                    <a:lstStyle/>
                    <a:p>
                      <a:pPr algn="l" fontAlgn="b"/>
                      <a:r>
                        <a:rPr lang="en-US" sz="500" b="1" i="0" u="none" strike="noStrike" dirty="0">
                          <a:latin typeface="Verdana"/>
                        </a:rPr>
                        <a:t>Line of sight communications</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500" b="1" i="0" u="none" strike="noStrike" dirty="0">
                          <a:latin typeface="Verdana"/>
                        </a:rPr>
                        <a:t>Suited for repeater operation</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39"/>
                  </a:ext>
                </a:extLst>
              </a:tr>
              <a:tr h="167316">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2">
                  <a:txBody>
                    <a:bodyPr/>
                    <a:lstStyle/>
                    <a:p>
                      <a:pPr algn="l" fontAlgn="b"/>
                      <a:r>
                        <a:rPr lang="en-US" sz="500" b="1" i="0" u="none" strike="noStrike" dirty="0">
                          <a:latin typeface="Verdana"/>
                        </a:rPr>
                        <a:t>Long distance communications</a:t>
                      </a: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3">
                  <a:txBody>
                    <a:bodyPr/>
                    <a:lstStyle/>
                    <a:p>
                      <a:pPr algn="l" fontAlgn="b"/>
                      <a:r>
                        <a:rPr lang="en-US" sz="500" b="1" i="0" u="none" strike="noStrike" dirty="0">
                          <a:latin typeface="Verdana"/>
                        </a:rPr>
                        <a:t>Suited for repeater operation</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500" b="1" i="0" u="none" strike="noStrike" dirty="0">
                          <a:latin typeface="Verdana"/>
                        </a:rPr>
                        <a:t>70 cm suited for mobile and portable</a:t>
                      </a:r>
                    </a:p>
                  </a:txBody>
                  <a:tcPr marL="7296" marR="7296" marT="7296"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40"/>
                  </a:ext>
                </a:extLst>
              </a:tr>
              <a:tr h="167316">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500" b="1" i="0" u="none" strike="noStrike" dirty="0">
                          <a:latin typeface="Verdana"/>
                        </a:rPr>
                        <a:t>Large antennas.</a:t>
                      </a: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2">
                  <a:txBody>
                    <a:bodyPr/>
                    <a:lstStyle/>
                    <a:p>
                      <a:pPr algn="l" fontAlgn="b"/>
                      <a:r>
                        <a:rPr lang="en-US" sz="500" b="1" i="0" u="none" strike="noStrike" dirty="0">
                          <a:latin typeface="Verdana"/>
                        </a:rPr>
                        <a:t>FM and digital modes.</a:t>
                      </a: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1"/>
                  </a:ext>
                </a:extLst>
              </a:tr>
              <a:tr h="167316">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dirty="0">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3">
                  <a:txBody>
                    <a:bodyPr/>
                    <a:lstStyle/>
                    <a:p>
                      <a:pPr algn="l" fontAlgn="b"/>
                      <a:r>
                        <a:rPr lang="en-US" sz="500" b="1" i="0" u="none" strike="noStrike" dirty="0">
                          <a:latin typeface="Verdana"/>
                        </a:rPr>
                        <a:t>Day to night from upper to lower freq.</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500" b="1" i="0" u="none" strike="noStrike" dirty="0">
                          <a:latin typeface="Verdana"/>
                        </a:rPr>
                        <a:t>Suited for mobile and portable comm.</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2"/>
                  </a:ext>
                </a:extLst>
              </a:tr>
              <a:tr h="167316">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gridSpan="3">
                  <a:txBody>
                    <a:bodyPr/>
                    <a:lstStyle/>
                    <a:p>
                      <a:pPr algn="l" fontAlgn="b"/>
                      <a:r>
                        <a:rPr lang="en-US" sz="500" b="1" i="0" u="none" strike="noStrike" dirty="0">
                          <a:latin typeface="Verdana"/>
                        </a:rPr>
                        <a:t>60 and 30 meter special restrictions</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500" b="1" i="0" u="none" strike="noStrike" dirty="0">
                          <a:latin typeface="Verdana"/>
                        </a:rPr>
                        <a:t>2 </a:t>
                      </a:r>
                      <a:r>
                        <a:rPr lang="en-US" sz="500" b="1" i="0" u="none" strike="noStrike" dirty="0" err="1">
                          <a:latin typeface="Verdana"/>
                        </a:rPr>
                        <a:t>mtr</a:t>
                      </a:r>
                      <a:r>
                        <a:rPr lang="en-US" sz="500" b="1" i="0" u="none" strike="noStrike" dirty="0">
                          <a:latin typeface="Verdana"/>
                        </a:rPr>
                        <a:t> SSB and CW at lower band edge</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5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l" fontAlgn="b"/>
                      <a:r>
                        <a:rPr lang="en-US" sz="500" b="0" i="0" u="none" strike="noStrike">
                          <a:latin typeface="Verdana"/>
                        </a:rPr>
                        <a:t> </a:t>
                      </a:r>
                    </a:p>
                  </a:txBody>
                  <a:tcPr marL="7296" marR="7296" marT="7296"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3"/>
                  </a:ext>
                </a:extLst>
              </a:tr>
              <a:tr h="121065">
                <a:tc>
                  <a:txBody>
                    <a:bodyPr/>
                    <a:lstStyle/>
                    <a:p>
                      <a:pPr algn="l" fontAlgn="b"/>
                      <a:r>
                        <a:rPr lang="en-US" sz="500" b="0" i="0" u="none" strike="noStrike">
                          <a:latin typeface="Verdana"/>
                        </a:rPr>
                        <a:t> </a:t>
                      </a:r>
                    </a:p>
                  </a:txBody>
                  <a:tcPr marL="7296" marR="7296" marT="7296"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500" b="0" i="0" u="none" strike="noStrike">
                          <a:latin typeface="Verdana"/>
                        </a:rPr>
                        <a:t> </a:t>
                      </a:r>
                    </a:p>
                  </a:txBody>
                  <a:tcPr marL="7296" marR="7296" marT="729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500" b="1" i="0" u="none" strike="noStrike" dirty="0">
                          <a:latin typeface="Verdana"/>
                        </a:rPr>
                        <a:t>Solar activity critical</a:t>
                      </a:r>
                    </a:p>
                  </a:txBody>
                  <a:tcPr marL="7296" marR="7296" marT="7296" marB="0" anchor="b">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500" b="1" i="0" u="none" strike="noStrike" dirty="0">
                          <a:latin typeface="Verdana"/>
                        </a:rPr>
                        <a:t>Satellite and EME</a:t>
                      </a:r>
                    </a:p>
                  </a:txBody>
                  <a:tcPr marL="7296" marR="7296" marT="7296" marB="0" anchor="b">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b"/>
                      <a:r>
                        <a:rPr lang="en-US" sz="500" b="1" i="0" u="none" strike="noStrike" dirty="0">
                          <a:latin typeface="Verdana"/>
                        </a:rPr>
                        <a:t>Satellite and EME</a:t>
                      </a:r>
                    </a:p>
                  </a:txBody>
                  <a:tcPr marL="7296" marR="7296" marT="7296" marB="0" anchor="b">
                    <a:lnL w="25400" cap="flat" cmpd="dbl"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500" b="0" i="0" u="none" strike="noStrike">
                          <a:latin typeface="Verdana"/>
                        </a:rPr>
                        <a:t> </a:t>
                      </a:r>
                    </a:p>
                  </a:txBody>
                  <a:tcPr marL="7296" marR="7296" marT="729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
                  </a:ext>
                </a:extLst>
              </a:tr>
              <a:tr h="143162">
                <a:tc>
                  <a:txBody>
                    <a:bodyPr/>
                    <a:lstStyle/>
                    <a:p>
                      <a:pPr algn="r"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6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endParaRPr lang="en-US" sz="6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5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600" b="0" i="0" u="none" strike="noStrike">
                        <a:latin typeface="Verdana"/>
                      </a:endParaRPr>
                    </a:p>
                  </a:txBody>
                  <a:tcPr marL="7296" marR="7296" marT="7296"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45"/>
                  </a:ext>
                </a:extLst>
              </a:tr>
              <a:tr h="213700">
                <a:tc gridSpan="3">
                  <a:txBody>
                    <a:bodyPr/>
                    <a:lstStyle/>
                    <a:p>
                      <a:pPr algn="l" fontAlgn="b"/>
                      <a:r>
                        <a:rPr lang="en-US" sz="500" b="1" i="0" u="none" strike="noStrike" dirty="0">
                          <a:latin typeface="Verdana"/>
                        </a:rPr>
                        <a:t>Wavelength = 300/ Freq. (MHz)</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3">
                  <a:txBody>
                    <a:bodyPr/>
                    <a:lstStyle/>
                    <a:p>
                      <a:pPr algn="l" fontAlgn="b"/>
                      <a:r>
                        <a:rPr lang="en-US" sz="500" b="1" i="0" u="none" strike="noStrike">
                          <a:latin typeface="Verdana"/>
                        </a:rPr>
                        <a:t>Frequency (MHz) = 300/ Wavelength (mtrs.)</a:t>
                      </a:r>
                    </a:p>
                  </a:txBody>
                  <a:tcPr marL="7296" marR="7296" marT="7296"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gridSpan="4">
                  <a:txBody>
                    <a:bodyPr/>
                    <a:lstStyle/>
                    <a:p>
                      <a:pPr algn="l" fontAlgn="b"/>
                      <a:r>
                        <a:rPr lang="en-US" sz="500" b="1" i="0" u="none" strike="noStrike">
                          <a:latin typeface="Verdana"/>
                        </a:rPr>
                        <a:t>Speed of light = 300,000,000 meters / sec.</a:t>
                      </a: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l" fontAlgn="b"/>
                      <a:endParaRPr lang="en-US" sz="600" b="0" i="0" u="none" strike="noStrike">
                        <a:latin typeface="Verdana"/>
                      </a:endParaRPr>
                    </a:p>
                  </a:txBody>
                  <a:tcPr marL="7296" marR="7296" marT="7296" marB="0" anchor="b">
                    <a:lnL>
                      <a:noFill/>
                    </a:lnL>
                    <a:lnR>
                      <a:noFill/>
                    </a:lnR>
                    <a:lnT>
                      <a:noFill/>
                    </a:lnT>
                    <a:lnB>
                      <a:noFill/>
                    </a:lnB>
                  </a:tcPr>
                </a:tc>
                <a:extLst>
                  <a:ext uri="{0D108BD9-81ED-4DB2-BD59-A6C34878D82A}">
                    <a16:rowId xmlns:a16="http://schemas.microsoft.com/office/drawing/2014/main" val="10046"/>
                  </a:ext>
                </a:extLst>
              </a:tr>
              <a:tr h="143162">
                <a:tc>
                  <a:txBody>
                    <a:bodyPr/>
                    <a:lstStyle/>
                    <a:p>
                      <a:pPr algn="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ct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l" fontAlgn="b"/>
                      <a:r>
                        <a:rPr lang="en-US" sz="6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endParaRPr lang="en-US" sz="6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l" fontAlgn="b"/>
                      <a:r>
                        <a:rPr lang="en-US" sz="600" b="0" i="0" u="none" strike="noStrike">
                          <a:latin typeface="Verdana"/>
                        </a:rPr>
                        <a:t> </a:t>
                      </a:r>
                    </a:p>
                  </a:txBody>
                  <a:tcPr marL="7296" marR="7296" marT="7296"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r" fontAlgn="b"/>
                      <a:endParaRPr lang="en-US" sz="600" b="0" i="0" u="none" strike="noStrike">
                        <a:latin typeface="Verdana"/>
                      </a:endParaRPr>
                    </a:p>
                  </a:txBody>
                  <a:tcPr marL="7296" marR="7296" marT="7296" marB="0" anchor="b">
                    <a:lnL w="25400" cap="flat" cmpd="dbl"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l" fontAlgn="b"/>
                      <a:endParaRPr lang="en-US" sz="500" b="0" i="0" u="none" strike="noStrike">
                        <a:latin typeface="Verdana"/>
                      </a:endParaRPr>
                    </a:p>
                  </a:txBody>
                  <a:tcPr marL="7296" marR="7296" marT="7296" marB="0" anchor="b">
                    <a:lnL>
                      <a:noFill/>
                    </a:lnL>
                    <a:lnR>
                      <a:noFill/>
                    </a:lnR>
                    <a:lnT>
                      <a:noFill/>
                    </a:lnT>
                    <a:lnB>
                      <a:noFill/>
                    </a:lnB>
                  </a:tcPr>
                </a:tc>
                <a:tc>
                  <a:txBody>
                    <a:bodyPr/>
                    <a:lstStyle/>
                    <a:p>
                      <a:pPr algn="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ctr" fontAlgn="b"/>
                      <a:endParaRPr lang="en-US" sz="600" b="0" i="0" u="none" strike="noStrike">
                        <a:latin typeface="Verdana"/>
                      </a:endParaRPr>
                    </a:p>
                  </a:txBody>
                  <a:tcPr marL="7296" marR="7296" marT="7296" marB="0" anchor="b">
                    <a:lnL>
                      <a:noFill/>
                    </a:lnL>
                    <a:lnR>
                      <a:noFill/>
                    </a:lnR>
                    <a:lnT>
                      <a:noFill/>
                    </a:lnT>
                    <a:lnB>
                      <a:noFill/>
                    </a:lnB>
                  </a:tcPr>
                </a:tc>
                <a:tc>
                  <a:txBody>
                    <a:bodyPr/>
                    <a:lstStyle/>
                    <a:p>
                      <a:pPr algn="l" fontAlgn="b"/>
                      <a:endParaRPr lang="en-US" sz="600" b="0" i="0" u="none" strike="noStrike" dirty="0">
                        <a:latin typeface="Verdana"/>
                      </a:endParaRPr>
                    </a:p>
                  </a:txBody>
                  <a:tcPr marL="7296" marR="7296" marT="7296" marB="0" anchor="b">
                    <a:lnL>
                      <a:noFill/>
                    </a:lnL>
                    <a:lnR>
                      <a:noFill/>
                    </a:lnR>
                    <a:lnT>
                      <a:noFill/>
                    </a:lnT>
                    <a:lnB>
                      <a:noFill/>
                    </a:lnB>
                  </a:tcPr>
                </a:tc>
                <a:extLst>
                  <a:ext uri="{0D108BD9-81ED-4DB2-BD59-A6C34878D82A}">
                    <a16:rowId xmlns:a16="http://schemas.microsoft.com/office/drawing/2014/main" val="10047"/>
                  </a:ext>
                </a:extLst>
              </a:tr>
            </a:tbl>
          </a:graphicData>
        </a:graphic>
      </p:graphicFrame>
      <p:cxnSp>
        <p:nvCxnSpPr>
          <p:cNvPr id="6" name="Straight Arrow Connector 5"/>
          <p:cNvCxnSpPr/>
          <p:nvPr/>
        </p:nvCxnSpPr>
        <p:spPr>
          <a:xfrm rot="5400000">
            <a:off x="2252664" y="2812772"/>
            <a:ext cx="5334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2251076" y="1256506"/>
            <a:ext cx="5334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52401" y="369332"/>
            <a:ext cx="8610600" cy="246221"/>
          </a:xfrm>
          <a:prstGeom prst="rect">
            <a:avLst/>
          </a:prstGeom>
          <a:noFill/>
        </p:spPr>
        <p:txBody>
          <a:bodyPr wrap="square" rtlCol="0">
            <a:spAutoFit/>
          </a:bodyPr>
          <a:lstStyle/>
          <a:p>
            <a:r>
              <a:rPr lang="en-US" sz="1000" dirty="0">
                <a:solidFill>
                  <a:schemeClr val="accent4">
                    <a:lumMod val="75000"/>
                  </a:schemeClr>
                </a:solidFill>
                <a:latin typeface="Verdana"/>
                <a:ea typeface="Verdana"/>
                <a:cs typeface="Verdana"/>
              </a:rPr>
              <a:t>&gt;&gt;Wavelength Gets shorter&gt;&gt;&gt;frequency increases &gt;&gt;&gt;&gt;Loses increase&gt;&gt;&gt;Communications become line of sight&gt;&gt;&gt;&gt;</a:t>
            </a:r>
            <a:endParaRPr lang="en-US" sz="1000" dirty="0">
              <a:solidFill>
                <a:schemeClr val="accent4">
                  <a:lumMod val="75000"/>
                </a:schemeClr>
              </a:solidFill>
              <a:latin typeface="Cambria"/>
            </a:endParaRPr>
          </a:p>
        </p:txBody>
      </p:sp>
      <p:sp>
        <p:nvSpPr>
          <p:cNvPr id="10" name="TextBox 9"/>
          <p:cNvSpPr txBox="1"/>
          <p:nvPr/>
        </p:nvSpPr>
        <p:spPr>
          <a:xfrm>
            <a:off x="1447800" y="0"/>
            <a:ext cx="6300936" cy="369332"/>
          </a:xfrm>
          <a:prstGeom prst="rect">
            <a:avLst/>
          </a:prstGeom>
          <a:noFill/>
        </p:spPr>
        <p:txBody>
          <a:bodyPr wrap="none" rtlCol="0">
            <a:spAutoFit/>
          </a:bodyPr>
          <a:lstStyle/>
          <a:p>
            <a:r>
              <a:rPr lang="en-US" b="1" dirty="0">
                <a:ln w="1905"/>
                <a:solidFill>
                  <a:schemeClr val="accent1"/>
                </a:solidFill>
                <a:effectLst>
                  <a:innerShdw blurRad="69850" dist="43180" dir="5400000">
                    <a:srgbClr val="000000">
                      <a:alpha val="65000"/>
                    </a:srgbClr>
                  </a:innerShdw>
                </a:effectLst>
                <a:latin typeface="Cambria"/>
              </a:rPr>
              <a:t>Where does amateur radio live in the frequency spectrum</a:t>
            </a:r>
          </a:p>
        </p:txBody>
      </p:sp>
      <p:sp>
        <p:nvSpPr>
          <p:cNvPr id="7" name="TextBox 6"/>
          <p:cNvSpPr txBox="1"/>
          <p:nvPr/>
        </p:nvSpPr>
        <p:spPr>
          <a:xfrm>
            <a:off x="152401" y="1689556"/>
            <a:ext cx="1045479" cy="58477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en-US" dirty="0"/>
              <a:t>1490 kHz</a:t>
            </a:r>
          </a:p>
          <a:p>
            <a:pPr algn="ctr"/>
            <a:r>
              <a:rPr lang="en-US" sz="1400" dirty="0"/>
              <a:t>KRKC AM</a:t>
            </a:r>
          </a:p>
        </p:txBody>
      </p:sp>
      <p:cxnSp>
        <p:nvCxnSpPr>
          <p:cNvPr id="14" name="Shape 13"/>
          <p:cNvCxnSpPr/>
          <p:nvPr/>
        </p:nvCxnSpPr>
        <p:spPr>
          <a:xfrm rot="16200000" flipH="1">
            <a:off x="376307" y="2279024"/>
            <a:ext cx="621268" cy="611883"/>
          </a:xfrm>
          <a:prstGeom prst="curvedConnector3">
            <a:avLst>
              <a:gd name="adj1" fmla="val 96760"/>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721968" y="2546866"/>
            <a:ext cx="1752600" cy="584775"/>
            <a:chOff x="3733801" y="2710934"/>
            <a:chExt cx="1752600" cy="584775"/>
          </a:xfrm>
        </p:grpSpPr>
        <p:sp>
          <p:nvSpPr>
            <p:cNvPr id="16" name="TextBox 15"/>
            <p:cNvSpPr txBox="1"/>
            <p:nvPr/>
          </p:nvSpPr>
          <p:spPr>
            <a:xfrm>
              <a:off x="3733801" y="2710934"/>
              <a:ext cx="1196161" cy="58477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102.1 MHz</a:t>
              </a:r>
            </a:p>
            <a:p>
              <a:pPr algn="ctr"/>
              <a:r>
                <a:rPr lang="en-US" sz="1400" dirty="0"/>
                <a:t>KRKC FM</a:t>
              </a:r>
            </a:p>
          </p:txBody>
        </p:sp>
        <p:cxnSp>
          <p:nvCxnSpPr>
            <p:cNvPr id="18" name="Curved Connector 17"/>
            <p:cNvCxnSpPr>
              <a:stCxn id="16" idx="3"/>
            </p:cNvCxnSpPr>
            <p:nvPr/>
          </p:nvCxnSpPr>
          <p:spPr>
            <a:xfrm flipV="1">
              <a:off x="4929962" y="2897190"/>
              <a:ext cx="556439" cy="106132"/>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5435491" y="1104781"/>
            <a:ext cx="1981200" cy="584775"/>
            <a:chOff x="5486401" y="990600"/>
            <a:chExt cx="1981200" cy="584775"/>
          </a:xfrm>
        </p:grpSpPr>
        <p:sp>
          <p:nvSpPr>
            <p:cNvPr id="20" name="TextBox 19"/>
            <p:cNvSpPr txBox="1"/>
            <p:nvPr/>
          </p:nvSpPr>
          <p:spPr>
            <a:xfrm>
              <a:off x="5486401" y="990600"/>
              <a:ext cx="1547218" cy="58477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a:t>462.5625 MHz</a:t>
              </a:r>
            </a:p>
            <a:p>
              <a:pPr algn="ctr"/>
              <a:r>
                <a:rPr lang="en-US" sz="1400" dirty="0"/>
                <a:t>FRS/GMRS</a:t>
              </a:r>
            </a:p>
          </p:txBody>
        </p:sp>
        <p:cxnSp>
          <p:nvCxnSpPr>
            <p:cNvPr id="22" name="Curved Connector 21"/>
            <p:cNvCxnSpPr>
              <a:stCxn id="20" idx="3"/>
            </p:cNvCxnSpPr>
            <p:nvPr/>
          </p:nvCxnSpPr>
          <p:spPr>
            <a:xfrm>
              <a:off x="7033619" y="1282988"/>
              <a:ext cx="433982" cy="76945"/>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rot="5400000">
            <a:off x="5861567" y="1594366"/>
            <a:ext cx="1992868" cy="15240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1000" y="215444"/>
            <a:ext cx="699080" cy="307777"/>
          </a:xfrm>
          <a:prstGeom prst="rect">
            <a:avLst/>
          </a:prstGeom>
          <a:noFill/>
        </p:spPr>
        <p:txBody>
          <a:bodyPr wrap="none" rtlCol="0">
            <a:spAutoFit/>
          </a:bodyPr>
          <a:lstStyle/>
          <a:p>
            <a:r>
              <a:rPr lang="en-US" sz="1400" dirty="0">
                <a:solidFill>
                  <a:srgbClr val="FF0000"/>
                </a:solidFill>
                <a:latin typeface="Cambria"/>
                <a:cs typeface="Cambria"/>
              </a:rPr>
              <a:t>T3B05</a:t>
            </a:r>
          </a:p>
        </p:txBody>
      </p:sp>
      <p:sp>
        <p:nvSpPr>
          <p:cNvPr id="5" name="TextBox 4"/>
          <p:cNvSpPr txBox="1"/>
          <p:nvPr/>
        </p:nvSpPr>
        <p:spPr>
          <a:xfrm>
            <a:off x="6300998" y="1981943"/>
            <a:ext cx="1380121" cy="52322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1400" dirty="0"/>
              <a:t>Many of our</a:t>
            </a:r>
          </a:p>
          <a:p>
            <a:r>
              <a:rPr lang="en-US" sz="1400" dirty="0"/>
              <a:t>Handheld radios</a:t>
            </a:r>
          </a:p>
        </p:txBody>
      </p:sp>
    </p:spTree>
    <p:extLst>
      <p:ext uri="{BB962C8B-B14F-4D97-AF65-F5344CB8AC3E}">
        <p14:creationId xmlns:p14="http://schemas.microsoft.com/office/powerpoint/2010/main" val="19895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0.70"/>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054100"/>
            <a:ext cx="8331200" cy="4737100"/>
          </a:xfrm>
          <a:prstGeom prst="rect">
            <a:avLst/>
          </a:prstGeom>
        </p:spPr>
      </p:pic>
      <p:pic>
        <p:nvPicPr>
          <p:cNvPr id="3" name="Picture 2" descr="Hambands_color-2.pdf"/>
          <p:cNvPicPr>
            <a:picLocks noChangeAspect="1"/>
          </p:cNvPicPr>
          <p:nvPr/>
        </p:nvPicPr>
        <p:blipFill>
          <a:blip r:embed="rId4"/>
          <a:stretch>
            <a:fillRect/>
          </a:stretch>
        </p:blipFill>
        <p:spPr>
          <a:xfrm>
            <a:off x="134470" y="82636"/>
            <a:ext cx="8875059" cy="6858000"/>
          </a:xfrm>
          <a:prstGeom prst="rect">
            <a:avLst/>
          </a:prstGeom>
        </p:spPr>
      </p:pic>
      <p:grpSp>
        <p:nvGrpSpPr>
          <p:cNvPr id="11" name="Group 10"/>
          <p:cNvGrpSpPr/>
          <p:nvPr/>
        </p:nvGrpSpPr>
        <p:grpSpPr>
          <a:xfrm>
            <a:off x="2239505" y="1077132"/>
            <a:ext cx="4974956" cy="4980123"/>
            <a:chOff x="2239505" y="1077132"/>
            <a:chExt cx="4974956" cy="4980123"/>
          </a:xfrm>
        </p:grpSpPr>
        <p:sp>
          <p:nvSpPr>
            <p:cNvPr id="4" name="Oval 3"/>
            <p:cNvSpPr/>
            <p:nvPr/>
          </p:nvSpPr>
          <p:spPr>
            <a:xfrm>
              <a:off x="4494509" y="4121236"/>
              <a:ext cx="356460" cy="319029"/>
            </a:xfrm>
            <a:prstGeom prst="ellipse">
              <a:avLst/>
            </a:prstGeom>
            <a:solidFill>
              <a:srgbClr val="FFC000">
                <a:alpha val="37000"/>
              </a:srgbClr>
            </a:solidFill>
            <a:ln>
              <a:solidFill>
                <a:schemeClr val="accent1">
                  <a:shade val="50000"/>
                  <a:alpha val="84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39505" y="2429338"/>
              <a:ext cx="356460" cy="319029"/>
            </a:xfrm>
            <a:prstGeom prst="ellipse">
              <a:avLst/>
            </a:prstGeom>
            <a:solidFill>
              <a:srgbClr val="FFC000">
                <a:alpha val="37000"/>
              </a:srgbClr>
            </a:solidFill>
            <a:ln>
              <a:solidFill>
                <a:schemeClr val="accent1">
                  <a:shade val="50000"/>
                  <a:alpha val="84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270502" y="4972329"/>
              <a:ext cx="356460" cy="319029"/>
            </a:xfrm>
            <a:prstGeom prst="ellipse">
              <a:avLst/>
            </a:prstGeom>
            <a:solidFill>
              <a:srgbClr val="FFC000">
                <a:alpha val="37000"/>
              </a:srgbClr>
            </a:solidFill>
            <a:ln>
              <a:solidFill>
                <a:schemeClr val="accent1">
                  <a:shade val="50000"/>
                  <a:alpha val="84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5738226"/>
              <a:ext cx="356460" cy="319029"/>
            </a:xfrm>
            <a:prstGeom prst="ellipse">
              <a:avLst/>
            </a:prstGeom>
            <a:solidFill>
              <a:srgbClr val="FFC000">
                <a:alpha val="37000"/>
              </a:srgbClr>
            </a:solidFill>
            <a:ln>
              <a:solidFill>
                <a:schemeClr val="accent1">
                  <a:shade val="50000"/>
                  <a:alpha val="84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87000" y="1077132"/>
              <a:ext cx="227461" cy="1671235"/>
            </a:xfrm>
            <a:prstGeom prst="rect">
              <a:avLst/>
            </a:prstGeom>
            <a:solidFill>
              <a:srgbClr val="FFC000">
                <a:alpha val="27000"/>
              </a:srgbClr>
            </a:solidFill>
            <a:ln>
              <a:solidFill>
                <a:schemeClr val="accent1">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86999" y="3604647"/>
              <a:ext cx="227461" cy="1671235"/>
            </a:xfrm>
            <a:prstGeom prst="rect">
              <a:avLst/>
            </a:prstGeom>
            <a:solidFill>
              <a:srgbClr val="FFC000">
                <a:alpha val="27000"/>
              </a:srgbClr>
            </a:solidFill>
            <a:ln>
              <a:solidFill>
                <a:schemeClr val="accent1">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41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2133" y="4521200"/>
            <a:ext cx="7982587" cy="2031325"/>
          </a:xfrm>
          <a:prstGeom prst="rect">
            <a:avLst/>
          </a:prstGeom>
          <a:noFill/>
        </p:spPr>
        <p:txBody>
          <a:bodyPr wrap="none" rtlCol="0">
            <a:spAutoFit/>
          </a:bodyPr>
          <a:lstStyle/>
          <a:p>
            <a:r>
              <a:rPr lang="en-US" b="1" dirty="0">
                <a:solidFill>
                  <a:srgbClr val="FF0000"/>
                </a:solidFill>
              </a:rPr>
              <a:t>T1B06</a:t>
            </a:r>
            <a:r>
              <a:rPr lang="en-US" dirty="0"/>
              <a:t>  On which HF bands does a Technician class operator have phone privileges?</a:t>
            </a:r>
          </a:p>
          <a:p>
            <a:endParaRPr lang="en-US" dirty="0"/>
          </a:p>
          <a:p>
            <a:r>
              <a:rPr lang="en-US" dirty="0"/>
              <a:t>A. None</a:t>
            </a:r>
          </a:p>
          <a:p>
            <a:r>
              <a:rPr lang="en-US" dirty="0"/>
              <a:t>B. 10 meter band only</a:t>
            </a:r>
          </a:p>
          <a:p>
            <a:r>
              <a:rPr lang="en-US" dirty="0"/>
              <a:t>C. 80 meter, 40 meter, 15 meter and 10 meter bands</a:t>
            </a:r>
          </a:p>
          <a:p>
            <a:r>
              <a:rPr lang="en-US" dirty="0"/>
              <a:t>D. 30 meter band only</a:t>
            </a:r>
          </a:p>
          <a:p>
            <a:endParaRPr lang="en-US" dirty="0"/>
          </a:p>
        </p:txBody>
      </p:sp>
      <p:pic>
        <p:nvPicPr>
          <p:cNvPr id="6" name="Picture 5" descr="Screen Shot 2018-12-24 at 8.0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92" y="27517"/>
            <a:ext cx="5170393" cy="4334933"/>
          </a:xfrm>
          <a:prstGeom prst="rect">
            <a:avLst/>
          </a:prstGeom>
        </p:spPr>
      </p:pic>
      <p:sp>
        <p:nvSpPr>
          <p:cNvPr id="8" name="TextBox 7"/>
          <p:cNvSpPr txBox="1"/>
          <p:nvPr/>
        </p:nvSpPr>
        <p:spPr>
          <a:xfrm>
            <a:off x="6045014" y="6126665"/>
            <a:ext cx="2210862"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Lowest of the choices</a:t>
            </a:r>
          </a:p>
        </p:txBody>
      </p:sp>
      <p:sp>
        <p:nvSpPr>
          <p:cNvPr id="2" name="TextBox 1"/>
          <p:cNvSpPr txBox="1"/>
          <p:nvPr/>
        </p:nvSpPr>
        <p:spPr>
          <a:xfrm>
            <a:off x="6162033" y="5757333"/>
            <a:ext cx="1976823" cy="369332"/>
          </a:xfrm>
          <a:prstGeom prst="rect">
            <a:avLst/>
          </a:prstGeom>
          <a:noFill/>
        </p:spPr>
        <p:txBody>
          <a:bodyPr wrap="none" rtlCol="0">
            <a:spAutoFit/>
          </a:bodyPr>
          <a:lstStyle/>
          <a:p>
            <a:r>
              <a:rPr lang="en-US" dirty="0">
                <a:solidFill>
                  <a:srgbClr val="FF0000"/>
                </a:solidFill>
                <a:latin typeface="Brush Script MT" charset="0"/>
                <a:ea typeface="Brush Script MT" charset="0"/>
                <a:cs typeface="Brush Script MT" charset="0"/>
              </a:rPr>
              <a:t>Ridiculous Relationship</a:t>
            </a:r>
          </a:p>
        </p:txBody>
      </p:sp>
      <p:sp>
        <p:nvSpPr>
          <p:cNvPr id="3" name="Freeform 2"/>
          <p:cNvSpPr/>
          <p:nvPr/>
        </p:nvSpPr>
        <p:spPr>
          <a:xfrm>
            <a:off x="2884005" y="4544139"/>
            <a:ext cx="1070775" cy="417826"/>
          </a:xfrm>
          <a:custGeom>
            <a:avLst/>
            <a:gdLst>
              <a:gd name="connsiteX0" fmla="*/ 652571 w 747155"/>
              <a:gd name="connsiteY0" fmla="*/ 81649 h 417826"/>
              <a:gd name="connsiteX1" fmla="*/ 518101 w 747155"/>
              <a:gd name="connsiteY1" fmla="*/ 68202 h 417826"/>
              <a:gd name="connsiteX2" fmla="*/ 397077 w 747155"/>
              <a:gd name="connsiteY2" fmla="*/ 41308 h 417826"/>
              <a:gd name="connsiteX3" fmla="*/ 356736 w 747155"/>
              <a:gd name="connsiteY3" fmla="*/ 27861 h 417826"/>
              <a:gd name="connsiteX4" fmla="*/ 235713 w 747155"/>
              <a:gd name="connsiteY4" fmla="*/ 14414 h 417826"/>
              <a:gd name="connsiteX5" fmla="*/ 20560 w 747155"/>
              <a:gd name="connsiteY5" fmla="*/ 27861 h 417826"/>
              <a:gd name="connsiteX6" fmla="*/ 34007 w 747155"/>
              <a:gd name="connsiteY6" fmla="*/ 269908 h 417826"/>
              <a:gd name="connsiteX7" fmla="*/ 47454 w 747155"/>
              <a:gd name="connsiteY7" fmla="*/ 323696 h 417826"/>
              <a:gd name="connsiteX8" fmla="*/ 87795 w 747155"/>
              <a:gd name="connsiteY8" fmla="*/ 390932 h 417826"/>
              <a:gd name="connsiteX9" fmla="*/ 181924 w 747155"/>
              <a:gd name="connsiteY9" fmla="*/ 417826 h 417826"/>
              <a:gd name="connsiteX10" fmla="*/ 652571 w 747155"/>
              <a:gd name="connsiteY10" fmla="*/ 390932 h 417826"/>
              <a:gd name="connsiteX11" fmla="*/ 692913 w 747155"/>
              <a:gd name="connsiteY11" fmla="*/ 377485 h 417826"/>
              <a:gd name="connsiteX12" fmla="*/ 746701 w 747155"/>
              <a:gd name="connsiteY12" fmla="*/ 310249 h 417826"/>
              <a:gd name="connsiteX13" fmla="*/ 733254 w 747155"/>
              <a:gd name="connsiteY13" fmla="*/ 243014 h 417826"/>
              <a:gd name="connsiteX14" fmla="*/ 706360 w 747155"/>
              <a:gd name="connsiteY14" fmla="*/ 135437 h 417826"/>
              <a:gd name="connsiteX15" fmla="*/ 692913 w 747155"/>
              <a:gd name="connsiteY15" fmla="*/ 95096 h 417826"/>
              <a:gd name="connsiteX16" fmla="*/ 652571 w 747155"/>
              <a:gd name="connsiteY16" fmla="*/ 81649 h 4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7155" h="417826">
                <a:moveTo>
                  <a:pt x="652571" y="81649"/>
                </a:moveTo>
                <a:cubicBezTo>
                  <a:pt x="623436" y="77167"/>
                  <a:pt x="645416" y="93665"/>
                  <a:pt x="518101" y="68202"/>
                </a:cubicBezTo>
                <a:cubicBezTo>
                  <a:pt x="471888" y="58959"/>
                  <a:pt x="441386" y="53967"/>
                  <a:pt x="397077" y="41308"/>
                </a:cubicBezTo>
                <a:cubicBezTo>
                  <a:pt x="383448" y="37414"/>
                  <a:pt x="370718" y="30191"/>
                  <a:pt x="356736" y="27861"/>
                </a:cubicBezTo>
                <a:cubicBezTo>
                  <a:pt x="316699" y="21188"/>
                  <a:pt x="276054" y="18896"/>
                  <a:pt x="235713" y="14414"/>
                </a:cubicBezTo>
                <a:cubicBezTo>
                  <a:pt x="163995" y="18896"/>
                  <a:pt x="65086" y="-28539"/>
                  <a:pt x="20560" y="27861"/>
                </a:cubicBezTo>
                <a:cubicBezTo>
                  <a:pt x="-29511" y="91285"/>
                  <a:pt x="26691" y="189433"/>
                  <a:pt x="34007" y="269908"/>
                </a:cubicBezTo>
                <a:cubicBezTo>
                  <a:pt x="35680" y="288313"/>
                  <a:pt x="42377" y="305926"/>
                  <a:pt x="47454" y="323696"/>
                </a:cubicBezTo>
                <a:cubicBezTo>
                  <a:pt x="56207" y="354332"/>
                  <a:pt x="58663" y="373452"/>
                  <a:pt x="87795" y="390932"/>
                </a:cubicBezTo>
                <a:cubicBezTo>
                  <a:pt x="101574" y="399200"/>
                  <a:pt x="171878" y="415314"/>
                  <a:pt x="181924" y="417826"/>
                </a:cubicBezTo>
                <a:cubicBezTo>
                  <a:pt x="337622" y="412636"/>
                  <a:pt x="499363" y="429234"/>
                  <a:pt x="652571" y="390932"/>
                </a:cubicBezTo>
                <a:cubicBezTo>
                  <a:pt x="666322" y="387494"/>
                  <a:pt x="679466" y="381967"/>
                  <a:pt x="692913" y="377485"/>
                </a:cubicBezTo>
                <a:cubicBezTo>
                  <a:pt x="706521" y="363877"/>
                  <a:pt x="744278" y="329634"/>
                  <a:pt x="746701" y="310249"/>
                </a:cubicBezTo>
                <a:cubicBezTo>
                  <a:pt x="749536" y="287570"/>
                  <a:pt x="738393" y="265284"/>
                  <a:pt x="733254" y="243014"/>
                </a:cubicBezTo>
                <a:cubicBezTo>
                  <a:pt x="724943" y="206998"/>
                  <a:pt x="718049" y="170503"/>
                  <a:pt x="706360" y="135437"/>
                </a:cubicBezTo>
                <a:cubicBezTo>
                  <a:pt x="701878" y="121990"/>
                  <a:pt x="700206" y="107250"/>
                  <a:pt x="692913" y="95096"/>
                </a:cubicBezTo>
                <a:cubicBezTo>
                  <a:pt x="686390" y="84225"/>
                  <a:pt x="681706" y="86131"/>
                  <a:pt x="652571" y="8164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267360" y="5297394"/>
            <a:ext cx="2275940" cy="403411"/>
          </a:xfrm>
          <a:custGeom>
            <a:avLst/>
            <a:gdLst>
              <a:gd name="connsiteX0" fmla="*/ 2704901 w 5020590"/>
              <a:gd name="connsiteY0" fmla="*/ 26894 h 403411"/>
              <a:gd name="connsiteX1" fmla="*/ 1588795 w 5020590"/>
              <a:gd name="connsiteY1" fmla="*/ 40341 h 403411"/>
              <a:gd name="connsiteX2" fmla="*/ 1481219 w 5020590"/>
              <a:gd name="connsiteY2" fmla="*/ 53788 h 403411"/>
              <a:gd name="connsiteX3" fmla="*/ 607160 w 5020590"/>
              <a:gd name="connsiteY3" fmla="*/ 67235 h 403411"/>
              <a:gd name="connsiteX4" fmla="*/ 392007 w 5020590"/>
              <a:gd name="connsiteY4" fmla="*/ 80682 h 403411"/>
              <a:gd name="connsiteX5" fmla="*/ 96172 w 5020590"/>
              <a:gd name="connsiteY5" fmla="*/ 107576 h 403411"/>
              <a:gd name="connsiteX6" fmla="*/ 28936 w 5020590"/>
              <a:gd name="connsiteY6" fmla="*/ 121023 h 403411"/>
              <a:gd name="connsiteX7" fmla="*/ 15489 w 5020590"/>
              <a:gd name="connsiteY7" fmla="*/ 242047 h 403411"/>
              <a:gd name="connsiteX8" fmla="*/ 28936 w 5020590"/>
              <a:gd name="connsiteY8" fmla="*/ 295835 h 403411"/>
              <a:gd name="connsiteX9" fmla="*/ 96172 w 5020590"/>
              <a:gd name="connsiteY9" fmla="*/ 336176 h 403411"/>
              <a:gd name="connsiteX10" fmla="*/ 163407 w 5020590"/>
              <a:gd name="connsiteY10" fmla="*/ 349623 h 403411"/>
              <a:gd name="connsiteX11" fmla="*/ 553372 w 5020590"/>
              <a:gd name="connsiteY11" fmla="*/ 363070 h 403411"/>
              <a:gd name="connsiteX12" fmla="*/ 1924972 w 5020590"/>
              <a:gd name="connsiteY12" fmla="*/ 389964 h 403411"/>
              <a:gd name="connsiteX13" fmla="*/ 2395619 w 5020590"/>
              <a:gd name="connsiteY13" fmla="*/ 376517 h 403411"/>
              <a:gd name="connsiteX14" fmla="*/ 2704901 w 5020590"/>
              <a:gd name="connsiteY14" fmla="*/ 389964 h 403411"/>
              <a:gd name="connsiteX15" fmla="*/ 3283125 w 5020590"/>
              <a:gd name="connsiteY15" fmla="*/ 403411 h 403411"/>
              <a:gd name="connsiteX16" fmla="*/ 4210972 w 5020590"/>
              <a:gd name="connsiteY16" fmla="*/ 389964 h 403411"/>
              <a:gd name="connsiteX17" fmla="*/ 4816089 w 5020590"/>
              <a:gd name="connsiteY17" fmla="*/ 376517 h 403411"/>
              <a:gd name="connsiteX18" fmla="*/ 4950560 w 5020590"/>
              <a:gd name="connsiteY18" fmla="*/ 349623 h 403411"/>
              <a:gd name="connsiteX19" fmla="*/ 4990901 w 5020590"/>
              <a:gd name="connsiteY19" fmla="*/ 336176 h 403411"/>
              <a:gd name="connsiteX20" fmla="*/ 5004348 w 5020590"/>
              <a:gd name="connsiteY20" fmla="*/ 201705 h 403411"/>
              <a:gd name="connsiteX21" fmla="*/ 4977454 w 5020590"/>
              <a:gd name="connsiteY21" fmla="*/ 94129 h 403411"/>
              <a:gd name="connsiteX22" fmla="*/ 4950560 w 5020590"/>
              <a:gd name="connsiteY22" fmla="*/ 53788 h 403411"/>
              <a:gd name="connsiteX23" fmla="*/ 4869878 w 5020590"/>
              <a:gd name="connsiteY23" fmla="*/ 26894 h 403411"/>
              <a:gd name="connsiteX24" fmla="*/ 4829536 w 5020590"/>
              <a:gd name="connsiteY24" fmla="*/ 13447 h 403411"/>
              <a:gd name="connsiteX25" fmla="*/ 4789195 w 5020590"/>
              <a:gd name="connsiteY25" fmla="*/ 0 h 403411"/>
              <a:gd name="connsiteX26" fmla="*/ 2704901 w 5020590"/>
              <a:gd name="connsiteY26" fmla="*/ 26894 h 40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0590" h="403411">
                <a:moveTo>
                  <a:pt x="2704901" y="26894"/>
                </a:moveTo>
                <a:lnTo>
                  <a:pt x="1588795" y="40341"/>
                </a:lnTo>
                <a:cubicBezTo>
                  <a:pt x="1552666" y="41135"/>
                  <a:pt x="1517343" y="52798"/>
                  <a:pt x="1481219" y="53788"/>
                </a:cubicBezTo>
                <a:cubicBezTo>
                  <a:pt x="1189941" y="61768"/>
                  <a:pt x="898513" y="62753"/>
                  <a:pt x="607160" y="67235"/>
                </a:cubicBezTo>
                <a:lnTo>
                  <a:pt x="392007" y="80682"/>
                </a:lnTo>
                <a:cubicBezTo>
                  <a:pt x="310705" y="86289"/>
                  <a:pt x="182230" y="95282"/>
                  <a:pt x="96172" y="107576"/>
                </a:cubicBezTo>
                <a:cubicBezTo>
                  <a:pt x="73546" y="110808"/>
                  <a:pt x="51348" y="116541"/>
                  <a:pt x="28936" y="121023"/>
                </a:cubicBezTo>
                <a:cubicBezTo>
                  <a:pt x="-11613" y="181847"/>
                  <a:pt x="-3092" y="149139"/>
                  <a:pt x="15489" y="242047"/>
                </a:cubicBezTo>
                <a:cubicBezTo>
                  <a:pt x="19113" y="260169"/>
                  <a:pt x="20671" y="279305"/>
                  <a:pt x="28936" y="295835"/>
                </a:cubicBezTo>
                <a:cubicBezTo>
                  <a:pt x="42527" y="323016"/>
                  <a:pt x="69883" y="329604"/>
                  <a:pt x="96172" y="336176"/>
                </a:cubicBezTo>
                <a:cubicBezTo>
                  <a:pt x="118345" y="341719"/>
                  <a:pt x="140591" y="348281"/>
                  <a:pt x="163407" y="349623"/>
                </a:cubicBezTo>
                <a:cubicBezTo>
                  <a:pt x="293248" y="357261"/>
                  <a:pt x="423363" y="359246"/>
                  <a:pt x="553372" y="363070"/>
                </a:cubicBezTo>
                <a:lnTo>
                  <a:pt x="1924972" y="389964"/>
                </a:lnTo>
                <a:cubicBezTo>
                  <a:pt x="2081854" y="385482"/>
                  <a:pt x="2238673" y="376517"/>
                  <a:pt x="2395619" y="376517"/>
                </a:cubicBezTo>
                <a:cubicBezTo>
                  <a:pt x="2498810" y="376517"/>
                  <a:pt x="2601757" y="386838"/>
                  <a:pt x="2704901" y="389964"/>
                </a:cubicBezTo>
                <a:lnTo>
                  <a:pt x="3283125" y="403411"/>
                </a:lnTo>
                <a:lnTo>
                  <a:pt x="4210972" y="389964"/>
                </a:lnTo>
                <a:lnTo>
                  <a:pt x="4816089" y="376517"/>
                </a:lnTo>
                <a:cubicBezTo>
                  <a:pt x="4846709" y="375316"/>
                  <a:pt x="4916611" y="359323"/>
                  <a:pt x="4950560" y="349623"/>
                </a:cubicBezTo>
                <a:cubicBezTo>
                  <a:pt x="4964189" y="345729"/>
                  <a:pt x="4977454" y="340658"/>
                  <a:pt x="4990901" y="336176"/>
                </a:cubicBezTo>
                <a:cubicBezTo>
                  <a:pt x="5034307" y="271067"/>
                  <a:pt x="5022178" y="308687"/>
                  <a:pt x="5004348" y="201705"/>
                </a:cubicBezTo>
                <a:cubicBezTo>
                  <a:pt x="5000512" y="178689"/>
                  <a:pt x="4990444" y="120109"/>
                  <a:pt x="4977454" y="94129"/>
                </a:cubicBezTo>
                <a:cubicBezTo>
                  <a:pt x="4970226" y="79674"/>
                  <a:pt x="4964265" y="62353"/>
                  <a:pt x="4950560" y="53788"/>
                </a:cubicBezTo>
                <a:cubicBezTo>
                  <a:pt x="4926520" y="38763"/>
                  <a:pt x="4896772" y="35859"/>
                  <a:pt x="4869878" y="26894"/>
                </a:cubicBezTo>
                <a:lnTo>
                  <a:pt x="4829536" y="13447"/>
                </a:lnTo>
                <a:cubicBezTo>
                  <a:pt x="4816089" y="8965"/>
                  <a:pt x="4803369" y="146"/>
                  <a:pt x="4789195" y="0"/>
                </a:cubicBezTo>
                <a:lnTo>
                  <a:pt x="2704901" y="2689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9B8870-96CD-BB4A-A514-7EC589399589}"/>
              </a:ext>
            </a:extLst>
          </p:cNvPr>
          <p:cNvSpPr txBox="1"/>
          <p:nvPr/>
        </p:nvSpPr>
        <p:spPr>
          <a:xfrm>
            <a:off x="6542179" y="255982"/>
            <a:ext cx="2102069" cy="2308324"/>
          </a:xfrm>
          <a:prstGeom prst="rect">
            <a:avLst/>
          </a:prstGeom>
          <a:noFill/>
        </p:spPr>
        <p:txBody>
          <a:bodyPr wrap="square" rtlCol="0">
            <a:spAutoFit/>
          </a:bodyPr>
          <a:lstStyle/>
          <a:p>
            <a:r>
              <a:rPr lang="en-US" dirty="0">
                <a:solidFill>
                  <a:srgbClr val="FF0000"/>
                </a:solidFill>
              </a:rPr>
              <a:t>T1B01</a:t>
            </a:r>
            <a:r>
              <a:rPr lang="en-US" dirty="0"/>
              <a:t>  Which of the following frequency ranges are available for phone operation by Technician licensees?</a:t>
            </a:r>
          </a:p>
          <a:p>
            <a:endParaRPr lang="en-US" dirty="0"/>
          </a:p>
        </p:txBody>
      </p:sp>
      <p:cxnSp>
        <p:nvCxnSpPr>
          <p:cNvPr id="10" name="Straight Arrow Connector 9">
            <a:extLst>
              <a:ext uri="{FF2B5EF4-FFF2-40B4-BE49-F238E27FC236}">
                <a16:creationId xmlns:a16="http://schemas.microsoft.com/office/drawing/2014/main" id="{BC6EDD36-9AB8-D043-8AC6-2909C763B86C}"/>
              </a:ext>
            </a:extLst>
          </p:cNvPr>
          <p:cNvCxnSpPr>
            <a:cxnSpLocks/>
          </p:cNvCxnSpPr>
          <p:nvPr/>
        </p:nvCxnSpPr>
        <p:spPr>
          <a:xfrm flipH="1">
            <a:off x="4330262" y="409903"/>
            <a:ext cx="2133600" cy="73573"/>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95D0DA-FCA1-3C40-80EA-C42AB8C90D3B}"/>
              </a:ext>
            </a:extLst>
          </p:cNvPr>
          <p:cNvSpPr txBox="1"/>
          <p:nvPr/>
        </p:nvSpPr>
        <p:spPr>
          <a:xfrm>
            <a:off x="6463862" y="2336800"/>
            <a:ext cx="1889759"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Answers to the question refer to the 10 meter band</a:t>
            </a:r>
          </a:p>
        </p:txBody>
      </p:sp>
      <p:pic>
        <p:nvPicPr>
          <p:cNvPr id="12" name="Picture 11" descr="Application&#10;&#10;Description automatically generated with low confidence">
            <a:extLst>
              <a:ext uri="{FF2B5EF4-FFF2-40B4-BE49-F238E27FC236}">
                <a16:creationId xmlns:a16="http://schemas.microsoft.com/office/drawing/2014/main" id="{E1781581-D89D-2C4B-8360-AF31F319359B}"/>
              </a:ext>
            </a:extLst>
          </p:cNvPr>
          <p:cNvPicPr>
            <a:picLocks noChangeAspect="1"/>
          </p:cNvPicPr>
          <p:nvPr/>
        </p:nvPicPr>
        <p:blipFill>
          <a:blip r:embed="rId3"/>
          <a:stretch>
            <a:fillRect/>
          </a:stretch>
        </p:blipFill>
        <p:spPr>
          <a:xfrm>
            <a:off x="746898" y="1960880"/>
            <a:ext cx="6257152" cy="2401570"/>
          </a:xfrm>
          <a:prstGeom prst="rect">
            <a:avLst/>
          </a:prstGeom>
        </p:spPr>
      </p:pic>
      <mc:AlternateContent xmlns:mc="http://schemas.openxmlformats.org/markup-compatibility/2006">
        <mc:Choice xmlns:p14="http://schemas.microsoft.com/office/powerpoint/2010/main" Requires="p14">
          <p:contentPart p14:bwMode="auto" r:id="rId4">
            <p14:nvContentPartPr>
              <p14:cNvPr id="13" name="Ink 12">
                <a:extLst>
                  <a:ext uri="{FF2B5EF4-FFF2-40B4-BE49-F238E27FC236}">
                    <a16:creationId xmlns:a16="http://schemas.microsoft.com/office/drawing/2014/main" id="{D54B241D-CBF2-F541-B8ED-C465397D8B46}"/>
                  </a:ext>
                </a:extLst>
              </p14:cNvPr>
              <p14:cNvContentPartPr/>
              <p14:nvPr/>
            </p14:nvContentPartPr>
            <p14:xfrm>
              <a:off x="7695147" y="4538893"/>
              <a:ext cx="771120" cy="406440"/>
            </p14:xfrm>
          </p:contentPart>
        </mc:Choice>
        <mc:Fallback>
          <p:pic>
            <p:nvPicPr>
              <p:cNvPr id="13" name="Ink 12">
                <a:extLst>
                  <a:ext uri="{FF2B5EF4-FFF2-40B4-BE49-F238E27FC236}">
                    <a16:creationId xmlns:a16="http://schemas.microsoft.com/office/drawing/2014/main" id="{D54B241D-CBF2-F541-B8ED-C465397D8B46}"/>
                  </a:ext>
                </a:extLst>
              </p:cNvPr>
              <p:cNvPicPr/>
              <p:nvPr/>
            </p:nvPicPr>
            <p:blipFill>
              <a:blip r:embed="rId5"/>
              <a:stretch>
                <a:fillRect/>
              </a:stretch>
            </p:blipFill>
            <p:spPr>
              <a:xfrm>
                <a:off x="7686507" y="4529893"/>
                <a:ext cx="788760" cy="424080"/>
              </a:xfrm>
              <a:prstGeom prst="rect">
                <a:avLst/>
              </a:prstGeom>
            </p:spPr>
          </p:pic>
        </mc:Fallback>
      </mc:AlternateContent>
      <p:sp>
        <p:nvSpPr>
          <p:cNvPr id="14" name="TextBox 13">
            <a:extLst>
              <a:ext uri="{FF2B5EF4-FFF2-40B4-BE49-F238E27FC236}">
                <a16:creationId xmlns:a16="http://schemas.microsoft.com/office/drawing/2014/main" id="{D624CBA0-2051-F54C-9892-4EE3C3518012}"/>
              </a:ext>
            </a:extLst>
          </p:cNvPr>
          <p:cNvSpPr txBox="1"/>
          <p:nvPr/>
        </p:nvSpPr>
        <p:spPr>
          <a:xfrm>
            <a:off x="1652654" y="443643"/>
            <a:ext cx="3233578" cy="1477328"/>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 28.050 MHz to 28.150 MHz</a:t>
            </a:r>
          </a:p>
          <a:p>
            <a:r>
              <a:rPr lang="en-US" dirty="0"/>
              <a:t>B. 28.100 MHz to 28.300 MHz</a:t>
            </a:r>
          </a:p>
          <a:p>
            <a:r>
              <a:rPr lang="en-US" dirty="0"/>
              <a:t>C. 28.300 MHz to 28.500 MHz</a:t>
            </a:r>
          </a:p>
          <a:p>
            <a:r>
              <a:rPr lang="en-US" dirty="0"/>
              <a:t>D. 28.500 MHz to 28.600 MHz</a:t>
            </a:r>
          </a:p>
          <a:p>
            <a:endParaRPr lang="en-US" dirty="0"/>
          </a:p>
        </p:txBody>
      </p:sp>
    </p:spTree>
    <p:extLst>
      <p:ext uri="{BB962C8B-B14F-4D97-AF65-F5344CB8AC3E}">
        <p14:creationId xmlns:p14="http://schemas.microsoft.com/office/powerpoint/2010/main" val="199412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strVal val="#ppt_w*0.70"/>
                                          </p:val>
                                        </p:tav>
                                        <p:tav tm="100000">
                                          <p:val>
                                            <p:strVal val="#ppt_w"/>
                                          </p:val>
                                        </p:tav>
                                      </p:tavLst>
                                    </p:anim>
                                    <p:anim calcmode="lin" valueType="num">
                                      <p:cBhvr>
                                        <p:cTn id="31" dur="1000" fill="hold"/>
                                        <p:tgtEl>
                                          <p:spTgt spid="13"/>
                                        </p:tgtEl>
                                        <p:attrNameLst>
                                          <p:attrName>ppt_h</p:attrName>
                                        </p:attrNameLst>
                                      </p:cBhvr>
                                      <p:tavLst>
                                        <p:tav tm="0">
                                          <p:val>
                                            <p:strVal val="#ppt_h"/>
                                          </p:val>
                                        </p:tav>
                                        <p:tav tm="100000">
                                          <p:val>
                                            <p:strVal val="#ppt_h"/>
                                          </p:val>
                                        </p:tav>
                                      </p:tavLst>
                                    </p:anim>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randombar(horizontal)">
                                      <p:cBhvr>
                                        <p:cTn id="41" dur="1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animBg="1"/>
      <p:bldP spid="4" grpId="0" animBg="1"/>
      <p:bldP spid="14" grpId="0"/>
      <p:bldP spid="14"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38825</TotalTime>
  <Words>2610</Words>
  <Application>Microsoft Macintosh PowerPoint</Application>
  <PresentationFormat>On-screen Show (4:3)</PresentationFormat>
  <Paragraphs>758</Paragraphs>
  <Slides>31</Slides>
  <Notes>18</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Brush Script MT</vt:lpstr>
      <vt:lpstr>Arial</vt:lpstr>
      <vt:lpstr>Calibri</vt:lpstr>
      <vt:lpstr>Cambria</vt:lpstr>
      <vt:lpstr>Century Gothic</vt:lpstr>
      <vt:lpstr>Courier New</vt:lpstr>
      <vt:lpstr>Palatino Linotype</vt:lpstr>
      <vt:lpstr>Rockwell</vt:lpstr>
      <vt:lpstr>Symbol</vt:lpstr>
      <vt:lpstr>Times New Roman</vt:lpstr>
      <vt:lpstr>Verdana</vt:lpstr>
      <vt:lpstr>Wingdings</vt:lpstr>
      <vt:lpstr>Executive</vt:lpstr>
      <vt:lpstr>PowerPoint Presentation</vt:lpstr>
      <vt:lpstr>PowerPoint Presentation</vt:lpstr>
      <vt:lpstr>The Radio Frequency Spectrum</vt:lpstr>
      <vt:lpstr>Simple Math calculator</vt:lpstr>
      <vt:lpstr>PowerPoint Presentation</vt:lpstr>
      <vt:lpstr>PowerPoint Presentation</vt:lpstr>
      <vt:lpstr>PowerPoint Presentation</vt:lpstr>
      <vt:lpstr>PowerPoint Presentation</vt:lpstr>
      <vt:lpstr>PowerPoint Presentation</vt:lpstr>
      <vt:lpstr>Mode Restricted Sub-Band</vt:lpstr>
      <vt:lpstr>PowerPoint Presentation</vt:lpstr>
      <vt:lpstr>PowerPoint Presentation</vt:lpstr>
      <vt:lpstr>PowerPoint Presentation</vt:lpstr>
      <vt:lpstr>LET’S MAKE AN ELECTRO-MAGNETIC WAVE</vt:lpstr>
      <vt:lpstr>Guglielmo Marconi's spark gap transmitter, with which he performed the first experiments in practical radio communication in 1895-1897</vt:lpstr>
      <vt:lpstr> Alexanderson alternator, a huge rotating machine used as a radio transmitter at very low frequency from about 1910 until World War 2</vt:lpstr>
      <vt:lpstr>Radio Waves</vt:lpstr>
      <vt:lpstr>PowerPoint Presentation</vt:lpstr>
      <vt:lpstr>PowerPoint Presentation</vt:lpstr>
      <vt:lpstr>PowerPoint Presentation</vt:lpstr>
      <vt:lpstr>PowerPoint Presentation</vt:lpstr>
      <vt:lpstr>Bandwidth</vt:lpstr>
      <vt:lpstr>PowerPoint Presentation</vt:lpstr>
      <vt:lpstr>PowerPoint Presentation</vt:lpstr>
      <vt:lpstr>PowerPoint Presentation</vt:lpstr>
      <vt:lpstr>PowerPoint Presentation</vt:lpstr>
      <vt:lpstr>FM Modulation</vt:lpstr>
      <vt:lpstr>PowerPoint Presentation</vt:lpstr>
      <vt:lpstr>PowerPoint Presentation</vt:lpstr>
      <vt:lpstr>Single Sideband Modulation  (SSB) Is:</vt:lpstr>
      <vt:lpstr>For Next Week</vt:lpstr>
    </vt:vector>
  </TitlesOfParts>
  <Company>N6FVY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Foster</dc:creator>
  <cp:lastModifiedBy>John Foster</cp:lastModifiedBy>
  <cp:revision>44</cp:revision>
  <cp:lastPrinted>2022-01-16T22:26:03Z</cp:lastPrinted>
  <dcterms:created xsi:type="dcterms:W3CDTF">2018-12-24T01:42:18Z</dcterms:created>
  <dcterms:modified xsi:type="dcterms:W3CDTF">2022-08-25T20:43:41Z</dcterms:modified>
</cp:coreProperties>
</file>