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1.bin" ContentType="audio/unknown"/>
  <Override PartName="/ppt/media/audio2.bin" ContentType="audio/unknown"/>
  <Override PartName="/ppt/media/audio3.bin" ContentType="audio/unknown"/>
  <Override PartName="/ppt/media/audio4.bin" ContentType="audio/unknown"/>
  <Override PartName="/ppt/media/audio5.bin" ContentType="audio/unknown"/>
  <Override PartName="/ppt/media/audio6.bin" ContentType="audio/unknown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53" r:id="rId1"/>
    <p:sldMasterId id="2147483966" r:id="rId2"/>
  </p:sldMasterIdLst>
  <p:notesMasterIdLst>
    <p:notesMasterId r:id="rId61"/>
  </p:notesMasterIdLst>
  <p:handoutMasterIdLst>
    <p:handoutMasterId r:id="rId62"/>
  </p:handoutMasterIdLst>
  <p:sldIdLst>
    <p:sldId id="256" r:id="rId3"/>
    <p:sldId id="308" r:id="rId4"/>
    <p:sldId id="290" r:id="rId5"/>
    <p:sldId id="296" r:id="rId6"/>
    <p:sldId id="330" r:id="rId7"/>
    <p:sldId id="300" r:id="rId8"/>
    <p:sldId id="311" r:id="rId9"/>
    <p:sldId id="289" r:id="rId10"/>
    <p:sldId id="301" r:id="rId11"/>
    <p:sldId id="295" r:id="rId12"/>
    <p:sldId id="272" r:id="rId13"/>
    <p:sldId id="273" r:id="rId14"/>
    <p:sldId id="302" r:id="rId15"/>
    <p:sldId id="303" r:id="rId16"/>
    <p:sldId id="304" r:id="rId17"/>
    <p:sldId id="321" r:id="rId18"/>
    <p:sldId id="305" r:id="rId19"/>
    <p:sldId id="306" r:id="rId20"/>
    <p:sldId id="312" r:id="rId21"/>
    <p:sldId id="314" r:id="rId22"/>
    <p:sldId id="322" r:id="rId23"/>
    <p:sldId id="323" r:id="rId24"/>
    <p:sldId id="325" r:id="rId25"/>
    <p:sldId id="307" r:id="rId26"/>
    <p:sldId id="284" r:id="rId27"/>
    <p:sldId id="268" r:id="rId28"/>
    <p:sldId id="280" r:id="rId29"/>
    <p:sldId id="328" r:id="rId30"/>
    <p:sldId id="318" r:id="rId31"/>
    <p:sldId id="331" r:id="rId32"/>
    <p:sldId id="324" r:id="rId33"/>
    <p:sldId id="332" r:id="rId34"/>
    <p:sldId id="333" r:id="rId35"/>
    <p:sldId id="329" r:id="rId36"/>
    <p:sldId id="258" r:id="rId37"/>
    <p:sldId id="257" r:id="rId38"/>
    <p:sldId id="309" r:id="rId39"/>
    <p:sldId id="297" r:id="rId40"/>
    <p:sldId id="298" r:id="rId41"/>
    <p:sldId id="310" r:id="rId42"/>
    <p:sldId id="260" r:id="rId43"/>
    <p:sldId id="259" r:id="rId44"/>
    <p:sldId id="261" r:id="rId45"/>
    <p:sldId id="263" r:id="rId46"/>
    <p:sldId id="264" r:id="rId47"/>
    <p:sldId id="265" r:id="rId48"/>
    <p:sldId id="267" r:id="rId49"/>
    <p:sldId id="319" r:id="rId50"/>
    <p:sldId id="292" r:id="rId51"/>
    <p:sldId id="271" r:id="rId52"/>
    <p:sldId id="316" r:id="rId53"/>
    <p:sldId id="317" r:id="rId54"/>
    <p:sldId id="276" r:id="rId55"/>
    <p:sldId id="291" r:id="rId56"/>
    <p:sldId id="274" r:id="rId57"/>
    <p:sldId id="275" r:id="rId58"/>
    <p:sldId id="277" r:id="rId59"/>
    <p:sldId id="326" r:id="rId6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loop="1"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39" autoAdjust="0"/>
    <p:restoredTop sz="93909"/>
  </p:normalViewPr>
  <p:slideViewPr>
    <p:cSldViewPr snapToGrid="0" snapToObjects="1">
      <p:cViewPr varScale="1">
        <p:scale>
          <a:sx n="175" d="100"/>
          <a:sy n="175" d="100"/>
        </p:scale>
        <p:origin x="472" y="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125" d="100"/>
          <a:sy n="125" d="100"/>
        </p:scale>
        <p:origin x="-3832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87977C-58E4-CC4A-ACD8-7DA6693E18ED}" type="datetimeFigureOut">
              <a:rPr lang="en-US" smtClean="0"/>
              <a:pPr/>
              <a:t>9/4/22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660E65-31DC-5347-8C57-1FD2FE5657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2060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28309E-B099-D84B-B248-9902566F6899}" type="datetimeFigureOut">
              <a:rPr lang="en-US" smtClean="0"/>
              <a:pPr/>
              <a:t>9/4/22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F88CFB-CCE4-FB46-B3E4-67D4F17EF8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916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</a:t>
            </a:r>
            <a:r>
              <a:rPr lang="en-US" baseline="0" dirty="0"/>
              <a:t> quick discussion of net operation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BCE5D-D178-C943-A93C-51470CD6375B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A88D839-B187-2B4D-8C57-74000A1D1325}" type="slidenum">
              <a:rPr lang="en-US"/>
              <a:pPr/>
              <a:t>12</a:t>
            </a:fld>
            <a:endParaRPr lang="en-US"/>
          </a:p>
        </p:txBody>
      </p:sp>
      <p:sp>
        <p:nvSpPr>
          <p:cNvPr id="13312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C066EE2C-4D56-124D-BA1F-1DEC0BC1441D}" type="slidenum">
              <a:rPr lang="en-US" sz="1200">
                <a:latin typeface="Arial" charset="0"/>
              </a:rPr>
              <a:pPr algn="r"/>
              <a:t>12</a:t>
            </a:fld>
            <a:endParaRPr lang="en-US" sz="1200">
              <a:latin typeface="Arial" charset="0"/>
            </a:endParaRPr>
          </a:p>
        </p:txBody>
      </p:sp>
      <p:sp>
        <p:nvSpPr>
          <p:cNvPr id="1331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31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  <a:noFill/>
        </p:spPr>
        <p:txBody>
          <a:bodyPr wrap="none" lIns="0" tIns="0" rIns="0" bIns="0" anchor="ctr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FB95D-6F13-F041-A5E7-522152B1D719}" type="datetimeFigureOut">
              <a:rPr lang="en-US" smtClean="0"/>
              <a:pPr/>
              <a:t>9/4/22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9604A-DDD4-4BE5-9F0F-C50D317D16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FB95D-6F13-F041-A5E7-522152B1D719}" type="datetimeFigureOut">
              <a:rPr lang="en-US" smtClean="0"/>
              <a:pPr/>
              <a:t>9/4/22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5FC78-353E-C545-B6F2-9F1C7ECB54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FB95D-6F13-F041-A5E7-522152B1D719}" type="datetimeFigureOut">
              <a:rPr lang="en-US" smtClean="0"/>
              <a:pPr/>
              <a:t>9/4/22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5FC78-353E-C545-B6F2-9F1C7ECB54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FB95D-6F13-F041-A5E7-522152B1D719}" type="datetimeFigureOut">
              <a:rPr lang="en-US" smtClean="0"/>
              <a:pPr/>
              <a:t>9/4/22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5FC78-353E-C545-B6F2-9F1C7ECB54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FB95D-6F13-F041-A5E7-522152B1D719}" type="datetimeFigureOut">
              <a:rPr lang="en-US" smtClean="0"/>
              <a:pPr/>
              <a:t>9/4/22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9604A-DDD4-4BE5-9F0F-C50D317D16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FB95D-6F13-F041-A5E7-522152B1D719}" type="datetimeFigureOut">
              <a:rPr lang="en-US" smtClean="0"/>
              <a:pPr/>
              <a:t>9/4/22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5FC78-353E-C545-B6F2-9F1C7ECB54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FB95D-6F13-F041-A5E7-522152B1D719}" type="datetimeFigureOut">
              <a:rPr lang="en-US" smtClean="0"/>
              <a:pPr/>
              <a:t>9/4/22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FB95D-6F13-F041-A5E7-522152B1D719}" type="datetimeFigureOut">
              <a:rPr lang="en-US" smtClean="0"/>
              <a:pPr/>
              <a:t>9/4/22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5FC78-353E-C545-B6F2-9F1C7ECB54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FB95D-6F13-F041-A5E7-522152B1D719}" type="datetimeFigureOut">
              <a:rPr lang="en-US" smtClean="0"/>
              <a:pPr/>
              <a:t>9/4/22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5FC78-353E-C545-B6F2-9F1C7ECB54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FB95D-6F13-F041-A5E7-522152B1D719}" type="datetimeFigureOut">
              <a:rPr lang="en-US" smtClean="0"/>
              <a:pPr/>
              <a:t>9/4/22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5FC78-353E-C545-B6F2-9F1C7ECB54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FB95D-6F13-F041-A5E7-522152B1D719}" type="datetimeFigureOut">
              <a:rPr lang="en-US" smtClean="0"/>
              <a:pPr/>
              <a:t>9/4/22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5FC78-353E-C545-B6F2-9F1C7ECB54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FB95D-6F13-F041-A5E7-522152B1D719}" type="datetimeFigureOut">
              <a:rPr lang="en-US" smtClean="0"/>
              <a:pPr/>
              <a:t>9/4/22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5FC78-353E-C545-B6F2-9F1C7ECB54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FB95D-6F13-F041-A5E7-522152B1D719}" type="datetimeFigureOut">
              <a:rPr lang="en-US" smtClean="0"/>
              <a:pPr/>
              <a:t>9/4/22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FB95D-6F13-F041-A5E7-522152B1D719}" type="datetimeFigureOut">
              <a:rPr lang="en-US" smtClean="0"/>
              <a:pPr/>
              <a:t>9/4/22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5FC78-353E-C545-B6F2-9F1C7ECB54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FB95D-6F13-F041-A5E7-522152B1D719}" type="datetimeFigureOut">
              <a:rPr lang="en-US" smtClean="0"/>
              <a:pPr/>
              <a:t>9/4/22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5FC78-353E-C545-B6F2-9F1C7ECB54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FB95D-6F13-F041-A5E7-522152B1D719}" type="datetimeFigureOut">
              <a:rPr lang="en-US" smtClean="0"/>
              <a:pPr/>
              <a:t>9/4/22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5FC78-353E-C545-B6F2-9F1C7ECB54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FB95D-6F13-F041-A5E7-522152B1D719}" type="datetimeFigureOut">
              <a:rPr lang="en-US" smtClean="0"/>
              <a:pPr/>
              <a:t>9/4/22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5FC78-353E-C545-B6F2-9F1C7ECB54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FB95D-6F13-F041-A5E7-522152B1D719}" type="datetimeFigureOut">
              <a:rPr lang="en-US" smtClean="0"/>
              <a:pPr/>
              <a:t>9/4/22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5FC78-353E-C545-B6F2-9F1C7ECB54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FB95D-6F13-F041-A5E7-522152B1D719}" type="datetimeFigureOut">
              <a:rPr lang="en-US" smtClean="0"/>
              <a:pPr/>
              <a:t>9/4/22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5FC78-353E-C545-B6F2-9F1C7ECB54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FB95D-6F13-F041-A5E7-522152B1D719}" type="datetimeFigureOut">
              <a:rPr lang="en-US" smtClean="0"/>
              <a:pPr/>
              <a:t>9/4/22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5FC78-353E-C545-B6F2-9F1C7ECB54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FB95D-6F13-F041-A5E7-522152B1D719}" type="datetimeFigureOut">
              <a:rPr lang="en-US" smtClean="0"/>
              <a:pPr/>
              <a:t>9/4/22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5FC78-353E-C545-B6F2-9F1C7ECB54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FB95D-6F13-F041-A5E7-522152B1D719}" type="datetimeFigureOut">
              <a:rPr lang="en-US" smtClean="0"/>
              <a:pPr/>
              <a:t>9/4/22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5FC78-353E-C545-B6F2-9F1C7ECB54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FB95D-6F13-F041-A5E7-522152B1D719}" type="datetimeFigureOut">
              <a:rPr lang="en-US" smtClean="0"/>
              <a:pPr/>
              <a:t>9/4/22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5FC78-353E-C545-B6F2-9F1C7ECB54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FB95D-6F13-F041-A5E7-522152B1D719}" type="datetimeFigureOut">
              <a:rPr lang="en-US" smtClean="0"/>
              <a:pPr/>
              <a:t>9/4/22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FB95D-6F13-F041-A5E7-522152B1D719}" type="datetimeFigureOut">
              <a:rPr lang="en-US" smtClean="0"/>
              <a:pPr/>
              <a:t>9/4/22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5FC78-353E-C545-B6F2-9F1C7ECB54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FB95D-6F13-F041-A5E7-522152B1D719}" type="datetimeFigureOut">
              <a:rPr lang="en-US" smtClean="0"/>
              <a:pPr/>
              <a:t>9/4/22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5FC78-353E-C545-B6F2-9F1C7ECB54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FB95D-6F13-F041-A5E7-522152B1D719}" type="datetimeFigureOut">
              <a:rPr lang="en-US" smtClean="0"/>
              <a:pPr/>
              <a:t>9/4/22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5FC78-353E-C545-B6F2-9F1C7ECB54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FB95D-6F13-F041-A5E7-522152B1D719}" type="datetimeFigureOut">
              <a:rPr lang="en-US" smtClean="0"/>
              <a:pPr/>
              <a:t>9/4/22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5FC78-353E-C545-B6F2-9F1C7ECB54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FB95D-6F13-F041-A5E7-522152B1D719}" type="datetimeFigureOut">
              <a:rPr lang="en-US" smtClean="0"/>
              <a:pPr/>
              <a:t>9/4/22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7B6FB95D-6F13-F041-A5E7-522152B1D719}" type="datetimeFigureOut">
              <a:rPr lang="en-US" smtClean="0"/>
              <a:pPr/>
              <a:t>9/4/22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A025FC78-353E-C545-B6F2-9F1C7ECB543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  <p:sldLayoutId id="214748396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B6FB95D-6F13-F041-A5E7-522152B1D719}" type="datetimeFigureOut">
              <a:rPr lang="en-US" smtClean="0"/>
              <a:pPr/>
              <a:t>9/4/22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025FC78-353E-C545-B6F2-9F1C7ECB54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573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  <p:sldLayoutId id="2147483978" r:id="rId12"/>
    <p:sldLayoutId id="2147483979" r:id="rId13"/>
    <p:sldLayoutId id="2147483980" r:id="rId14"/>
    <p:sldLayoutId id="2147483981" r:id="rId15"/>
    <p:sldLayoutId id="2147483982" r:id="rId16"/>
    <p:sldLayoutId id="214748398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bin"/><Relationship Id="rId7" Type="http://schemas.openxmlformats.org/officeDocument/2006/relationships/audio" Target="../media/audio6.bin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5.bin"/><Relationship Id="rId5" Type="http://schemas.openxmlformats.org/officeDocument/2006/relationships/audio" Target="../media/audio4.bin"/><Relationship Id="rId4" Type="http://schemas.openxmlformats.org/officeDocument/2006/relationships/audio" Target="../media/audio3.bin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tif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9.png"/><Relationship Id="rId5" Type="http://schemas.openxmlformats.org/officeDocument/2006/relationships/image" Target="../media/image27.emf"/><Relationship Id="rId4" Type="http://schemas.openxmlformats.org/officeDocument/2006/relationships/oleObject" Target="../embeddings/oleObject2.bin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/Users/johnfoster/Documents/Documents%20-%20John&#8217;s%20MacBook%20Pro/RADIO/Ham%20Radio/RADIO%20VIDEOS/My%20two%20way%20contact%20with%20Doug%20Wheelock%20on%20the%20International%20Space%20Station%20(ISS)%20on%20Vimeo.mp4" TargetMode="External"/><Relationship Id="rId1" Type="http://schemas.microsoft.com/office/2007/relationships/media" Target="file:////Users/johnfoster/Documents/Documents%20-%20John&#8217;s%20MacBook%20Pro/RADIO/Ham%20Radio/RADIO%20VIDEOS/My%20two%20way%20contact%20with%20Doug%20Wheelock%20on%20the%20International%20Space%20Station%20(ISS)%20on%20Vimeo.mp4" TargetMode="External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7867"/>
            <a:ext cx="7772400" cy="1829761"/>
          </a:xfrm>
        </p:spPr>
        <p:txBody>
          <a:bodyPr/>
          <a:lstStyle/>
          <a:p>
            <a:r>
              <a:rPr lang="en-US" b="1" cap="all" dirty="0">
                <a:ln w="9000" cmpd="sng">
                  <a:solidFill>
                    <a:srgbClr val="AA5816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Communicating with other Hams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117628"/>
            <a:ext cx="7772400" cy="1199704"/>
          </a:xfrm>
        </p:spPr>
        <p:txBody>
          <a:bodyPr>
            <a:normAutofit/>
          </a:bodyPr>
          <a:lstStyle/>
          <a:p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mbria" panose="02040503050406030204" pitchFamily="18" charset="0"/>
              </a:rPr>
              <a:t>Get on the Air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7166" y="2901630"/>
            <a:ext cx="4059767" cy="36177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57022" y="2556933"/>
            <a:ext cx="2716513" cy="138499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7901E"/>
                </a:solidFill>
                <a:latin typeface="Cambria"/>
                <a:cs typeface="Cambria"/>
              </a:rPr>
              <a:t>G. West</a:t>
            </a:r>
            <a:r>
              <a:rPr lang="en-US" sz="1400" dirty="0">
                <a:latin typeface="Cambria"/>
                <a:cs typeface="Cambria"/>
              </a:rPr>
              <a:t>	Your first Radio p. 65</a:t>
            </a:r>
          </a:p>
          <a:p>
            <a:r>
              <a:rPr lang="en-US" sz="1400" dirty="0">
                <a:latin typeface="Cambria"/>
                <a:cs typeface="Cambria"/>
              </a:rPr>
              <a:t>		Going Solo p. 69</a:t>
            </a:r>
          </a:p>
          <a:p>
            <a:r>
              <a:rPr lang="en-US" sz="1400" dirty="0">
                <a:latin typeface="Cambria"/>
                <a:cs typeface="Cambria"/>
              </a:rPr>
              <a:t>		Repeaters p. 79</a:t>
            </a:r>
          </a:p>
          <a:p>
            <a:r>
              <a:rPr lang="en-US" sz="1400" dirty="0">
                <a:latin typeface="Cambria"/>
                <a:cs typeface="Cambria"/>
              </a:rPr>
              <a:t>		Emergency p. 87</a:t>
            </a:r>
          </a:p>
          <a:p>
            <a:r>
              <a:rPr lang="en-US" sz="1400" dirty="0">
                <a:latin typeface="Cambria"/>
                <a:cs typeface="Cambria"/>
              </a:rPr>
              <a:t>	Talk to outer space p. 103</a:t>
            </a:r>
          </a:p>
          <a:p>
            <a:endParaRPr lang="en-US" sz="1400" dirty="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87" y="2135383"/>
            <a:ext cx="8420100" cy="4610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8133" y="1303867"/>
            <a:ext cx="1723549" cy="147732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</a:rPr>
              <a:t>Full Quieting</a:t>
            </a:r>
          </a:p>
          <a:p>
            <a:pPr>
              <a:buClr>
                <a:srgbClr val="FF0000"/>
              </a:buClr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</a:rPr>
              <a:t>White Noise</a:t>
            </a:r>
          </a:p>
          <a:p>
            <a:pPr>
              <a:buClr>
                <a:srgbClr val="FF0000"/>
              </a:buClr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</a:rPr>
              <a:t>Scratchy</a:t>
            </a:r>
          </a:p>
          <a:p>
            <a:pPr>
              <a:buClr>
                <a:srgbClr val="FF0000"/>
              </a:buClr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</a:rPr>
              <a:t>Dropping Out</a:t>
            </a:r>
          </a:p>
          <a:p>
            <a:pPr>
              <a:buClr>
                <a:srgbClr val="FF0000"/>
              </a:buClr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</a:rPr>
              <a:t>Broken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967" y="3441595"/>
            <a:ext cx="7358694" cy="285337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24C2646-4080-4049-BBA0-0231B2ECFF2A}"/>
              </a:ext>
            </a:extLst>
          </p:cNvPr>
          <p:cNvSpPr/>
          <p:nvPr/>
        </p:nvSpPr>
        <p:spPr>
          <a:xfrm>
            <a:off x="286211" y="181802"/>
            <a:ext cx="85715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VHF UHF -  Signal Report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5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4D5F139-87E3-7946-93C0-852D39F94962}" type="slidenum">
              <a:rPr lang="en-US"/>
              <a:pPr/>
              <a:t>11</a:t>
            </a:fld>
            <a:endParaRPr lang="en-US"/>
          </a:p>
        </p:txBody>
      </p:sp>
      <p:sp>
        <p:nvSpPr>
          <p:cNvPr id="13107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25413"/>
            <a:ext cx="9144000" cy="998537"/>
          </a:xfrm>
        </p:spPr>
        <p:txBody>
          <a:bodyPr/>
          <a:lstStyle/>
          <a:p>
            <a:pPr eaLnBrk="1" hangingPunct="1"/>
            <a:r>
              <a:rPr lang="en-US" sz="4800" b="1" cap="all" dirty="0">
                <a:ln w="9000" cmpd="sng">
                  <a:solidFill>
                    <a:srgbClr val="FF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Rockwell" charset="0"/>
              </a:rPr>
              <a:t>T</a:t>
            </a:r>
            <a:r>
              <a:rPr lang="en-US" sz="3600" b="1" cap="all" dirty="0">
                <a:ln w="9000" cmpd="sng">
                  <a:solidFill>
                    <a:srgbClr val="AA5816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Rockwell" charset="0"/>
              </a:rPr>
              <a:t>ango   </a:t>
            </a:r>
            <a:r>
              <a:rPr lang="en-US" b="1" cap="all" dirty="0">
                <a:ln w="9000" cmpd="sng">
                  <a:solidFill>
                    <a:srgbClr val="FF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Rockwell" charset="0"/>
              </a:rPr>
              <a:t>M</a:t>
            </a:r>
            <a:r>
              <a:rPr lang="en-US" sz="3600" b="1" cap="all" dirty="0">
                <a:ln w="9000" cmpd="sng">
                  <a:solidFill>
                    <a:srgbClr val="AA5816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Rockwell" charset="0"/>
              </a:rPr>
              <a:t>IKE   </a:t>
            </a:r>
            <a:r>
              <a:rPr lang="en-US" sz="4800" b="1" cap="all" dirty="0">
                <a:ln w="9000" cmpd="sng">
                  <a:solidFill>
                    <a:srgbClr val="FF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Rockwell" charset="0"/>
              </a:rPr>
              <a:t>I</a:t>
            </a:r>
            <a:r>
              <a:rPr lang="en-US" sz="3600" b="1" cap="all" dirty="0">
                <a:ln w="9000" cmpd="sng">
                  <a:solidFill>
                    <a:srgbClr val="AA5816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Rockwell" charset="0"/>
              </a:rPr>
              <a:t>NDIA</a:t>
            </a:r>
          </a:p>
        </p:txBody>
      </p:sp>
      <p:sp>
        <p:nvSpPr>
          <p:cNvPr id="61542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470025"/>
            <a:ext cx="8642350" cy="4962525"/>
          </a:xfrm>
        </p:spPr>
        <p:txBody>
          <a:bodyPr>
            <a:normAutofit/>
          </a:bodyPr>
          <a:lstStyle/>
          <a:p>
            <a:pPr lvl="1" eaLnBrk="1" hangingPunct="1"/>
            <a:r>
              <a:rPr lang="en-US" sz="1514" dirty="0">
                <a:solidFill>
                  <a:srgbClr val="FF0000"/>
                </a:solidFill>
                <a:latin typeface="Rockwell" charset="0"/>
                <a:ea typeface="ＭＳ Ｐゴシック" charset="-128"/>
              </a:rPr>
              <a:t>T1A03  </a:t>
            </a:r>
            <a:r>
              <a:rPr lang="en-US" sz="2000" dirty="0">
                <a:latin typeface="Rockwell" charset="0"/>
                <a:ea typeface="ＭＳ Ｐゴシック" charset="-128"/>
              </a:rPr>
              <a:t>Use of a phonetic alphabet is the method encouraged by the FCC when identifying your station when using phone.</a:t>
            </a:r>
          </a:p>
          <a:p>
            <a:pPr lvl="1" eaLnBrk="1" hangingPunct="1"/>
            <a:endParaRPr lang="en-US" sz="2000" dirty="0">
              <a:latin typeface="Rockwell" charset="0"/>
              <a:ea typeface="ＭＳ Ｐゴシック" charset="-128"/>
            </a:endParaRPr>
          </a:p>
          <a:p>
            <a:pPr lvl="1" eaLnBrk="1" hangingPunct="1"/>
            <a:endParaRPr lang="en-US" sz="2000" dirty="0">
              <a:latin typeface="Rockwell" charset="0"/>
              <a:ea typeface="ＭＳ Ｐゴシック" charset="-128"/>
            </a:endParaRPr>
          </a:p>
          <a:p>
            <a:pPr lvl="1" eaLnBrk="1" hangingPunct="1"/>
            <a:endParaRPr lang="en-US" sz="2000" dirty="0">
              <a:latin typeface="Rockwell" charset="0"/>
              <a:ea typeface="ＭＳ Ｐゴシック" charset="-128"/>
            </a:endParaRPr>
          </a:p>
          <a:p>
            <a:pPr lvl="1" eaLnBrk="1" hangingPunct="1"/>
            <a:endParaRPr lang="en-US" sz="2000" dirty="0">
              <a:latin typeface="Rockwell" charset="0"/>
              <a:ea typeface="ＭＳ Ｐゴシック" charset="-128"/>
            </a:endParaRPr>
          </a:p>
          <a:p>
            <a:pPr lvl="1" eaLnBrk="1" hangingPunct="1"/>
            <a:endParaRPr lang="en-US" sz="2000" dirty="0">
              <a:latin typeface="Rockwell" charset="0"/>
              <a:ea typeface="ＭＳ Ｐゴシック" charset="-128"/>
            </a:endParaRPr>
          </a:p>
          <a:p>
            <a:pPr lvl="1" eaLnBrk="1" hangingPunct="1"/>
            <a:endParaRPr lang="en-US" sz="2000" dirty="0">
              <a:latin typeface="Rockwell" charset="0"/>
              <a:ea typeface="ＭＳ Ｐゴシック" charset="-128"/>
            </a:endParaRPr>
          </a:p>
          <a:p>
            <a:pPr lvl="1" eaLnBrk="1" hangingPunct="1"/>
            <a:endParaRPr lang="en-US" sz="1200" dirty="0">
              <a:latin typeface="Rockwell" charset="0"/>
              <a:ea typeface="ＭＳ Ｐゴシック" charset="-128"/>
            </a:endParaRPr>
          </a:p>
          <a:p>
            <a:pPr lvl="1" eaLnBrk="1" hangingPunct="1"/>
            <a:endParaRPr lang="en-US" sz="1200" dirty="0">
              <a:latin typeface="Rockwell" charset="0"/>
              <a:ea typeface="ＭＳ Ｐゴシック" charset="-128"/>
            </a:endParaRPr>
          </a:p>
          <a:p>
            <a:pPr lvl="1" eaLnBrk="1" hangingPunct="1"/>
            <a:endParaRPr lang="en-US" sz="1200" dirty="0">
              <a:latin typeface="Rockwell" charset="0"/>
              <a:ea typeface="ＭＳ Ｐゴシック" charset="-128"/>
            </a:endParaRPr>
          </a:p>
          <a:p>
            <a:pPr lvl="1" eaLnBrk="1" hangingPunct="1"/>
            <a:endParaRPr lang="en-US" sz="200" dirty="0">
              <a:latin typeface="Rockwell" charset="0"/>
              <a:ea typeface="ＭＳ Ｐゴシック" charset="-128"/>
            </a:endParaRPr>
          </a:p>
          <a:p>
            <a:pPr lvl="1" eaLnBrk="1" hangingPunct="1"/>
            <a:endParaRPr lang="en-US" sz="2000" dirty="0">
              <a:latin typeface="Rockwell" charset="0"/>
              <a:ea typeface="ＭＳ Ｐゴシック" charset="-128"/>
            </a:endParaRPr>
          </a:p>
          <a:p>
            <a:pPr lvl="1" eaLnBrk="1" hangingPunct="1"/>
            <a:endParaRPr lang="en-US" sz="2000" dirty="0">
              <a:latin typeface="Rockwell" charset="0"/>
              <a:ea typeface="ＭＳ Ｐゴシック" charset="-128"/>
            </a:endParaRPr>
          </a:p>
        </p:txBody>
      </p:sp>
      <p:sp>
        <p:nvSpPr>
          <p:cNvPr id="131076" name="Slide Number Placeholder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502AF72C-26F3-2B49-B6EC-05D089593321}" type="slidenum">
              <a:rPr lang="en-US" sz="1400">
                <a:latin typeface="Times New Roman" charset="0"/>
              </a:rPr>
              <a:pPr algn="r"/>
              <a:t>11</a:t>
            </a:fld>
            <a:endParaRPr lang="en-US" sz="1400">
              <a:latin typeface="Times New Roman" charset="0"/>
            </a:endParaRPr>
          </a:p>
        </p:txBody>
      </p:sp>
      <p:graphicFrame>
        <p:nvGraphicFramePr>
          <p:cNvPr id="615428" name="Object 3"/>
          <p:cNvGraphicFramePr>
            <a:graphicFrameLocks noChangeAspect="1"/>
          </p:cNvGraphicFramePr>
          <p:nvPr/>
        </p:nvGraphicFramePr>
        <p:xfrm>
          <a:off x="1038225" y="2468563"/>
          <a:ext cx="7604125" cy="2157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79" name="Document" r:id="rId3" imgW="8280400" imgH="3924300" progId="Word.Document.8">
                  <p:embed/>
                </p:oleObj>
              </mc:Choice>
              <mc:Fallback>
                <p:oleObj name="Document" r:id="rId3" imgW="8280400" imgH="3924300" progId="Word.Documen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8225" y="2468563"/>
                        <a:ext cx="7604125" cy="2157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15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15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49275" y="402944"/>
            <a:ext cx="8042276" cy="1336956"/>
          </a:xfrm>
        </p:spPr>
        <p:txBody>
          <a:bodyPr/>
          <a:lstStyle/>
          <a:p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" panose="02040503050406030204" pitchFamily="18" charset="0"/>
              </a:rPr>
              <a:t>Q – Shortcuts</a:t>
            </a:r>
            <a:b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" panose="02040503050406030204" pitchFamily="18" charset="0"/>
              </a:rPr>
            </a:b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13209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A62B3A9-20A8-2342-8E32-8BA471D69D4F}" type="slidenum">
              <a:rPr lang="en-US">
                <a:latin typeface="Cambria" panose="02040503050406030204" pitchFamily="18" charset="0"/>
              </a:rPr>
              <a:pPr/>
              <a:t>12</a:t>
            </a:fld>
            <a:endParaRPr lang="en-US">
              <a:latin typeface="Cambria" panose="02040503050406030204" pitchFamily="18" charset="0"/>
            </a:endParaRPr>
          </a:p>
        </p:txBody>
      </p:sp>
      <p:sp>
        <p:nvSpPr>
          <p:cNvPr id="28057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52600" y="1739900"/>
            <a:ext cx="7391400" cy="4555307"/>
          </a:xfrm>
        </p:spPr>
        <p:txBody>
          <a:bodyPr lIns="92160" tIns="46080" rIns="92160" bIns="46080">
            <a:spAutoFit/>
          </a:bodyPr>
          <a:lstStyle/>
          <a:p>
            <a:pPr marL="341313" indent="-341313" defTabSz="457200" eaLnBrk="1" hangingPunct="1">
              <a:lnSpc>
                <a:spcPct val="90000"/>
              </a:lnSpc>
              <a:spcBef>
                <a:spcPts val="450"/>
              </a:spcBef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 dirty="0">
                <a:solidFill>
                  <a:srgbClr val="FF0000"/>
                </a:solidFill>
                <a:latin typeface="Cambria" panose="02040503050406030204" pitchFamily="18" charset="0"/>
              </a:rPr>
              <a:t>Interference from other stations.</a:t>
            </a:r>
            <a:endParaRPr lang="en-GB" sz="2800" dirty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mbria" panose="02040503050406030204" pitchFamily="18" charset="0"/>
            </a:endParaRPr>
          </a:p>
          <a:p>
            <a:pPr marL="341313" indent="-341313" defTabSz="457200" eaLnBrk="1" hangingPunct="1">
              <a:lnSpc>
                <a:spcPct val="90000"/>
              </a:lnSpc>
              <a:spcBef>
                <a:spcPts val="450"/>
              </a:spcBef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mbria" panose="02040503050406030204" pitchFamily="18" charset="0"/>
              </a:rPr>
              <a:t>Interference by static or noise.</a:t>
            </a:r>
          </a:p>
          <a:p>
            <a:pPr marL="341313" indent="-341313" defTabSz="457200" eaLnBrk="1" hangingPunct="1">
              <a:lnSpc>
                <a:spcPct val="90000"/>
              </a:lnSpc>
              <a:spcBef>
                <a:spcPts val="450"/>
              </a:spcBef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mbria" panose="02040503050406030204" pitchFamily="18" charset="0"/>
              </a:rPr>
              <a:t>I am running low power.</a:t>
            </a:r>
          </a:p>
          <a:p>
            <a:pPr marL="341313" indent="-341313" defTabSz="457200" eaLnBrk="1" hangingPunct="1">
              <a:lnSpc>
                <a:spcPct val="90000"/>
              </a:lnSpc>
              <a:spcBef>
                <a:spcPts val="450"/>
              </a:spcBef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mbria" panose="02040503050406030204" pitchFamily="18" charset="0"/>
              </a:rPr>
              <a:t>I am going off the air.</a:t>
            </a:r>
          </a:p>
          <a:p>
            <a:pPr marL="341313" indent="-341313" defTabSz="457200" eaLnBrk="1" hangingPunct="1">
              <a:lnSpc>
                <a:spcPct val="90000"/>
              </a:lnSpc>
              <a:spcBef>
                <a:spcPts val="450"/>
              </a:spcBef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mbria" panose="02040503050406030204" pitchFamily="18" charset="0"/>
              </a:rPr>
              <a:t>Who is calling me?</a:t>
            </a:r>
          </a:p>
          <a:p>
            <a:pPr marL="341313" indent="-341313" defTabSz="457200" eaLnBrk="1" hangingPunct="1">
              <a:lnSpc>
                <a:spcPct val="90000"/>
              </a:lnSpc>
              <a:spcBef>
                <a:spcPts val="450"/>
              </a:spcBef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mbria" panose="02040503050406030204" pitchFamily="18" charset="0"/>
              </a:rPr>
              <a:t>Your signal is fading.</a:t>
            </a:r>
          </a:p>
          <a:p>
            <a:pPr marL="341313" indent="-341313" defTabSz="457200" eaLnBrk="1" hangingPunct="1">
              <a:lnSpc>
                <a:spcPct val="90000"/>
              </a:lnSpc>
              <a:spcBef>
                <a:spcPts val="450"/>
              </a:spcBef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mbria" panose="02040503050406030204" pitchFamily="18" charset="0"/>
              </a:rPr>
              <a:t>Receipt of message. </a:t>
            </a:r>
            <a:r>
              <a:rPr lang="en-GB" sz="2800" u="sng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mbria" panose="02040503050406030204" pitchFamily="18" charset="0"/>
              </a:rPr>
              <a:t>Don’t over use</a:t>
            </a:r>
          </a:p>
          <a:p>
            <a:pPr marL="341313" indent="-341313" defTabSz="457200" eaLnBrk="1" hangingPunct="1">
              <a:lnSpc>
                <a:spcPct val="90000"/>
              </a:lnSpc>
              <a:spcBef>
                <a:spcPts val="450"/>
              </a:spcBef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mbria" panose="02040503050406030204" pitchFamily="18" charset="0"/>
              </a:rPr>
              <a:t>A conservation.</a:t>
            </a:r>
          </a:p>
          <a:p>
            <a:pPr marL="341313" indent="-341313" defTabSz="457200" eaLnBrk="1" hangingPunct="1">
              <a:lnSpc>
                <a:spcPct val="90000"/>
              </a:lnSpc>
              <a:spcBef>
                <a:spcPts val="450"/>
              </a:spcBef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mbria" panose="02040503050406030204" pitchFamily="18" charset="0"/>
              </a:rPr>
              <a:t>I am changing frequency to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mbria" panose="02040503050406030204" pitchFamily="18" charset="0"/>
              </a:rPr>
              <a:t>_____.</a:t>
            </a:r>
          </a:p>
          <a:p>
            <a:pPr marL="341313" indent="-341313" defTabSz="457200" eaLnBrk="1" hangingPunct="1">
              <a:lnSpc>
                <a:spcPct val="90000"/>
              </a:lnSpc>
              <a:spcBef>
                <a:spcPts val="450"/>
              </a:spcBef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mbria" panose="02040503050406030204" pitchFamily="18" charset="0"/>
              </a:rPr>
              <a:t>My location is _______.</a:t>
            </a:r>
          </a:p>
        </p:txBody>
      </p:sp>
      <p:sp>
        <p:nvSpPr>
          <p:cNvPr id="132099" name="Slide Number Placeholder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5EDD4DAF-3182-E34C-B1CD-CDD8C8C172B2}" type="slidenum">
              <a:rPr lang="en-US" sz="1400">
                <a:latin typeface="Cambria" panose="02040503050406030204" pitchFamily="18" charset="0"/>
              </a:rPr>
              <a:pPr algn="r"/>
              <a:t>12</a:t>
            </a:fld>
            <a:endParaRPr lang="en-US" sz="1400">
              <a:latin typeface="Cambria" panose="02040503050406030204" pitchFamily="18" charset="0"/>
            </a:endParaRPr>
          </a:p>
        </p:txBody>
      </p:sp>
      <p:sp>
        <p:nvSpPr>
          <p:cNvPr id="132100" name="Slide Number Placeholder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F777B207-AD19-F44E-A38D-AC61FA67B086}" type="slidenum">
              <a:rPr lang="en-US" sz="1400">
                <a:latin typeface="Cambria" panose="02040503050406030204" pitchFamily="18" charset="0"/>
              </a:rPr>
              <a:pPr algn="r"/>
              <a:t>12</a:t>
            </a:fld>
            <a:endParaRPr lang="en-US" sz="1400">
              <a:latin typeface="Cambria" panose="02040503050406030204" pitchFamily="18" charset="0"/>
            </a:endParaRPr>
          </a:p>
        </p:txBody>
      </p:sp>
      <p:sp>
        <p:nvSpPr>
          <p:cNvPr id="2805765" name="Text Box 5"/>
          <p:cNvSpPr txBox="1">
            <a:spLocks noChangeArrowheads="1"/>
          </p:cNvSpPr>
          <p:nvPr/>
        </p:nvSpPr>
        <p:spPr bwMode="auto">
          <a:xfrm>
            <a:off x="381000" y="1752600"/>
            <a:ext cx="1066800" cy="36933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</a:rPr>
              <a:t>QRM</a:t>
            </a:r>
          </a:p>
        </p:txBody>
      </p:sp>
      <p:sp>
        <p:nvSpPr>
          <p:cNvPr id="2805766" name="Text Box 6"/>
          <p:cNvSpPr txBox="1">
            <a:spLocks noChangeArrowheads="1"/>
          </p:cNvSpPr>
          <p:nvPr/>
        </p:nvSpPr>
        <p:spPr bwMode="auto">
          <a:xfrm>
            <a:off x="385763" y="2238375"/>
            <a:ext cx="762000" cy="36933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</a:rPr>
              <a:t>QRN</a:t>
            </a:r>
          </a:p>
        </p:txBody>
      </p:sp>
      <p:sp>
        <p:nvSpPr>
          <p:cNvPr id="2805767" name="Text Box 7"/>
          <p:cNvSpPr txBox="1">
            <a:spLocks noChangeArrowheads="1"/>
          </p:cNvSpPr>
          <p:nvPr/>
        </p:nvSpPr>
        <p:spPr bwMode="auto">
          <a:xfrm>
            <a:off x="381000" y="2667000"/>
            <a:ext cx="609600" cy="36933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</a:rPr>
              <a:t>QRP</a:t>
            </a:r>
          </a:p>
        </p:txBody>
      </p:sp>
      <p:sp>
        <p:nvSpPr>
          <p:cNvPr id="2805768" name="Text Box 8"/>
          <p:cNvSpPr txBox="1">
            <a:spLocks noChangeArrowheads="1"/>
          </p:cNvSpPr>
          <p:nvPr/>
        </p:nvSpPr>
        <p:spPr bwMode="auto">
          <a:xfrm>
            <a:off x="385763" y="3582988"/>
            <a:ext cx="685800" cy="36933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</a:rPr>
              <a:t>QRZ</a:t>
            </a:r>
          </a:p>
        </p:txBody>
      </p:sp>
      <p:sp>
        <p:nvSpPr>
          <p:cNvPr id="2805769" name="Text Box 9"/>
          <p:cNvSpPr txBox="1">
            <a:spLocks noChangeArrowheads="1"/>
          </p:cNvSpPr>
          <p:nvPr/>
        </p:nvSpPr>
        <p:spPr bwMode="auto">
          <a:xfrm>
            <a:off x="385763" y="4043363"/>
            <a:ext cx="838200" cy="36933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</a:rPr>
              <a:t>QSB</a:t>
            </a:r>
          </a:p>
        </p:txBody>
      </p:sp>
      <p:sp>
        <p:nvSpPr>
          <p:cNvPr id="2805770" name="Text Box 10"/>
          <p:cNvSpPr txBox="1">
            <a:spLocks noChangeArrowheads="1"/>
          </p:cNvSpPr>
          <p:nvPr/>
        </p:nvSpPr>
        <p:spPr bwMode="auto">
          <a:xfrm>
            <a:off x="385763" y="4427538"/>
            <a:ext cx="762000" cy="36933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</a:rPr>
              <a:t>QSL</a:t>
            </a:r>
          </a:p>
        </p:txBody>
      </p:sp>
      <p:sp>
        <p:nvSpPr>
          <p:cNvPr id="2805771" name="Text Box 11"/>
          <p:cNvSpPr txBox="1">
            <a:spLocks noChangeArrowheads="1"/>
          </p:cNvSpPr>
          <p:nvPr/>
        </p:nvSpPr>
        <p:spPr bwMode="auto">
          <a:xfrm>
            <a:off x="385763" y="4887913"/>
            <a:ext cx="838200" cy="36933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</a:rPr>
              <a:t>QSO</a:t>
            </a:r>
          </a:p>
        </p:txBody>
      </p:sp>
      <p:sp>
        <p:nvSpPr>
          <p:cNvPr id="2805772" name="Text Box 12"/>
          <p:cNvSpPr txBox="1">
            <a:spLocks noChangeArrowheads="1"/>
          </p:cNvSpPr>
          <p:nvPr/>
        </p:nvSpPr>
        <p:spPr bwMode="auto">
          <a:xfrm>
            <a:off x="347663" y="5329793"/>
            <a:ext cx="838200" cy="36933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</a:rPr>
              <a:t>QSY</a:t>
            </a:r>
          </a:p>
        </p:txBody>
      </p:sp>
      <p:sp>
        <p:nvSpPr>
          <p:cNvPr id="2805773" name="Text Box 13"/>
          <p:cNvSpPr txBox="1">
            <a:spLocks noChangeArrowheads="1"/>
          </p:cNvSpPr>
          <p:nvPr/>
        </p:nvSpPr>
        <p:spPr bwMode="auto">
          <a:xfrm>
            <a:off x="385763" y="5810250"/>
            <a:ext cx="762000" cy="36933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</a:rPr>
              <a:t>QTH</a:t>
            </a:r>
          </a:p>
        </p:txBody>
      </p:sp>
      <p:sp>
        <p:nvSpPr>
          <p:cNvPr id="2805774" name="Text Box 14"/>
          <p:cNvSpPr txBox="1">
            <a:spLocks noChangeArrowheads="1"/>
          </p:cNvSpPr>
          <p:nvPr/>
        </p:nvSpPr>
        <p:spPr bwMode="auto">
          <a:xfrm>
            <a:off x="385763" y="3121025"/>
            <a:ext cx="762000" cy="36933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</a:rPr>
              <a:t>QRT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178104" y="1869043"/>
            <a:ext cx="898003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ＭＳ Ｐゴシック" charset="-128"/>
              </a:rPr>
              <a:t>T2B10 </a:t>
            </a:r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014398" y="5514459"/>
            <a:ext cx="99060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ＭＳ Ｐゴシック" charset="-128"/>
              </a:rPr>
              <a:t>T2B11 </a:t>
            </a:r>
            <a:endParaRPr lang="en-US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99267" y="1060454"/>
            <a:ext cx="3927164" cy="44627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300" b="1" dirty="0">
                <a:latin typeface="Cambria" panose="02040503050406030204" pitchFamily="18" charset="0"/>
              </a:rPr>
              <a:t>Primarily for HF operation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8057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8057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05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05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057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057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05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05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057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057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805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805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057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057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05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805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8057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8057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05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805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057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8057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8057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8057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805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805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8057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8057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805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805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8057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8057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1000" fill="hold"/>
                                        <p:tgtEl>
                                          <p:spTgt spid="28057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1000" fill="hold"/>
                                        <p:tgtEl>
                                          <p:spTgt spid="28057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8057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8057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8057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8057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8057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8057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26" dur="indefinite"/>
                                        <p:tgtEl>
                                          <p:spTgt spid="28057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27" dur="indefinite"/>
                                        <p:tgtEl>
                                          <p:spTgt spid="28057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128" dur="indefinite"/>
                                        <p:tgtEl>
                                          <p:spTgt spid="28057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0" dur="500" fill="hold"/>
                                        <p:tgtEl>
                                          <p:spTgt spid="28057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2" dur="500" fill="hold"/>
                                        <p:tgtEl>
                                          <p:spTgt spid="28057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4" dur="500" fill="hold"/>
                                        <p:tgtEl>
                                          <p:spTgt spid="2805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6" dur="500" fill="hold"/>
                                        <p:tgtEl>
                                          <p:spTgt spid="2805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9" dur="500" fill="hold"/>
                                        <p:tgtEl>
                                          <p:spTgt spid="28057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41" dur="500" fill="hold"/>
                                        <p:tgtEl>
                                          <p:spTgt spid="28057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3" dur="500" fill="hold"/>
                                        <p:tgtEl>
                                          <p:spTgt spid="28057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45" dur="500" fill="hold"/>
                                        <p:tgtEl>
                                          <p:spTgt spid="28057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000"/>
                            </p:stCondLst>
                            <p:childTnLst>
                              <p:par>
                                <p:cTn id="147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500"/>
                            </p:stCondLst>
                            <p:childTnLst>
                              <p:par>
                                <p:cTn id="152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" y="0"/>
            <a:ext cx="8305800" cy="1143000"/>
          </a:xfrm>
        </p:spPr>
        <p:txBody>
          <a:bodyPr/>
          <a:lstStyle/>
          <a:p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Simplex Operation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40038" y="1295400"/>
            <a:ext cx="5788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Talking directly to another station is called </a:t>
            </a:r>
            <a:r>
              <a:rPr lang="en-US" b="1" u="sng" dirty="0">
                <a:solidFill>
                  <a:srgbClr val="000090"/>
                </a:solidFill>
              </a:rPr>
              <a:t>Simplex </a:t>
            </a:r>
          </a:p>
          <a:p>
            <a:r>
              <a:rPr lang="en-US" dirty="0"/>
              <a:t>Sometimes referred to as “direct” or “car to car”.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295400" y="3200400"/>
            <a:ext cx="54871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/>
                <a:cs typeface="Cambria"/>
              </a:rPr>
              <a:t>446.000 MHz National calling frequency 70 cm</a:t>
            </a:r>
          </a:p>
          <a:p>
            <a:r>
              <a:rPr lang="en-US" dirty="0">
                <a:latin typeface="Cambria"/>
                <a:cs typeface="Cambria"/>
              </a:rPr>
              <a:t>	  </a:t>
            </a:r>
          </a:p>
          <a:p>
            <a:r>
              <a:rPr lang="en-US" dirty="0">
                <a:latin typeface="Cambria"/>
                <a:cs typeface="Cambria"/>
              </a:rPr>
              <a:t>146.52 National calling frequency on 2 meters  </a:t>
            </a:r>
            <a:r>
              <a:rPr lang="en-US" dirty="0">
                <a:solidFill>
                  <a:srgbClr val="FF0000"/>
                </a:solidFill>
                <a:latin typeface="Cambria"/>
                <a:cs typeface="Cambria"/>
              </a:rPr>
              <a:t>T2A02</a:t>
            </a:r>
            <a:endParaRPr lang="en-US" dirty="0">
              <a:latin typeface="Cambria"/>
              <a:cs typeface="Cambri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0" y="4699000"/>
            <a:ext cx="7543800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T2B09 </a:t>
            </a:r>
            <a:r>
              <a:rPr lang="en-US" dirty="0"/>
              <a:t>Consider operating simplex instead of a repeater when in mutual range.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18867" y="1341566"/>
            <a:ext cx="6607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FF0000"/>
                </a:solidFill>
              </a:rPr>
              <a:t>T2A11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950" y="152400"/>
            <a:ext cx="8305800" cy="1143000"/>
          </a:xfrm>
        </p:spPr>
        <p:txBody>
          <a:bodyPr/>
          <a:lstStyle/>
          <a:p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Repeater Operation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2EEA44-3109-3B4A-8717-ECB0CC493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555" y="1890793"/>
            <a:ext cx="7923229" cy="321589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68217" y="100780"/>
            <a:ext cx="24272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Repeater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300" y="5726668"/>
            <a:ext cx="8315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Cambria"/>
                <a:cs typeface="Cambria"/>
              </a:rPr>
              <a:t>T1F09 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mbria"/>
                <a:cs typeface="Cambria"/>
              </a:rPr>
              <a:t>A repeater transmits simultaneously a received signal on another frequency</a:t>
            </a:r>
          </a:p>
        </p:txBody>
      </p:sp>
      <p:grpSp>
        <p:nvGrpSpPr>
          <p:cNvPr id="2" name="Group 34"/>
          <p:cNvGrpSpPr/>
          <p:nvPr/>
        </p:nvGrpSpPr>
        <p:grpSpPr>
          <a:xfrm>
            <a:off x="1980405" y="4496594"/>
            <a:ext cx="5335589" cy="839789"/>
            <a:chOff x="1980405" y="4496594"/>
            <a:chExt cx="5335589" cy="839789"/>
          </a:xfrm>
        </p:grpSpPr>
        <p:cxnSp>
          <p:nvCxnSpPr>
            <p:cNvPr id="18" name="Straight Connector 17"/>
            <p:cNvCxnSpPr>
              <a:stCxn id="13" idx="2"/>
            </p:cNvCxnSpPr>
            <p:nvPr/>
          </p:nvCxnSpPr>
          <p:spPr>
            <a:xfrm rot="5400000">
              <a:off x="6896100" y="4914900"/>
              <a:ext cx="838200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rot="5400000" flipH="1" flipV="1">
              <a:off x="1562099" y="4915694"/>
              <a:ext cx="8382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35"/>
            <p:cNvGrpSpPr/>
            <p:nvPr/>
          </p:nvGrpSpPr>
          <p:grpSpPr>
            <a:xfrm>
              <a:off x="1981200" y="4967051"/>
              <a:ext cx="5333206" cy="369332"/>
              <a:chOff x="1981200" y="4967051"/>
              <a:chExt cx="5333206" cy="369332"/>
            </a:xfrm>
          </p:grpSpPr>
          <p:cxnSp>
            <p:nvCxnSpPr>
              <p:cNvPr id="20" name="Straight Connector 19"/>
              <p:cNvCxnSpPr/>
              <p:nvPr/>
            </p:nvCxnSpPr>
            <p:spPr>
              <a:xfrm rot="10800000">
                <a:off x="1981200" y="5334794"/>
                <a:ext cx="5333206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/>
              <p:cNvSpPr txBox="1"/>
              <p:nvPr/>
            </p:nvSpPr>
            <p:spPr>
              <a:xfrm>
                <a:off x="3223872" y="4967051"/>
                <a:ext cx="29290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Cambria"/>
                    <a:cs typeface="Cambria"/>
                  </a:rPr>
                  <a:t>Speech from received signal</a:t>
                </a:r>
              </a:p>
            </p:txBody>
          </p:sp>
        </p:grpSp>
      </p:grpSp>
      <p:grpSp>
        <p:nvGrpSpPr>
          <p:cNvPr id="12" name="Group 31"/>
          <p:cNvGrpSpPr/>
          <p:nvPr/>
        </p:nvGrpSpPr>
        <p:grpSpPr>
          <a:xfrm>
            <a:off x="5610252" y="3581400"/>
            <a:ext cx="2466948" cy="914400"/>
            <a:chOff x="5610252" y="3581400"/>
            <a:chExt cx="2466948" cy="914400"/>
          </a:xfrm>
        </p:grpSpPr>
        <p:sp>
          <p:nvSpPr>
            <p:cNvPr id="13" name="Rectangle 12"/>
            <p:cNvSpPr/>
            <p:nvPr/>
          </p:nvSpPr>
          <p:spPr>
            <a:xfrm>
              <a:off x="6553200" y="3581400"/>
              <a:ext cx="1524000" cy="9144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mbria"/>
                  <a:cs typeface="Cambria"/>
                </a:rPr>
                <a:t>Receiver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5610252" y="3886200"/>
              <a:ext cx="942948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29"/>
          <p:cNvGrpSpPr/>
          <p:nvPr/>
        </p:nvGrpSpPr>
        <p:grpSpPr>
          <a:xfrm>
            <a:off x="1066800" y="3581400"/>
            <a:ext cx="2943252" cy="914400"/>
            <a:chOff x="1066800" y="3581400"/>
            <a:chExt cx="2943252" cy="914400"/>
          </a:xfrm>
        </p:grpSpPr>
        <p:sp>
          <p:nvSpPr>
            <p:cNvPr id="11" name="Rectangle 10"/>
            <p:cNvSpPr/>
            <p:nvPr/>
          </p:nvSpPr>
          <p:spPr>
            <a:xfrm>
              <a:off x="1066800" y="3581400"/>
              <a:ext cx="1905000" cy="9144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mbria"/>
                  <a:cs typeface="Cambria"/>
                </a:rPr>
                <a:t>Transmitter</a:t>
              </a: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>
              <a:off x="2971800" y="3861146"/>
              <a:ext cx="1038252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44"/>
          <p:cNvGrpSpPr/>
          <p:nvPr/>
        </p:nvGrpSpPr>
        <p:grpSpPr>
          <a:xfrm>
            <a:off x="4844227" y="2668588"/>
            <a:ext cx="2251858" cy="912812"/>
            <a:chOff x="4844227" y="2668588"/>
            <a:chExt cx="2251858" cy="912812"/>
          </a:xfrm>
        </p:grpSpPr>
        <p:sp>
          <p:nvSpPr>
            <p:cNvPr id="42" name="Rectangle 41"/>
            <p:cNvSpPr/>
            <p:nvPr/>
          </p:nvSpPr>
          <p:spPr>
            <a:xfrm>
              <a:off x="5064850" y="2668588"/>
              <a:ext cx="2031235" cy="369332"/>
            </a:xfrm>
            <a:prstGeom prst="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mbria"/>
                  <a:cs typeface="Cambria"/>
                </a:rPr>
                <a:t>Received Signal in</a:t>
              </a: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rot="5400000">
              <a:off x="4464021" y="3199606"/>
              <a:ext cx="7620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45"/>
          <p:cNvGrpSpPr/>
          <p:nvPr/>
        </p:nvGrpSpPr>
        <p:grpSpPr>
          <a:xfrm>
            <a:off x="1560238" y="2668588"/>
            <a:ext cx="2788720" cy="913606"/>
            <a:chOff x="1560238" y="2668588"/>
            <a:chExt cx="2788720" cy="913606"/>
          </a:xfrm>
        </p:grpSpPr>
        <p:cxnSp>
          <p:nvCxnSpPr>
            <p:cNvPr id="33" name="Straight Arrow Connector 32"/>
            <p:cNvCxnSpPr/>
            <p:nvPr/>
          </p:nvCxnSpPr>
          <p:spPr>
            <a:xfrm rot="5400000" flipH="1" flipV="1">
              <a:off x="3967164" y="3200400"/>
              <a:ext cx="7620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1560238" y="2668588"/>
              <a:ext cx="2438400" cy="531812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mbria"/>
                  <a:cs typeface="Cambria"/>
                </a:rPr>
                <a:t>Transmitted signal out</a:t>
              </a:r>
            </a:p>
            <a:p>
              <a:pPr algn="ctr"/>
              <a:r>
                <a:rPr lang="en-US" sz="1400" dirty="0">
                  <a:solidFill>
                    <a:srgbClr val="C96D07"/>
                  </a:solidFill>
                  <a:latin typeface="Cambria"/>
                  <a:cs typeface="Cambria"/>
                </a:rPr>
                <a:t>Different frequency</a:t>
              </a:r>
            </a:p>
          </p:txBody>
        </p:sp>
      </p:grpSp>
      <p:grpSp>
        <p:nvGrpSpPr>
          <p:cNvPr id="19" name="Group 48"/>
          <p:cNvGrpSpPr/>
          <p:nvPr/>
        </p:nvGrpSpPr>
        <p:grpSpPr>
          <a:xfrm>
            <a:off x="3998638" y="1368624"/>
            <a:ext cx="1611614" cy="3127176"/>
            <a:chOff x="3998638" y="1368624"/>
            <a:chExt cx="1611614" cy="3127176"/>
          </a:xfrm>
        </p:grpSpPr>
        <p:grpSp>
          <p:nvGrpSpPr>
            <p:cNvPr id="21" name="Group 43"/>
            <p:cNvGrpSpPr/>
            <p:nvPr/>
          </p:nvGrpSpPr>
          <p:grpSpPr>
            <a:xfrm>
              <a:off x="3998638" y="1368624"/>
              <a:ext cx="1611614" cy="3127176"/>
              <a:chOff x="3998638" y="1368624"/>
              <a:chExt cx="1611614" cy="3127176"/>
            </a:xfrm>
          </p:grpSpPr>
          <p:grpSp>
            <p:nvGrpSpPr>
              <p:cNvPr id="25" name="Group 4"/>
              <p:cNvGrpSpPr/>
              <p:nvPr/>
            </p:nvGrpSpPr>
            <p:grpSpPr>
              <a:xfrm>
                <a:off x="4010052" y="1368624"/>
                <a:ext cx="1600200" cy="3127176"/>
                <a:chOff x="4010052" y="2511624"/>
                <a:chExt cx="1600200" cy="3127176"/>
              </a:xfrm>
            </p:grpSpPr>
            <p:sp>
              <p:nvSpPr>
                <p:cNvPr id="6" name="Rectangle 5"/>
                <p:cNvSpPr/>
                <p:nvPr/>
              </p:nvSpPr>
              <p:spPr>
                <a:xfrm>
                  <a:off x="4010052" y="4724400"/>
                  <a:ext cx="1600200" cy="914400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Cambria"/>
                      <a:cs typeface="Cambria"/>
                    </a:rPr>
                    <a:t>Duplexer</a:t>
                  </a:r>
                </a:p>
              </p:txBody>
            </p:sp>
            <p:cxnSp>
              <p:nvCxnSpPr>
                <p:cNvPr id="7" name="Straight Connector 6"/>
                <p:cNvCxnSpPr/>
                <p:nvPr/>
              </p:nvCxnSpPr>
              <p:spPr>
                <a:xfrm rot="5400000">
                  <a:off x="3967561" y="4039791"/>
                  <a:ext cx="1370806" cy="1588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Connector 7"/>
                <p:cNvCxnSpPr/>
                <p:nvPr/>
              </p:nvCxnSpPr>
              <p:spPr>
                <a:xfrm rot="5400000" flipH="1" flipV="1">
                  <a:off x="4578352" y="3430588"/>
                  <a:ext cx="456406" cy="305594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Straight Connector 8"/>
                <p:cNvCxnSpPr/>
                <p:nvPr/>
              </p:nvCxnSpPr>
              <p:spPr>
                <a:xfrm rot="16200000" flipV="1">
                  <a:off x="4271964" y="3431382"/>
                  <a:ext cx="456406" cy="304006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TextBox 9"/>
                <p:cNvSpPr txBox="1"/>
                <p:nvPr/>
              </p:nvSpPr>
              <p:spPr>
                <a:xfrm>
                  <a:off x="4189138" y="2511624"/>
                  <a:ext cx="1127182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>
                      <a:latin typeface="Cambria"/>
                      <a:cs typeface="Cambria"/>
                    </a:rPr>
                    <a:t>Antenna</a:t>
                  </a:r>
                </a:p>
                <a:p>
                  <a:r>
                    <a:rPr lang="en-US" sz="2000" dirty="0">
                      <a:latin typeface="Cambria"/>
                      <a:cs typeface="Cambria"/>
                    </a:rPr>
                    <a:t>(shared)</a:t>
                  </a:r>
                </a:p>
              </p:txBody>
            </p:sp>
          </p:grpSp>
          <p:sp>
            <p:nvSpPr>
              <p:cNvPr id="31" name="Bent Arrow 30"/>
              <p:cNvSpPr/>
              <p:nvPr/>
            </p:nvSpPr>
            <p:spPr>
              <a:xfrm flipV="1">
                <a:off x="4842639" y="3581400"/>
                <a:ext cx="651694" cy="304800"/>
              </a:xfrm>
              <a:prstGeom prst="bentArrow">
                <a:avLst>
                  <a:gd name="adj1" fmla="val 25000"/>
                  <a:gd name="adj2" fmla="val 8271"/>
                  <a:gd name="adj3" fmla="val 25000"/>
                  <a:gd name="adj4" fmla="val 43750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Bent Arrow 37"/>
              <p:cNvSpPr/>
              <p:nvPr/>
            </p:nvSpPr>
            <p:spPr>
              <a:xfrm rot="5400000" flipH="1">
                <a:off x="4065631" y="3548727"/>
                <a:ext cx="247014" cy="381000"/>
              </a:xfrm>
              <a:prstGeom prst="ben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48" name="Straight Connector 47"/>
            <p:cNvCxnSpPr/>
            <p:nvPr/>
          </p:nvCxnSpPr>
          <p:spPr>
            <a:xfrm>
              <a:off x="4347370" y="2212181"/>
              <a:ext cx="611982" cy="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6080468" y="1368624"/>
            <a:ext cx="1844332" cy="1299964"/>
            <a:chOff x="6080468" y="1368624"/>
            <a:chExt cx="1844332" cy="1299964"/>
          </a:xfrm>
        </p:grpSpPr>
        <p:grpSp>
          <p:nvGrpSpPr>
            <p:cNvPr id="17" name="Group 39"/>
            <p:cNvGrpSpPr/>
            <p:nvPr/>
          </p:nvGrpSpPr>
          <p:grpSpPr>
            <a:xfrm>
              <a:off x="6080468" y="1676399"/>
              <a:ext cx="1844332" cy="992189"/>
              <a:chOff x="6080468" y="1676399"/>
              <a:chExt cx="1844332" cy="992189"/>
            </a:xfrm>
          </p:grpSpPr>
          <p:sp>
            <p:nvSpPr>
              <p:cNvPr id="41" name="Rectangle 40"/>
              <p:cNvSpPr/>
              <p:nvPr/>
            </p:nvSpPr>
            <p:spPr>
              <a:xfrm>
                <a:off x="6934200" y="1676399"/>
                <a:ext cx="990600" cy="535781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atin typeface="Cambria"/>
                    <a:cs typeface="Cambria"/>
                  </a:rPr>
                  <a:t>CTCSS</a:t>
                </a:r>
              </a:p>
              <a:p>
                <a:pPr algn="ctr"/>
                <a:r>
                  <a:rPr lang="en-US" dirty="0">
                    <a:latin typeface="Cambria"/>
                    <a:cs typeface="Cambria"/>
                  </a:rPr>
                  <a:t>PL tone</a:t>
                </a:r>
              </a:p>
            </p:txBody>
          </p:sp>
          <p:cxnSp>
            <p:nvCxnSpPr>
              <p:cNvPr id="26" name="Straight Arrow Connector 25"/>
              <p:cNvCxnSpPr>
                <a:stCxn id="41" idx="1"/>
                <a:endCxn id="42" idx="0"/>
              </p:cNvCxnSpPr>
              <p:nvPr/>
            </p:nvCxnSpPr>
            <p:spPr>
              <a:xfrm rot="10800000" flipV="1">
                <a:off x="6080468" y="1944290"/>
                <a:ext cx="853732" cy="72429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TextBox 27"/>
            <p:cNvSpPr txBox="1"/>
            <p:nvPr/>
          </p:nvSpPr>
          <p:spPr>
            <a:xfrm>
              <a:off x="7094312" y="1368624"/>
              <a:ext cx="6703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</a:rPr>
                <a:t>T2B02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3223872" y="1006881"/>
            <a:ext cx="2856595" cy="1299558"/>
            <a:chOff x="3223872" y="1006881"/>
            <a:chExt cx="2856595" cy="1299558"/>
          </a:xfrm>
        </p:grpSpPr>
        <p:sp>
          <p:nvSpPr>
            <p:cNvPr id="30" name="TextBox 29"/>
            <p:cNvSpPr txBox="1"/>
            <p:nvPr/>
          </p:nvSpPr>
          <p:spPr>
            <a:xfrm>
              <a:off x="3712562" y="1006881"/>
              <a:ext cx="1951625" cy="369332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/>
                <a:t>Offset frequency</a:t>
              </a:r>
            </a:p>
          </p:txBody>
        </p:sp>
        <p:cxnSp>
          <p:nvCxnSpPr>
            <p:cNvPr id="39" name="Straight Connector 38"/>
            <p:cNvCxnSpPr>
              <a:stCxn id="30" idx="1"/>
            </p:cNvCxnSpPr>
            <p:nvPr/>
          </p:nvCxnSpPr>
          <p:spPr>
            <a:xfrm flipH="1">
              <a:off x="3223872" y="1191547"/>
              <a:ext cx="48869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>
              <a:stCxn id="30" idx="3"/>
            </p:cNvCxnSpPr>
            <p:nvPr/>
          </p:nvCxnSpPr>
          <p:spPr>
            <a:xfrm>
              <a:off x="5664187" y="1191547"/>
              <a:ext cx="41628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6080467" y="1191547"/>
              <a:ext cx="0" cy="111489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3223872" y="1191547"/>
              <a:ext cx="0" cy="111489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36772" y="511314"/>
            <a:ext cx="447045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cap="none" spc="0" dirty="0">
                <a:ln/>
                <a:solidFill>
                  <a:schemeClr val="accent4"/>
                </a:solidFill>
                <a:effectLst/>
              </a:rPr>
              <a:t>Linked Repeaters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599" y="2133600"/>
            <a:ext cx="6908800" cy="441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61134" y="1304041"/>
            <a:ext cx="6621730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A network of repeaters where signals received by one repeater are repeated by all the repeaters </a:t>
            </a:r>
            <a:r>
              <a:rPr lang="en-US" sz="1600" dirty="0">
                <a:solidFill>
                  <a:srgbClr val="FF0000"/>
                </a:solidFill>
              </a:rPr>
              <a:t>T2B03</a:t>
            </a:r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383464" y="3288094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RF </a:t>
            </a:r>
          </a:p>
          <a:p>
            <a:r>
              <a:rPr lang="en-US" b="1" dirty="0"/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19400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100" y="159882"/>
            <a:ext cx="721915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cap="all" dirty="0">
                <a:ln w="9000" cmpd="sng">
                  <a:solidFill>
                    <a:srgbClr val="AA5816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" panose="02040503050406030204" pitchFamily="18" charset="0"/>
              </a:rPr>
              <a:t>Repeater offset frequency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081" y="1106353"/>
            <a:ext cx="6576767" cy="37063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87126" y="4832462"/>
            <a:ext cx="547496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Reverse Split function on your VHF / UHF transceiver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69085" y="5206103"/>
            <a:ext cx="6082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Allows you to listen to the repeaters input frequency. </a:t>
            </a: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</a:rPr>
              <a:t>T2B01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69085" y="5705108"/>
            <a:ext cx="6598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It might allow you to receive the station’s signal if repeater is too weak </a:t>
            </a: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</a:rPr>
              <a:t>T2B03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2982" y="804057"/>
            <a:ext cx="7564122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The difference between the repeaters transmit and receive frequency. </a:t>
            </a:r>
            <a:r>
              <a:rPr lang="en-US" sz="1400" dirty="0">
                <a:solidFill>
                  <a:srgbClr val="FF0000"/>
                </a:solidFill>
                <a:latin typeface="Cambria" panose="02040503050406030204" pitchFamily="18" charset="0"/>
              </a:rPr>
              <a:t>T4B11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" y="0"/>
            <a:ext cx="8305800" cy="1143000"/>
          </a:xfrm>
        </p:spPr>
        <p:txBody>
          <a:bodyPr/>
          <a:lstStyle/>
          <a:p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</a:rPr>
              <a:t>Repeater Operation</a:t>
            </a:r>
          </a:p>
        </p:txBody>
      </p:sp>
      <p:grpSp>
        <p:nvGrpSpPr>
          <p:cNvPr id="2" name="Group 13"/>
          <p:cNvGrpSpPr/>
          <p:nvPr/>
        </p:nvGrpSpPr>
        <p:grpSpPr>
          <a:xfrm>
            <a:off x="4114800" y="1981200"/>
            <a:ext cx="4572000" cy="3693319"/>
            <a:chOff x="3810000" y="2133600"/>
            <a:chExt cx="4572000" cy="3693319"/>
          </a:xfrm>
        </p:grpSpPr>
        <p:sp>
          <p:nvSpPr>
            <p:cNvPr id="6" name="Rectangle 5"/>
            <p:cNvSpPr/>
            <p:nvPr/>
          </p:nvSpPr>
          <p:spPr>
            <a:xfrm>
              <a:off x="3810000" y="2133600"/>
              <a:ext cx="4572000" cy="369331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mbria" panose="02040503050406030204" pitchFamily="18" charset="0"/>
                  <a:cs typeface="Cambria"/>
                </a:rPr>
                <a:t>TABLE OF COMMON PL TONES (in Hz)</a:t>
              </a:r>
            </a:p>
            <a:p>
              <a:endParaRPr lang="en-US" dirty="0">
                <a:latin typeface="Cambria" panose="02040503050406030204" pitchFamily="18" charset="0"/>
                <a:cs typeface="Cambria"/>
              </a:endParaRPr>
            </a:p>
            <a:p>
              <a:r>
                <a:rPr lang="en-US" dirty="0">
                  <a:latin typeface="Cambria" panose="02040503050406030204" pitchFamily="18" charset="0"/>
                  <a:cs typeface="Cambria"/>
                </a:rPr>
                <a:t>  67.0    94.8   131.8   171.3    203.5</a:t>
              </a:r>
            </a:p>
            <a:p>
              <a:r>
                <a:rPr lang="en-US" dirty="0">
                  <a:latin typeface="Cambria" panose="02040503050406030204" pitchFamily="18" charset="0"/>
                  <a:cs typeface="Cambria"/>
                </a:rPr>
                <a:t>  69.3    97.4   136.5   173.8    206.5</a:t>
              </a:r>
            </a:p>
            <a:p>
              <a:r>
                <a:rPr lang="en-US" dirty="0">
                  <a:latin typeface="Cambria" panose="02040503050406030204" pitchFamily="18" charset="0"/>
                  <a:cs typeface="Cambria"/>
                </a:rPr>
                <a:t>  71.9   100.0  141.3   177.3    210.7</a:t>
              </a:r>
            </a:p>
            <a:p>
              <a:r>
                <a:rPr lang="en-US" dirty="0">
                  <a:latin typeface="Cambria" panose="02040503050406030204" pitchFamily="18" charset="0"/>
                  <a:cs typeface="Cambria"/>
                </a:rPr>
                <a:t>  74.4   103.5  146.2   179.9    218.1</a:t>
              </a:r>
            </a:p>
            <a:p>
              <a:r>
                <a:rPr lang="en-US" dirty="0">
                  <a:latin typeface="Cambria" panose="02040503050406030204" pitchFamily="18" charset="0"/>
                  <a:cs typeface="Cambria"/>
                </a:rPr>
                <a:t>  77.0   107.2  151.4   183.5    225.7</a:t>
              </a:r>
            </a:p>
            <a:p>
              <a:r>
                <a:rPr lang="en-US" dirty="0">
                  <a:latin typeface="Cambria" panose="02040503050406030204" pitchFamily="18" charset="0"/>
                  <a:cs typeface="Cambria"/>
                </a:rPr>
                <a:t>  79.7   110.9  156.7   186.2    229.1</a:t>
              </a:r>
            </a:p>
            <a:p>
              <a:r>
                <a:rPr lang="en-US" dirty="0">
                  <a:latin typeface="Cambria" panose="02040503050406030204" pitchFamily="18" charset="0"/>
                  <a:cs typeface="Cambria"/>
                </a:rPr>
                <a:t>  82.5   114.8  159.8   189.9    233.6</a:t>
              </a:r>
            </a:p>
            <a:p>
              <a:r>
                <a:rPr lang="en-US" dirty="0">
                  <a:latin typeface="Cambria" panose="02040503050406030204" pitchFamily="18" charset="0"/>
                  <a:cs typeface="Cambria"/>
                </a:rPr>
                <a:t>  85.4   118.8  162.2   192.8    241.8</a:t>
              </a:r>
            </a:p>
            <a:p>
              <a:r>
                <a:rPr lang="en-US" dirty="0">
                  <a:latin typeface="Cambria" panose="02040503050406030204" pitchFamily="18" charset="0"/>
                  <a:cs typeface="Cambria"/>
                </a:rPr>
                <a:t>  88.5   123.0  165.5   196.6    250.3</a:t>
              </a:r>
            </a:p>
            <a:p>
              <a:r>
                <a:rPr lang="en-US" dirty="0">
                  <a:latin typeface="Cambria" panose="02040503050406030204" pitchFamily="18" charset="0"/>
                  <a:cs typeface="Cambria"/>
                </a:rPr>
                <a:t>  91.5   127.3  167.9   199.5    254.1</a:t>
              </a:r>
            </a:p>
            <a:p>
              <a:endParaRPr lang="en-US" dirty="0">
                <a:latin typeface="Cambria" panose="02040503050406030204" pitchFamily="18" charset="0"/>
                <a:cs typeface="Cambria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 rot="5400000">
              <a:off x="3276600" y="4125674"/>
              <a:ext cx="2590800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3887788" y="4125674"/>
              <a:ext cx="2590800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>
              <a:off x="4573588" y="4125674"/>
              <a:ext cx="2590800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5331221" y="4125277"/>
              <a:ext cx="2591594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18"/>
          <p:cNvGrpSpPr/>
          <p:nvPr/>
        </p:nvGrpSpPr>
        <p:grpSpPr>
          <a:xfrm>
            <a:off x="228600" y="1399480"/>
            <a:ext cx="3467219" cy="5078314"/>
            <a:chOff x="228600" y="2133600"/>
            <a:chExt cx="3467219" cy="5078314"/>
          </a:xfrm>
        </p:grpSpPr>
        <p:sp>
          <p:nvSpPr>
            <p:cNvPr id="5" name="Rectangle 4"/>
            <p:cNvSpPr/>
            <p:nvPr/>
          </p:nvSpPr>
          <p:spPr>
            <a:xfrm>
              <a:off x="1028819" y="2133600"/>
              <a:ext cx="2667000" cy="50783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mbria" panose="02040503050406030204" pitchFamily="18" charset="0"/>
                  <a:cs typeface="Cambria"/>
                </a:rPr>
                <a:t>Standard Repeater Input/Output Offsets</a:t>
              </a:r>
            </a:p>
            <a:p>
              <a:endParaRPr lang="en-US" dirty="0">
                <a:latin typeface="Cambria" panose="02040503050406030204" pitchFamily="18" charset="0"/>
                <a:cs typeface="Cambria"/>
              </a:endParaRPr>
            </a:p>
            <a:p>
              <a:r>
                <a:rPr lang="en-US" dirty="0">
                  <a:latin typeface="Cambria" panose="02040503050406030204" pitchFamily="18" charset="0"/>
                  <a:cs typeface="Cambria"/>
                </a:rPr>
                <a:t>Band             Offset +/-</a:t>
              </a:r>
            </a:p>
            <a:p>
              <a:endParaRPr lang="en-US" dirty="0">
                <a:latin typeface="Cambria" panose="02040503050406030204" pitchFamily="18" charset="0"/>
                <a:cs typeface="Cambria"/>
              </a:endParaRPr>
            </a:p>
            <a:p>
              <a:r>
                <a:rPr lang="en-US" dirty="0">
                  <a:latin typeface="Cambria" panose="02040503050406030204" pitchFamily="18" charset="0"/>
                  <a:cs typeface="Cambria"/>
                </a:rPr>
                <a:t>6 meters           1 MHz</a:t>
              </a:r>
            </a:p>
            <a:p>
              <a:endParaRPr lang="en-US" dirty="0">
                <a:latin typeface="Cambria" panose="02040503050406030204" pitchFamily="18" charset="0"/>
                <a:cs typeface="Cambria"/>
              </a:endParaRPr>
            </a:p>
            <a:p>
              <a:endParaRPr lang="en-US" dirty="0">
                <a:latin typeface="Cambria" panose="02040503050406030204" pitchFamily="18" charset="0"/>
                <a:cs typeface="Cambria"/>
              </a:endParaRPr>
            </a:p>
            <a:p>
              <a:endParaRPr lang="en-US" dirty="0">
                <a:latin typeface="Cambria" panose="02040503050406030204" pitchFamily="18" charset="0"/>
                <a:cs typeface="Cambria"/>
              </a:endParaRPr>
            </a:p>
            <a:p>
              <a:r>
                <a:rPr lang="en-US" dirty="0">
                  <a:latin typeface="Cambria" panose="02040503050406030204" pitchFamily="18" charset="0"/>
                  <a:cs typeface="Cambria"/>
                </a:rPr>
                <a:t>1.25 meters    1.6 MHz</a:t>
              </a:r>
            </a:p>
            <a:p>
              <a:endParaRPr lang="en-US" dirty="0">
                <a:latin typeface="Cambria" panose="02040503050406030204" pitchFamily="18" charset="0"/>
                <a:cs typeface="Cambria"/>
              </a:endParaRPr>
            </a:p>
            <a:p>
              <a:endParaRPr lang="en-US" dirty="0">
                <a:latin typeface="Cambria" panose="02040503050406030204" pitchFamily="18" charset="0"/>
                <a:cs typeface="Cambria"/>
              </a:endParaRPr>
            </a:p>
            <a:p>
              <a:endParaRPr lang="en-US" dirty="0">
                <a:latin typeface="Cambria" panose="02040503050406030204" pitchFamily="18" charset="0"/>
                <a:cs typeface="Cambria"/>
              </a:endParaRPr>
            </a:p>
            <a:p>
              <a:r>
                <a:rPr lang="en-US" dirty="0">
                  <a:latin typeface="Cambria" panose="02040503050406030204" pitchFamily="18" charset="0"/>
                  <a:cs typeface="Cambria"/>
                </a:rPr>
                <a:t>33 cm            12 MHz</a:t>
              </a:r>
            </a:p>
            <a:p>
              <a:endParaRPr lang="en-US" dirty="0">
                <a:latin typeface="Cambria" panose="02040503050406030204" pitchFamily="18" charset="0"/>
                <a:cs typeface="Cambria"/>
              </a:endParaRPr>
            </a:p>
            <a:p>
              <a:r>
                <a:rPr lang="en-US" dirty="0">
                  <a:latin typeface="Cambria" panose="02040503050406030204" pitchFamily="18" charset="0"/>
                  <a:cs typeface="Cambria"/>
                </a:rPr>
                <a:t>23 cm            20 MHz</a:t>
              </a:r>
            </a:p>
            <a:p>
              <a:endParaRPr lang="en-US" dirty="0">
                <a:latin typeface="Cambria" panose="02040503050406030204" pitchFamily="18" charset="0"/>
              </a:endParaRPr>
            </a:p>
            <a:p>
              <a:endParaRPr lang="en-US" dirty="0">
                <a:latin typeface="Cambria" panose="02040503050406030204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28600" y="4126468"/>
              <a:ext cx="7011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  <a:latin typeface="Cambria" panose="02040503050406030204" pitchFamily="18" charset="0"/>
                  <a:cs typeface="Cambria"/>
                </a:rPr>
                <a:t>T2A01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28600" y="5177134"/>
              <a:ext cx="7011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  <a:latin typeface="Cambria" panose="02040503050406030204" pitchFamily="18" charset="0"/>
                  <a:cs typeface="Cambria"/>
                </a:rPr>
                <a:t>T2A03</a:t>
              </a:r>
            </a:p>
          </p:txBody>
        </p:sp>
      </p:grpSp>
      <p:cxnSp>
        <p:nvCxnSpPr>
          <p:cNvPr id="20" name="Straight Connector 19"/>
          <p:cNvCxnSpPr/>
          <p:nvPr/>
        </p:nvCxnSpPr>
        <p:spPr>
          <a:xfrm rot="5400000">
            <a:off x="1638300" y="4305300"/>
            <a:ext cx="4343400" cy="1588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028819" y="3392348"/>
            <a:ext cx="2327530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  <a:latin typeface="Cambria" panose="02040503050406030204" pitchFamily="18" charset="0"/>
                <a:cs typeface="Cambria"/>
              </a:rPr>
              <a:t>2 meters         600 kHz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28819" y="4443014"/>
            <a:ext cx="2126904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cs typeface="Cambria"/>
              </a:rPr>
              <a:t>70 cm              5 MHz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1218922"/>
            <a:ext cx="8301760" cy="175432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Which of the following is a common repeater frequency offset in the 2 meter band?</a:t>
            </a:r>
          </a:p>
          <a:p>
            <a:r>
              <a:rPr lang="en-US" dirty="0">
                <a:latin typeface="Cambria" panose="02040503050406030204" pitchFamily="18" charset="0"/>
              </a:rPr>
              <a:t>A. Plus or minus 5 </a:t>
            </a:r>
            <a:r>
              <a:rPr lang="en-US" dirty="0" err="1">
                <a:latin typeface="Cambria" panose="02040503050406030204" pitchFamily="18" charset="0"/>
              </a:rPr>
              <a:t>Mhz</a:t>
            </a:r>
            <a:endParaRPr lang="en-US" dirty="0">
              <a:latin typeface="Cambria" panose="02040503050406030204" pitchFamily="18" charset="0"/>
            </a:endParaRPr>
          </a:p>
          <a:p>
            <a:r>
              <a:rPr lang="en-US" dirty="0">
                <a:latin typeface="Cambria" panose="02040503050406030204" pitchFamily="18" charset="0"/>
              </a:rPr>
              <a:t>B. Plus or minus 600 kHz</a:t>
            </a:r>
          </a:p>
          <a:p>
            <a:r>
              <a:rPr lang="en-US" dirty="0">
                <a:latin typeface="Cambria" panose="02040503050406030204" pitchFamily="18" charset="0"/>
              </a:rPr>
              <a:t>C. Plus or minus 500 kHz</a:t>
            </a:r>
          </a:p>
          <a:p>
            <a:r>
              <a:rPr lang="en-US" dirty="0">
                <a:latin typeface="Cambria" panose="02040503050406030204" pitchFamily="18" charset="0"/>
              </a:rPr>
              <a:t>D. Plus or minus 1 </a:t>
            </a:r>
            <a:r>
              <a:rPr lang="en-US" dirty="0" err="1">
                <a:latin typeface="Cambria" panose="02040503050406030204" pitchFamily="18" charset="0"/>
              </a:rPr>
              <a:t>Mhz</a:t>
            </a:r>
            <a:endParaRPr lang="en-US" dirty="0">
              <a:latin typeface="Cambria" panose="02040503050406030204" pitchFamily="18" charset="0"/>
            </a:endParaRPr>
          </a:p>
          <a:p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2187" y="1367341"/>
            <a:ext cx="6448304" cy="175432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What is a common repeater frequency offset in the 70 cm band?</a:t>
            </a:r>
          </a:p>
          <a:p>
            <a:r>
              <a:rPr lang="en-US" dirty="0">
                <a:latin typeface="Cambria" panose="02040503050406030204" pitchFamily="18" charset="0"/>
              </a:rPr>
              <a:t>A. Plus or minus 5 </a:t>
            </a:r>
            <a:r>
              <a:rPr lang="en-US" dirty="0" err="1">
                <a:latin typeface="Cambria" panose="02040503050406030204" pitchFamily="18" charset="0"/>
              </a:rPr>
              <a:t>Mhz</a:t>
            </a:r>
            <a:endParaRPr lang="en-US" dirty="0">
              <a:latin typeface="Cambria" panose="02040503050406030204" pitchFamily="18" charset="0"/>
            </a:endParaRPr>
          </a:p>
          <a:p>
            <a:r>
              <a:rPr lang="en-US" dirty="0">
                <a:latin typeface="Cambria" panose="02040503050406030204" pitchFamily="18" charset="0"/>
              </a:rPr>
              <a:t>B. Plus or minus 600 kHz</a:t>
            </a:r>
          </a:p>
          <a:p>
            <a:r>
              <a:rPr lang="en-US" dirty="0">
                <a:latin typeface="Cambria" panose="02040503050406030204" pitchFamily="18" charset="0"/>
              </a:rPr>
              <a:t>C. Plus or minus 500 kHz</a:t>
            </a:r>
          </a:p>
          <a:p>
            <a:r>
              <a:rPr lang="en-US" dirty="0">
                <a:latin typeface="Cambria" panose="02040503050406030204" pitchFamily="18" charset="0"/>
              </a:rPr>
              <a:t>D. Plus or minus 1 </a:t>
            </a:r>
            <a:r>
              <a:rPr lang="en-US" dirty="0" err="1">
                <a:latin typeface="Cambria" panose="02040503050406030204" pitchFamily="18" charset="0"/>
              </a:rPr>
              <a:t>Mhz</a:t>
            </a:r>
            <a:endParaRPr lang="en-US" dirty="0">
              <a:latin typeface="Cambria" panose="02040503050406030204" pitchFamily="18" charset="0"/>
            </a:endParaRPr>
          </a:p>
          <a:p>
            <a:endParaRPr lang="en-US" dirty="0">
              <a:latin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70933"/>
            <a:ext cx="8042276" cy="1012732"/>
          </a:xfrm>
        </p:spPr>
        <p:txBody>
          <a:bodyPr/>
          <a:lstStyle/>
          <a:p>
            <a:r>
              <a:rPr lang="en-US" dirty="0"/>
              <a:t>REPEATER OFFSETS</a:t>
            </a:r>
          </a:p>
        </p:txBody>
      </p:sp>
      <p:pic>
        <p:nvPicPr>
          <p:cNvPr id="3" name="Picture 2" descr="P131003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537" y="2023004"/>
            <a:ext cx="4123796" cy="30928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5503333"/>
            <a:ext cx="2229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POSATIVE OFFSET</a:t>
            </a:r>
          </a:p>
        </p:txBody>
      </p:sp>
      <p:pic>
        <p:nvPicPr>
          <p:cNvPr id="6" name="Picture 5" descr="P131003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6441" y="2586302"/>
            <a:ext cx="4447559" cy="25295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46133" y="5503333"/>
            <a:ext cx="33042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TRANSMIT FREQ. + 600KHZ</a:t>
            </a:r>
          </a:p>
          <a:p>
            <a:endParaRPr lang="en-US" dirty="0"/>
          </a:p>
          <a:p>
            <a:r>
              <a:rPr lang="en-US" dirty="0"/>
              <a:t>ALSO CTCSS TONE IS SET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1000" y="1508667"/>
            <a:ext cx="3828617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REPEATER OUTPUT FREQUENCY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46133" y="1508667"/>
            <a:ext cx="3842481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REPEATER RECEIVE FREQUENCY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26867" y="739017"/>
            <a:ext cx="6607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FF0000"/>
                </a:solidFill>
              </a:rPr>
              <a:t>T2A07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88633" y="702733"/>
            <a:ext cx="1377901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800" b="1" cap="all" dirty="0">
                <a:ln w="9000" cmpd="sng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VHF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83820" y="702733"/>
            <a:ext cx="1475171" cy="8463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800" b="1" cap="all" dirty="0">
                <a:ln w="9000" cmpd="sng">
                  <a:solidFill>
                    <a:srgbClr val="AA5816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UHF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86934" y="1752600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Very High Frequency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48867" y="1752600"/>
            <a:ext cx="2482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Ultra High Frequency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88633" y="2406134"/>
            <a:ext cx="1733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30 – 300 MHz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58933" y="2406134"/>
            <a:ext cx="2021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300 – 3000 MHz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16667" y="3202001"/>
            <a:ext cx="521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65600" y="2406134"/>
            <a:ext cx="149324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Freq Range?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06334" y="3055034"/>
            <a:ext cx="1212028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Mode for</a:t>
            </a:r>
          </a:p>
          <a:p>
            <a:r>
              <a:rPr lang="en-US" dirty="0"/>
              <a:t>repeaters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12979" y="3202001"/>
            <a:ext cx="521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06334" y="1752600"/>
            <a:ext cx="1115435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Meaning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318000" y="457200"/>
            <a:ext cx="668773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Quiz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 animBg="1"/>
      <p:bldP spid="11" grpId="0" animBg="1"/>
      <p:bldP spid="12" grpId="0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Simplex</a:t>
            </a:r>
            <a:br>
              <a:rPr lang="en-US" dirty="0"/>
            </a:br>
            <a:r>
              <a:rPr lang="en-US" dirty="0"/>
              <a:t>No Offset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" y="5147733"/>
            <a:ext cx="26468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SIMPLEX FREQUENCY</a:t>
            </a:r>
          </a:p>
          <a:p>
            <a:endParaRPr lang="en-US" dirty="0"/>
          </a:p>
          <a:p>
            <a:r>
              <a:rPr lang="en-US" dirty="0"/>
              <a:t>NO OFFSET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46133" y="5257800"/>
            <a:ext cx="30928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TRANSMIT FREQ.  </a:t>
            </a:r>
          </a:p>
          <a:p>
            <a:endParaRPr lang="en-US" dirty="0"/>
          </a:p>
          <a:p>
            <a:r>
              <a:rPr lang="en-US" dirty="0"/>
              <a:t>ALSO CTCSS TONE IS SET</a:t>
            </a:r>
          </a:p>
        </p:txBody>
      </p:sp>
      <p:pic>
        <p:nvPicPr>
          <p:cNvPr id="10" name="Picture 9" descr="P13100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994867"/>
            <a:ext cx="4656665" cy="2493255"/>
          </a:xfrm>
          <a:prstGeom prst="rect">
            <a:avLst/>
          </a:prstGeom>
        </p:spPr>
      </p:pic>
      <p:pic>
        <p:nvPicPr>
          <p:cNvPr id="11" name="Picture 10" descr="P131003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6133" y="1994867"/>
            <a:ext cx="3766114" cy="24322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28267" y="270934"/>
            <a:ext cx="740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FF0000"/>
                </a:solidFill>
              </a:rPr>
              <a:t>T2A11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85894" y="591780"/>
            <a:ext cx="647055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>
                <a:ln/>
                <a:solidFill>
                  <a:schemeClr val="accent3"/>
                </a:solidFill>
                <a:effectLst/>
              </a:rPr>
              <a:t>Talking through repeaters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0133" y="1564850"/>
            <a:ext cx="6627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</a:t>
            </a:r>
            <a:r>
              <a:rPr lang="en-US"/>
              <a:t>.  </a:t>
            </a:r>
            <a:r>
              <a:rPr lang="en-US" dirty="0"/>
              <a:t>Unable to access a repeater whose output you can hear?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4461" y="2846896"/>
            <a:ext cx="7921464" cy="12003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A. Improper transceiver offset</a:t>
            </a:r>
          </a:p>
          <a:p>
            <a:r>
              <a:rPr lang="en-US" dirty="0"/>
              <a:t>B. The repeater may require a proper CTCSS tone from your transceiver</a:t>
            </a:r>
          </a:p>
          <a:p>
            <a:r>
              <a:rPr lang="en-US" dirty="0"/>
              <a:t>C. The repeater may require a proper DCS tone from your transceiver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695308" y="2394409"/>
            <a:ext cx="1074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Possibly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56447" y="1564850"/>
            <a:ext cx="912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T2B04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07D270-5FBE-D84D-A06A-CE5D52E4A522}"/>
              </a:ext>
            </a:extLst>
          </p:cNvPr>
          <p:cNvSpPr txBox="1"/>
          <p:nvPr/>
        </p:nvSpPr>
        <p:spPr>
          <a:xfrm>
            <a:off x="3866147" y="4211053"/>
            <a:ext cx="849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AOTA</a:t>
            </a:r>
          </a:p>
        </p:txBody>
      </p:sp>
    </p:spTree>
    <p:extLst>
      <p:ext uri="{BB962C8B-B14F-4D97-AF65-F5344CB8AC3E}">
        <p14:creationId xmlns:p14="http://schemas.microsoft.com/office/powerpoint/2010/main" val="19403220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85894" y="591780"/>
            <a:ext cx="647055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>
                <a:ln/>
                <a:solidFill>
                  <a:schemeClr val="accent3"/>
                </a:solidFill>
                <a:effectLst/>
              </a:rPr>
              <a:t>Talking through repeaters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5752" y="1598812"/>
            <a:ext cx="77126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Repeater user says your transmissions are breaking up or distorted on </a:t>
            </a:r>
            <a:r>
              <a:rPr lang="en-US" u="sng" dirty="0"/>
              <a:t>voice peaks</a:t>
            </a:r>
            <a:r>
              <a:rPr lang="en-US" dirty="0"/>
              <a:t>. </a:t>
            </a:r>
            <a:r>
              <a:rPr lang="en-US" sz="1400" dirty="0">
                <a:solidFill>
                  <a:srgbClr val="FF0000"/>
                </a:solidFill>
              </a:rPr>
              <a:t>T2B05</a:t>
            </a:r>
            <a:br>
              <a:rPr lang="en-US" dirty="0"/>
            </a:b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658357" y="2926118"/>
            <a:ext cx="2990947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You are talking too loudly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95308" y="2394409"/>
            <a:ext cx="1074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Possibly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76454" y="43457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650228" y="3830092"/>
            <a:ext cx="5164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Technically this </a:t>
            </a:r>
            <a:r>
              <a:rPr lang="en-US"/>
              <a:t>is referred </a:t>
            </a:r>
            <a:r>
              <a:rPr lang="en-US" dirty="0"/>
              <a:t>to as over deviating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46558" y="4492090"/>
            <a:ext cx="4571829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Talk further from the microphone </a:t>
            </a:r>
            <a:r>
              <a:rPr lang="en-US" sz="1400" dirty="0">
                <a:solidFill>
                  <a:srgbClr val="FF0000"/>
                </a:solidFill>
              </a:rPr>
              <a:t>T7B01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254000" y="252118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9180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85894" y="591780"/>
            <a:ext cx="647055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>
                <a:ln/>
                <a:solidFill>
                  <a:schemeClr val="accent3"/>
                </a:solidFill>
                <a:effectLst/>
              </a:rPr>
              <a:t>Talking through repeaters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5753" y="1598812"/>
            <a:ext cx="7712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Q.  What might be a problem if you receive a report that your audio signal through the repeater is distorted or unintelligible? </a:t>
            </a:r>
            <a:r>
              <a:rPr lang="en-US" sz="1400" dirty="0">
                <a:solidFill>
                  <a:srgbClr val="FF0000"/>
                </a:solidFill>
              </a:rPr>
              <a:t>T7B10 T4B12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76454" y="43457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170137" y="3745592"/>
            <a:ext cx="4502066" cy="12003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Your transmitter is slightly off frequency</a:t>
            </a:r>
          </a:p>
          <a:p>
            <a:r>
              <a:rPr lang="en-US" dirty="0"/>
              <a:t>Your batteries are running low</a:t>
            </a:r>
          </a:p>
          <a:p>
            <a:r>
              <a:rPr lang="en-US" dirty="0"/>
              <a:t>You are in a bad location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883657" y="3076178"/>
            <a:ext cx="2924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Possibly any one of these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55BAE9-8201-0A41-9DDD-C7DF3D78D1BC}"/>
              </a:ext>
            </a:extLst>
          </p:cNvPr>
          <p:cNvSpPr txBox="1"/>
          <p:nvPr/>
        </p:nvSpPr>
        <p:spPr>
          <a:xfrm>
            <a:off x="3994484" y="5133474"/>
            <a:ext cx="7008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AOTA</a:t>
            </a:r>
          </a:p>
        </p:txBody>
      </p:sp>
    </p:spTree>
    <p:extLst>
      <p:ext uri="{BB962C8B-B14F-4D97-AF65-F5344CB8AC3E}">
        <p14:creationId xmlns:p14="http://schemas.microsoft.com/office/powerpoint/2010/main" val="494760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305800" cy="78028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How to make a repeater contact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3200" y="1507067"/>
            <a:ext cx="7306733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§"/>
            </a:pPr>
            <a:r>
              <a:rPr lang="en-US" dirty="0">
                <a:latin typeface="Cambria"/>
                <a:cs typeface="Cambria"/>
              </a:rPr>
              <a:t> Always listen first to determine if the repeater is in use.</a:t>
            </a:r>
          </a:p>
          <a:p>
            <a:pPr>
              <a:buClr>
                <a:srgbClr val="FF0000"/>
              </a:buClr>
              <a:buFont typeface="Wingdings" charset="2"/>
              <a:buChar char="§"/>
            </a:pPr>
            <a:endParaRPr lang="en-US" dirty="0">
              <a:latin typeface="Cambria"/>
              <a:cs typeface="Cambria"/>
            </a:endParaRPr>
          </a:p>
          <a:p>
            <a:pPr>
              <a:buClr>
                <a:srgbClr val="FF0000"/>
              </a:buClr>
              <a:buFont typeface="Wingdings" charset="2"/>
              <a:buChar char="§"/>
            </a:pPr>
            <a:r>
              <a:rPr lang="en-US" dirty="0">
                <a:latin typeface="Cambria"/>
                <a:cs typeface="Cambria"/>
              </a:rPr>
              <a:t>When you key a repeater, ID (call sign) your station.</a:t>
            </a:r>
          </a:p>
          <a:p>
            <a:pPr>
              <a:buClr>
                <a:srgbClr val="FF0000"/>
              </a:buClr>
            </a:pPr>
            <a:r>
              <a:rPr lang="en-US" dirty="0">
                <a:latin typeface="Cambria"/>
                <a:cs typeface="Cambria"/>
              </a:rPr>
              <a:t>		(</a:t>
            </a:r>
            <a:r>
              <a:rPr lang="en-US" dirty="0">
                <a:solidFill>
                  <a:srgbClr val="FF0000"/>
                </a:solidFill>
                <a:latin typeface="Cambria"/>
                <a:cs typeface="Cambria"/>
              </a:rPr>
              <a:t>no need to say for ID</a:t>
            </a:r>
            <a:r>
              <a:rPr lang="en-US" dirty="0">
                <a:latin typeface="Cambria"/>
                <a:cs typeface="Cambria"/>
              </a:rPr>
              <a:t>)</a:t>
            </a:r>
          </a:p>
          <a:p>
            <a:pPr>
              <a:buClr>
                <a:srgbClr val="FF0000"/>
              </a:buClr>
              <a:buFont typeface="Wingdings" charset="2"/>
              <a:buChar char="§"/>
            </a:pPr>
            <a:endParaRPr lang="en-US" dirty="0">
              <a:latin typeface="Cambria"/>
              <a:cs typeface="Cambria"/>
            </a:endParaRPr>
          </a:p>
          <a:p>
            <a:pPr>
              <a:buClr>
                <a:srgbClr val="FF0000"/>
              </a:buClr>
              <a:buFont typeface="Wingdings" charset="2"/>
              <a:buChar char="§"/>
            </a:pPr>
            <a:r>
              <a:rPr lang="en-US" dirty="0">
                <a:latin typeface="Cambria"/>
                <a:cs typeface="Cambria"/>
              </a:rPr>
              <a:t> If you want to make a random contact, Your call sign</a:t>
            </a:r>
          </a:p>
          <a:p>
            <a:pPr>
              <a:buClr>
                <a:srgbClr val="FF0000"/>
              </a:buClr>
            </a:pPr>
            <a:r>
              <a:rPr lang="en-US" dirty="0">
                <a:latin typeface="Cambria"/>
                <a:cs typeface="Cambria"/>
              </a:rPr>
              <a:t> followed by  “listening or Monitoring”.   </a:t>
            </a:r>
            <a:r>
              <a:rPr lang="en-US" sz="1400" dirty="0">
                <a:solidFill>
                  <a:srgbClr val="FF0000"/>
                </a:solidFill>
                <a:latin typeface="Cambria"/>
                <a:cs typeface="Cambria"/>
              </a:rPr>
              <a:t>T2A09</a:t>
            </a:r>
          </a:p>
          <a:p>
            <a:pPr>
              <a:buClr>
                <a:srgbClr val="FF0000"/>
              </a:buClr>
              <a:buFont typeface="Wingdings" charset="2"/>
              <a:buChar char="§"/>
            </a:pPr>
            <a:endParaRPr lang="en-US" dirty="0">
              <a:latin typeface="Cambria"/>
              <a:cs typeface="Cambria"/>
            </a:endParaRPr>
          </a:p>
          <a:p>
            <a:pPr>
              <a:buClr>
                <a:srgbClr val="FF0000"/>
              </a:buClr>
              <a:buFont typeface="Wingdings" charset="2"/>
              <a:buChar char="§"/>
            </a:pPr>
            <a:r>
              <a:rPr lang="en-US" dirty="0">
                <a:latin typeface="Cambria"/>
                <a:cs typeface="Cambria"/>
              </a:rPr>
              <a:t> When calling another station, Their call sign followed by your call sign.</a:t>
            </a:r>
          </a:p>
          <a:p>
            <a:pPr>
              <a:buClr>
                <a:srgbClr val="FF0000"/>
              </a:buClr>
              <a:buFont typeface="Wingdings" charset="2"/>
              <a:buChar char="§"/>
            </a:pPr>
            <a:endParaRPr lang="en-US" dirty="0">
              <a:latin typeface="Cambria"/>
              <a:cs typeface="Cambria"/>
            </a:endParaRPr>
          </a:p>
          <a:p>
            <a:pPr>
              <a:buClr>
                <a:srgbClr val="FF0000"/>
              </a:buClr>
              <a:buFont typeface="Wingdings" charset="2"/>
              <a:buChar char="§"/>
            </a:pPr>
            <a:r>
              <a:rPr lang="en-US" dirty="0">
                <a:latin typeface="Cambria"/>
                <a:cs typeface="Cambria"/>
              </a:rPr>
              <a:t> During a QSO ID your station at least every ten minutes.</a:t>
            </a:r>
          </a:p>
          <a:p>
            <a:pPr>
              <a:buClr>
                <a:srgbClr val="FF0000"/>
              </a:buClr>
              <a:buFont typeface="Wingdings" charset="2"/>
              <a:buChar char="§"/>
            </a:pPr>
            <a:endParaRPr lang="en-US" dirty="0">
              <a:latin typeface="Cambria"/>
              <a:cs typeface="Cambria"/>
            </a:endParaRPr>
          </a:p>
          <a:p>
            <a:pPr>
              <a:buClr>
                <a:srgbClr val="FF0000"/>
              </a:buClr>
              <a:buFont typeface="Wingdings" charset="2"/>
              <a:buChar char="§"/>
            </a:pPr>
            <a:r>
              <a:rPr lang="en-US" dirty="0">
                <a:latin typeface="Cambria"/>
                <a:cs typeface="Cambria"/>
              </a:rPr>
              <a:t> Use plain English, No jargon.</a:t>
            </a:r>
          </a:p>
          <a:p>
            <a:pPr>
              <a:buClr>
                <a:srgbClr val="FF0000"/>
              </a:buClr>
              <a:buFont typeface="Wingdings" charset="2"/>
              <a:buChar char="§"/>
            </a:pPr>
            <a:endParaRPr lang="en-US" dirty="0">
              <a:latin typeface="Cambria"/>
              <a:cs typeface="Cambria"/>
            </a:endParaRPr>
          </a:p>
          <a:p>
            <a:pPr>
              <a:buClr>
                <a:srgbClr val="FF0000"/>
              </a:buClr>
              <a:buFont typeface="Wingdings" charset="2"/>
              <a:buChar char="§"/>
            </a:pPr>
            <a:r>
              <a:rPr lang="en-US" dirty="0">
                <a:latin typeface="Cambria"/>
                <a:cs typeface="Cambria"/>
              </a:rPr>
              <a:t> ID at the termination of your contact.  </a:t>
            </a:r>
          </a:p>
          <a:p>
            <a:pPr>
              <a:buClr>
                <a:srgbClr val="FF0000"/>
              </a:buClr>
              <a:buFont typeface="Wingdings" charset="2"/>
              <a:buChar char="§"/>
            </a:pPr>
            <a:endParaRPr lang="en-US" dirty="0">
              <a:latin typeface="Cambria"/>
              <a:cs typeface="Cambria"/>
            </a:endParaRPr>
          </a:p>
          <a:p>
            <a:pPr>
              <a:buClr>
                <a:srgbClr val="FF0000"/>
              </a:buClr>
              <a:buFont typeface="Wingdings" charset="2"/>
              <a:buChar char="§"/>
            </a:pPr>
            <a:r>
              <a:rPr lang="en-US" dirty="0">
                <a:latin typeface="Cambria"/>
                <a:cs typeface="Cambria"/>
              </a:rPr>
              <a:t> Just listening is the best way to learn.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1085088"/>
            <a:ext cx="2228850" cy="26589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0933" y="3769224"/>
            <a:ext cx="6607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FF0000"/>
                </a:solidFill>
              </a:rPr>
              <a:t>T2A04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85925" y="115934"/>
            <a:ext cx="8042276" cy="885732"/>
          </a:xfrm>
        </p:spPr>
        <p:txBody>
          <a:bodyPr/>
          <a:lstStyle/>
          <a:p>
            <a:r>
              <a:rPr lang="en-US" b="1" cap="all" dirty="0">
                <a:ln w="9000" cmpd="sng">
                  <a:solidFill>
                    <a:srgbClr val="AA5816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Band Plan</a:t>
            </a:r>
          </a:p>
        </p:txBody>
      </p:sp>
      <p:sp>
        <p:nvSpPr>
          <p:cNvPr id="4" name="Rectangle 3"/>
          <p:cNvSpPr/>
          <p:nvPr/>
        </p:nvSpPr>
        <p:spPr>
          <a:xfrm>
            <a:off x="261409" y="1001666"/>
            <a:ext cx="8628591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1"/>
            <a:r>
              <a:rPr lang="en-US" sz="2000" dirty="0">
                <a:solidFill>
                  <a:srgbClr val="FF0000"/>
                </a:solidFill>
                <a:latin typeface="Rockwell" charset="0"/>
                <a:ea typeface="ＭＳ Ｐゴシック" charset="-128"/>
              </a:rPr>
              <a:t>T2A10  </a:t>
            </a:r>
            <a:r>
              <a:rPr lang="en-US" sz="2000" dirty="0">
                <a:solidFill>
                  <a:srgbClr val="0000FF"/>
                </a:solidFill>
                <a:latin typeface="Rockwell" charset="0"/>
                <a:ea typeface="ＭＳ Ｐゴシック" charset="-128"/>
              </a:rPr>
              <a:t>A</a:t>
            </a:r>
            <a:r>
              <a:rPr lang="en-US" sz="2000" dirty="0">
                <a:latin typeface="Rockwell" charset="0"/>
                <a:ea typeface="ＭＳ Ｐゴシック" charset="-128"/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Rockwell" charset="0"/>
                <a:ea typeface="ＭＳ Ｐゴシック" charset="-128"/>
              </a:rPr>
              <a:t>voluntary guideline for using different modes or activities within an amateur band.</a:t>
            </a:r>
          </a:p>
        </p:txBody>
      </p:sp>
      <p:sp>
        <p:nvSpPr>
          <p:cNvPr id="5" name="Rectangle 4"/>
          <p:cNvSpPr/>
          <p:nvPr/>
        </p:nvSpPr>
        <p:spPr>
          <a:xfrm>
            <a:off x="3892551" y="1667934"/>
            <a:ext cx="4514850" cy="5016759"/>
          </a:xfrm>
          <a:prstGeom prst="rect">
            <a:avLst/>
          </a:prstGeom>
          <a:solidFill>
            <a:schemeClr val="accent4">
              <a:lumMod val="40000"/>
              <a:lumOff val="60000"/>
              <a:alpha val="44000"/>
            </a:schemeClr>
          </a:solidFill>
          <a:ln w="28575" cap="flat" cmpd="dbl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>
                <a:latin typeface="Cambria"/>
                <a:cs typeface="Cambria"/>
              </a:rPr>
              <a:t>44.0-144.05 	EME CW</a:t>
            </a:r>
          </a:p>
          <a:p>
            <a:r>
              <a:rPr lang="en-US" sz="1600" dirty="0">
                <a:latin typeface="Cambria"/>
                <a:cs typeface="Cambria"/>
              </a:rPr>
              <a:t>144.05-144.10 	CW and weak signal</a:t>
            </a:r>
          </a:p>
          <a:p>
            <a:r>
              <a:rPr lang="en-US" sz="1600" dirty="0">
                <a:latin typeface="Cambria"/>
                <a:cs typeface="Cambria"/>
              </a:rPr>
              <a:t>144.10-144.20 	EME and weak signal SSB</a:t>
            </a:r>
          </a:p>
          <a:p>
            <a:r>
              <a:rPr lang="en-US" sz="1600" dirty="0">
                <a:latin typeface="Cambria"/>
                <a:cs typeface="Cambria"/>
              </a:rPr>
              <a:t>144.200 	National calling frequency</a:t>
            </a:r>
          </a:p>
          <a:p>
            <a:r>
              <a:rPr lang="en-US" sz="1600" dirty="0">
                <a:latin typeface="Cambria"/>
                <a:cs typeface="Cambria"/>
              </a:rPr>
              <a:t>144.20-144.275 	SSB</a:t>
            </a:r>
          </a:p>
          <a:p>
            <a:r>
              <a:rPr lang="en-US" sz="1600" dirty="0">
                <a:latin typeface="Cambria"/>
                <a:cs typeface="Cambria"/>
              </a:rPr>
              <a:t>144.275-144.30 	Beacons</a:t>
            </a:r>
          </a:p>
          <a:p>
            <a:r>
              <a:rPr lang="en-US" sz="1600" dirty="0">
                <a:latin typeface="Cambria"/>
                <a:cs typeface="Cambria"/>
              </a:rPr>
              <a:t>144.3-144.5 	New OSCAR </a:t>
            </a:r>
            <a:r>
              <a:rPr lang="en-US" sz="1600" dirty="0" err="1">
                <a:latin typeface="Cambria"/>
                <a:cs typeface="Cambria"/>
              </a:rPr>
              <a:t>subband</a:t>
            </a:r>
            <a:endParaRPr lang="en-US" sz="1600" dirty="0">
              <a:latin typeface="Cambria"/>
              <a:cs typeface="Cambria"/>
            </a:endParaRPr>
          </a:p>
          <a:p>
            <a:r>
              <a:rPr lang="en-US" sz="1600" dirty="0">
                <a:latin typeface="Cambria"/>
                <a:cs typeface="Cambria"/>
              </a:rPr>
              <a:t>144.5-144.6 	Linear translator inputs</a:t>
            </a:r>
          </a:p>
          <a:p>
            <a:r>
              <a:rPr lang="en-US" sz="1600" dirty="0">
                <a:latin typeface="Cambria"/>
                <a:cs typeface="Cambria"/>
              </a:rPr>
              <a:t>144.6-144.9 	FM repeater inputs</a:t>
            </a:r>
          </a:p>
          <a:p>
            <a:r>
              <a:rPr lang="en-US" sz="1600" dirty="0">
                <a:latin typeface="Cambria"/>
                <a:cs typeface="Cambria"/>
              </a:rPr>
              <a:t>144.9-145.10 	Weak signal and FM simplex</a:t>
            </a:r>
          </a:p>
          <a:p>
            <a:r>
              <a:rPr lang="en-US" sz="1600" dirty="0">
                <a:latin typeface="Cambria"/>
                <a:cs typeface="Cambria"/>
              </a:rPr>
              <a:t>  	145.01,03,05,07,09 widely used for packet</a:t>
            </a:r>
          </a:p>
          <a:p>
            <a:r>
              <a:rPr lang="en-US" sz="1600" dirty="0">
                <a:latin typeface="Cambria"/>
                <a:cs typeface="Cambria"/>
              </a:rPr>
              <a:t>145.1-145.2 	Linear translator outputs</a:t>
            </a:r>
          </a:p>
          <a:p>
            <a:r>
              <a:rPr lang="en-US" sz="1600" dirty="0">
                <a:latin typeface="Cambria"/>
                <a:cs typeface="Cambria"/>
              </a:rPr>
              <a:t>145.2-145.5 	FM repeater outputs</a:t>
            </a:r>
          </a:p>
          <a:p>
            <a:r>
              <a:rPr lang="en-US" sz="1600" dirty="0">
                <a:latin typeface="Cambria"/>
                <a:cs typeface="Cambria"/>
              </a:rPr>
              <a:t>145.5-145.8 	Misc. and experimental modes</a:t>
            </a:r>
          </a:p>
          <a:p>
            <a:r>
              <a:rPr lang="en-US" sz="1600" dirty="0">
                <a:latin typeface="Cambria"/>
                <a:cs typeface="Cambria"/>
              </a:rPr>
              <a:t>145.8-146.0 	OSCAR </a:t>
            </a:r>
            <a:r>
              <a:rPr lang="en-US" sz="1600" dirty="0" err="1">
                <a:latin typeface="Cambria"/>
                <a:cs typeface="Cambria"/>
              </a:rPr>
              <a:t>subband</a:t>
            </a:r>
            <a:endParaRPr lang="en-US" sz="1600" dirty="0">
              <a:latin typeface="Cambria"/>
              <a:cs typeface="Cambria"/>
            </a:endParaRPr>
          </a:p>
          <a:p>
            <a:r>
              <a:rPr lang="en-US" sz="1600" dirty="0">
                <a:latin typeface="Cambria"/>
                <a:cs typeface="Cambria"/>
              </a:rPr>
              <a:t>146.01-146.37 	Repeater inputs</a:t>
            </a:r>
          </a:p>
          <a:p>
            <a:r>
              <a:rPr lang="en-US" sz="1600" dirty="0">
                <a:latin typeface="Cambria"/>
                <a:cs typeface="Cambria"/>
              </a:rPr>
              <a:t>146.4-146.58 	Simplex</a:t>
            </a:r>
          </a:p>
          <a:p>
            <a:r>
              <a:rPr lang="en-US" sz="1600" dirty="0">
                <a:latin typeface="Cambria"/>
                <a:cs typeface="Cambria"/>
              </a:rPr>
              <a:t>146.61-147.390 	Repeater outputs</a:t>
            </a:r>
          </a:p>
          <a:p>
            <a:r>
              <a:rPr lang="en-US" sz="1600" dirty="0">
                <a:latin typeface="Cambria"/>
                <a:cs typeface="Cambria"/>
              </a:rPr>
              <a:t>147.42-147.57 	Simplex</a:t>
            </a:r>
          </a:p>
          <a:p>
            <a:r>
              <a:rPr lang="en-US" sz="1600" dirty="0">
                <a:latin typeface="Cambria"/>
                <a:cs typeface="Cambria"/>
              </a:rPr>
              <a:t>147.60-147.99 	Repeater inputs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1409" y="2389201"/>
            <a:ext cx="3297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Example: 2 meter band plan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4053" y="3136900"/>
            <a:ext cx="3678498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Clr>
                <a:schemeClr val="accent3"/>
              </a:buClr>
              <a:buFont typeface="Wingdings" charset="2"/>
              <a:buChar char="§"/>
            </a:pPr>
            <a:r>
              <a:rPr lang="en-US" sz="2000" dirty="0">
                <a:latin typeface="Rockwell"/>
                <a:cs typeface="Rockwell"/>
              </a:rPr>
              <a:t> </a:t>
            </a:r>
            <a:r>
              <a:rPr lang="en-US" sz="2000" dirty="0">
                <a:latin typeface="Cambria"/>
                <a:cs typeface="Cambria"/>
              </a:rPr>
              <a:t>Band plans are established by amateur radio operators.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9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BB13E2D-0D96-6743-ABAA-074941CFE747}" type="slidenum">
              <a:rPr lang="en-US"/>
              <a:pPr/>
              <a:t>26</a:t>
            </a:fld>
            <a:endParaRPr lang="en-US"/>
          </a:p>
        </p:txBody>
      </p:sp>
      <p:sp>
        <p:nvSpPr>
          <p:cNvPr id="53043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01650" y="702469"/>
            <a:ext cx="8642350" cy="614362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b="1" cap="all" dirty="0">
                <a:ln w="9000" cmpd="sng">
                  <a:solidFill>
                    <a:srgbClr val="AA5816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Rockwell" charset="0"/>
              </a:rPr>
              <a:t>Where am I?</a:t>
            </a:r>
            <a:br>
              <a:rPr lang="en-US" sz="4000" b="1" cap="all" dirty="0">
                <a:ln w="9000" cmpd="sng">
                  <a:solidFill>
                    <a:srgbClr val="AA5816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Rockwell" charset="0"/>
              </a:rPr>
            </a:br>
            <a:r>
              <a:rPr lang="en-US" sz="4000" b="1" cap="all" dirty="0">
                <a:ln w="9000" cmpd="sng">
                  <a:solidFill>
                    <a:srgbClr val="AA5816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Rockwell" charset="0"/>
              </a:rPr>
              <a:t>my  QTH   is</a:t>
            </a:r>
            <a:endParaRPr lang="en-US" sz="4000" b="1" cap="all" dirty="0">
              <a:ln w="9000" cmpd="sng">
                <a:solidFill>
                  <a:srgbClr val="AA5816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819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21733" y="2286001"/>
            <a:ext cx="8365067" cy="889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lvl="1" eaLnBrk="1" hangingPunct="1">
              <a:buNone/>
            </a:pPr>
            <a:r>
              <a:rPr lang="en-US" sz="1600" dirty="0">
                <a:solidFill>
                  <a:srgbClr val="FF0000"/>
                </a:solidFill>
                <a:latin typeface="Rockwell" charset="0"/>
                <a:ea typeface="ＭＳ Ｐゴシック" charset="-128"/>
              </a:rPr>
              <a:t>T8C05  </a:t>
            </a:r>
            <a:r>
              <a:rPr lang="en-US" sz="2000" dirty="0">
                <a:latin typeface="Rockwell" charset="0"/>
                <a:ea typeface="ＭＳ Ｐゴシック" charset="-128"/>
              </a:rPr>
              <a:t>A grid locator is a letter-number designator assigned to a geographic location.</a:t>
            </a:r>
          </a:p>
          <a:p>
            <a:pPr lvl="1" eaLnBrk="1" hangingPunct="1"/>
            <a:endParaRPr lang="en-US" sz="1000" dirty="0">
              <a:latin typeface="Rockwell" charset="0"/>
              <a:ea typeface="ＭＳ Ｐゴシック" charset="-128"/>
            </a:endParaRPr>
          </a:p>
          <a:p>
            <a:pPr lvl="1" eaLnBrk="1" hangingPunct="1"/>
            <a:endParaRPr lang="en-US" sz="2000" dirty="0">
              <a:latin typeface="Rockwell" charset="0"/>
              <a:ea typeface="ＭＳ Ｐゴシック" charset="-128"/>
            </a:endParaRPr>
          </a:p>
        </p:txBody>
      </p:sp>
      <p:sp>
        <p:nvSpPr>
          <p:cNvPr id="530435" name="Slide Number Placeholder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EEC3449F-A209-9D4D-B658-190288B4CFDF}" type="slidenum">
              <a:rPr lang="en-US" sz="1400">
                <a:latin typeface="Times New Roman" charset="0"/>
              </a:rPr>
              <a:pPr algn="r"/>
              <a:t>26</a:t>
            </a:fld>
            <a:endParaRPr lang="en-US" sz="1400">
              <a:latin typeface="Times New Roman" charset="0"/>
            </a:endParaRPr>
          </a:p>
        </p:txBody>
      </p:sp>
      <p:pic>
        <p:nvPicPr>
          <p:cNvPr id="681988" name="Picture 4" descr="Q p7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0313" y="3175001"/>
            <a:ext cx="5322887" cy="3468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863600" y="1316831"/>
            <a:ext cx="613501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buClr>
                <a:schemeClr val="accent4"/>
              </a:buClr>
              <a:buFont typeface="Wingdings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Rockwell" charset="0"/>
                <a:ea typeface="ＭＳ Ｐゴシック" charset="-128"/>
              </a:rPr>
              <a:t>  Simply city and state.</a:t>
            </a:r>
          </a:p>
          <a:p>
            <a:pPr marL="0" lvl="1">
              <a:buClr>
                <a:schemeClr val="accent4"/>
              </a:buClr>
              <a:buFont typeface="Wingdings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Rockwell" charset="0"/>
                <a:ea typeface="ＭＳ Ｐゴシック" charset="-128"/>
              </a:rPr>
              <a:t>  </a:t>
            </a:r>
            <a:r>
              <a:rPr lang="en-US" sz="2000" dirty="0">
                <a:latin typeface="Rockwell" charset="0"/>
                <a:ea typeface="ＭＳ Ｐゴシック" charset="-128"/>
              </a:rPr>
              <a:t>S</a:t>
            </a:r>
            <a:r>
              <a:rPr lang="en-US" sz="2000" dirty="0">
                <a:solidFill>
                  <a:schemeClr val="tx1"/>
                </a:solidFill>
                <a:latin typeface="Rockwell" charset="0"/>
                <a:ea typeface="ＭＳ Ｐゴシック" charset="-128"/>
              </a:rPr>
              <a:t>ometimes just the state only. </a:t>
            </a:r>
          </a:p>
          <a:p>
            <a:pPr marL="0" lvl="1">
              <a:buClr>
                <a:schemeClr val="accent4"/>
              </a:buClr>
              <a:buFont typeface="Wingdings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Rockwell" charset="0"/>
                <a:ea typeface="ＭＳ Ｐゴシック" charset="-128"/>
              </a:rPr>
              <a:t> Sometimes use a letter number grid location.</a:t>
            </a:r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400041" y="3855563"/>
            <a:ext cx="1539652" cy="92333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For iOS</a:t>
            </a:r>
          </a:p>
          <a:p>
            <a:r>
              <a:rPr lang="en-US" dirty="0"/>
              <a:t>App</a:t>
            </a:r>
          </a:p>
          <a:p>
            <a:r>
              <a:rPr lang="en-US" dirty="0"/>
              <a:t>Ham Square</a:t>
            </a:r>
          </a:p>
        </p:txBody>
      </p:sp>
      <p:pic>
        <p:nvPicPr>
          <p:cNvPr id="4" name="Picture 3" descr="Calendar&#10;&#10;Description automatically generated">
            <a:extLst>
              <a:ext uri="{FF2B5EF4-FFF2-40B4-BE49-F238E27FC236}">
                <a16:creationId xmlns:a16="http://schemas.microsoft.com/office/drawing/2014/main" id="{EC4E14B7-99E0-8244-998C-7E97539469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5387" y="130323"/>
            <a:ext cx="3906621" cy="53105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8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8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4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000" dirty="0">
                <a:latin typeface="Rockwell" charset="0"/>
              </a:rPr>
              <a:t>FCC rules regarding power levels used in the amateur bands state that an amateur should use the </a:t>
            </a:r>
            <a:r>
              <a:rPr lang="en-US" sz="2200" dirty="0">
                <a:solidFill>
                  <a:schemeClr val="accent6"/>
                </a:solidFill>
                <a:latin typeface="Rockwell" charset="0"/>
              </a:rPr>
              <a:t>minimum transmitter power necessary</a:t>
            </a:r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  <a:latin typeface="Rockwell" charset="0"/>
              </a:rPr>
              <a:t> </a:t>
            </a:r>
            <a:r>
              <a:rPr lang="en-US" sz="2000" dirty="0">
                <a:latin typeface="Rockwell" charset="0"/>
              </a:rPr>
              <a:t>to carry out the desired communication.</a:t>
            </a:r>
          </a:p>
        </p:txBody>
      </p:sp>
      <p:sp>
        <p:nvSpPr>
          <p:cNvPr id="12595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>
            <a:normAutofit fontScale="55000" lnSpcReduction="20000"/>
          </a:bodyPr>
          <a:lstStyle/>
          <a:p>
            <a:fld id="{5AB98AD6-111F-2B47-880F-4697E1AC9979}" type="slidenum">
              <a:rPr lang="en-US"/>
              <a:pPr/>
              <a:t>27</a:t>
            </a:fld>
            <a:endParaRPr lang="en-US"/>
          </a:p>
        </p:txBody>
      </p:sp>
      <p:pic>
        <p:nvPicPr>
          <p:cNvPr id="638982" name="Picture 6" descr="Q p5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1650" y="3275013"/>
            <a:ext cx="3957638" cy="207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898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4088" y="3275013"/>
            <a:ext cx="3879850" cy="20367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38981" name="Text Box 5"/>
          <p:cNvSpPr txBox="1">
            <a:spLocks noChangeArrowheads="1"/>
          </p:cNvSpPr>
          <p:nvPr/>
        </p:nvSpPr>
        <p:spPr bwMode="auto">
          <a:xfrm>
            <a:off x="4418013" y="5502275"/>
            <a:ext cx="4608512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0000"/>
                </a:solidFill>
                <a:latin typeface="Rockwell" charset="0"/>
              </a:rPr>
              <a:t>Use the minimum amount of power output to make contact with another station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cap="all" dirty="0">
                <a:ln w="9000" cmpd="sng">
                  <a:solidFill>
                    <a:srgbClr val="AA5816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How Much Power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28361" y="2765982"/>
            <a:ext cx="4661854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/>
              <a:t>No longer </a:t>
            </a:r>
            <a:r>
              <a:rPr lang="en-US" dirty="0"/>
              <a:t>on the test but good </a:t>
            </a:r>
            <a:r>
              <a:rPr lang="en-US"/>
              <a:t>to know)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38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38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6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256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38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8981" grpId="0"/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68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>
                <a:ln/>
                <a:solidFill>
                  <a:srgbClr val="FFFF00"/>
                </a:solidFill>
              </a:rPr>
              <a:t>FLASH</a:t>
            </a:r>
            <a:r>
              <a:rPr lang="en-US" sz="4500" b="1" dirty="0">
                <a:ln/>
                <a:solidFill>
                  <a:srgbClr val="FFFF00"/>
                </a:solidFill>
              </a:rPr>
              <a:t> </a:t>
            </a:r>
            <a:r>
              <a:rPr lang="en-US" sz="6000" b="1" dirty="0">
                <a:ln/>
                <a:solidFill>
                  <a:srgbClr val="FFFF00"/>
                </a:solidFill>
              </a:rPr>
              <a:t>CARDS</a:t>
            </a:r>
          </a:p>
        </p:txBody>
      </p:sp>
    </p:spTree>
    <p:extLst>
      <p:ext uri="{BB962C8B-B14F-4D97-AF65-F5344CB8AC3E}">
        <p14:creationId xmlns:p14="http://schemas.microsoft.com/office/powerpoint/2010/main" val="34705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 0 C 0.017 0 0.031 0.014 0.031 0.031 C 0.031 0.049 0.017 0.063 0 0.063 C -0.017 0.063 -0.031 0.077 -0.031 0.094 C -0.031 0.111 -0.017 0.125 0 0.125 C 0.017 0.125 0.031 0.139 0.031 0.156 C 0.031 0.173 0.017 0.187 0 0.187 C -0.017 0.187 -0.031 0.201 -0.031 0.219 C -0.031 0.236 -0.017 0.25 0 0.25 C 0.017 0.25 0.031 0.236 0.031 0.219 C 0.031 0.201 0.017 0.187 0 0.187 C -0.017 0.187 -0.031 0.173 -0.031 0.156 C -0.031 0.139 -0.017 0.125 0 0.125 C 0.017 0.125 0.031 0.111 0.031 0.094 C 0.031 0.077 0.017 0.063 0 0.063 C -0.017 0.063 -0.031 0.049 -0.031 0.031 C -0.031 0.014 -0.017 0 0 0 Z" pathEditMode="relative" ptsTypes="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ly 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bbl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rp 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5" presetID="8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000"/>
                            </p:stCondLst>
                            <p:childTnLst>
                              <p:par>
                                <p:cTn id="18" presetID="28" presetClass="emph" presetSubtype="0" fill="hold" grpId="5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s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900"/>
                            </p:stCondLst>
                            <p:childTnLst>
                              <p:par>
                                <p:cTn id="24" presetID="56" presetClass="exit" presetSubtype="0" fill="hold" grpId="4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25" dur="5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26" dur="500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ot Dr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800"/>
                            </p:stCondLst>
                            <p:childTnLst>
                              <p:par>
                                <p:cTn id="31" presetID="37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7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  <p:bldP spid="2" grpId="4"/>
      <p:bldP spid="2" grpId="5"/>
      <p:bldP spid="2" grpId="6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118377"/>
            <a:ext cx="8042276" cy="1336956"/>
          </a:xfrm>
        </p:spPr>
        <p:txBody>
          <a:bodyPr/>
          <a:lstStyle/>
          <a:p>
            <a:r>
              <a:rPr lang="en-US" sz="75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Get On The</a:t>
            </a:r>
            <a:br>
              <a:rPr lang="en-US" sz="75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en-US" sz="75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Air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2455333"/>
            <a:ext cx="5080000" cy="33782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cap="all" dirty="0">
                <a:ln w="9000" cmpd="sng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Nets</a:t>
            </a:r>
            <a:endParaRPr lang="en-US" dirty="0">
              <a:ln w="9000" cmpd="sng">
                <a:solidFill>
                  <a:schemeClr val="accent3">
                    <a:lumMod val="75000"/>
                  </a:schemeClr>
                </a:solidFill>
                <a:prstDash val="solid"/>
              </a:ln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71628" y="1688868"/>
            <a:ext cx="41578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E2751D"/>
                </a:solidFill>
              </a:rPr>
              <a:t>Social nets</a:t>
            </a:r>
          </a:p>
          <a:p>
            <a:r>
              <a:rPr lang="en-US" dirty="0">
                <a:solidFill>
                  <a:srgbClr val="EEAC77"/>
                </a:solidFill>
              </a:rPr>
              <a:t>	</a:t>
            </a:r>
          </a:p>
          <a:p>
            <a:r>
              <a:rPr lang="en-US" dirty="0"/>
              <a:t>	Least formal and most common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71628" y="3111500"/>
            <a:ext cx="6516207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3"/>
                </a:solidFill>
              </a:rPr>
              <a:t>Traffic - </a:t>
            </a:r>
            <a:r>
              <a:rPr lang="en-US" dirty="0"/>
              <a:t>Formal messages exchanged by net stations  </a:t>
            </a:r>
            <a:r>
              <a:rPr lang="en-US" sz="1200" dirty="0">
                <a:solidFill>
                  <a:srgbClr val="FF0000"/>
                </a:solidFill>
              </a:rPr>
              <a:t>T2C05 </a:t>
            </a:r>
            <a:endParaRPr lang="en-US" sz="1200" b="1" dirty="0">
              <a:solidFill>
                <a:srgbClr val="FF0000"/>
              </a:solidFill>
            </a:endParaRPr>
          </a:p>
          <a:p>
            <a:endParaRPr lang="en-US" dirty="0"/>
          </a:p>
          <a:p>
            <a:r>
              <a:rPr lang="en-US" dirty="0"/>
              <a:t>	The original net.  Established the NTS</a:t>
            </a:r>
          </a:p>
          <a:p>
            <a:r>
              <a:rPr lang="en-US" dirty="0"/>
              <a:t>	Passes traffic from station.</a:t>
            </a:r>
          </a:p>
          <a:p>
            <a:r>
              <a:rPr lang="en-US" dirty="0"/>
              <a:t>				</a:t>
            </a:r>
            <a:r>
              <a:rPr lang="en-US" sz="2000" b="1" dirty="0">
                <a:solidFill>
                  <a:srgbClr val="FF0000"/>
                </a:solidFill>
              </a:rPr>
              <a:t>ARRL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71628" y="4890532"/>
            <a:ext cx="71994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E2751D"/>
                </a:solidFill>
              </a:rPr>
              <a:t>Emergency and public service</a:t>
            </a:r>
          </a:p>
          <a:p>
            <a:endParaRPr lang="en-US" dirty="0"/>
          </a:p>
          <a:p>
            <a:r>
              <a:rPr lang="en-US" dirty="0"/>
              <a:t>	The way to practice your skills in the event of an emergency</a:t>
            </a:r>
          </a:p>
          <a:p>
            <a:r>
              <a:rPr lang="en-US" dirty="0"/>
              <a:t>	Assist with public service event.  Parades, events, etc.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D5151B-CE5F-D14B-93C4-96554905E270}"/>
              </a:ext>
            </a:extLst>
          </p:cNvPr>
          <p:cNvSpPr/>
          <p:nvPr/>
        </p:nvSpPr>
        <p:spPr>
          <a:xfrm>
            <a:off x="1058778" y="352471"/>
            <a:ext cx="6769769" cy="923330"/>
          </a:xfrm>
          <a:prstGeom prst="rect">
            <a:avLst/>
          </a:prstGeom>
          <a:gradFill>
            <a:gsLst>
              <a:gs pos="50000">
                <a:schemeClr val="bg1">
                  <a:tint val="80000"/>
                  <a:satMod val="250000"/>
                </a:schemeClr>
              </a:gs>
              <a:gs pos="76000">
                <a:schemeClr val="bg1">
                  <a:tint val="90000"/>
                  <a:shade val="90000"/>
                  <a:satMod val="200000"/>
                </a:schemeClr>
              </a:gs>
              <a:gs pos="92000">
                <a:schemeClr val="bg1">
                  <a:tint val="90000"/>
                  <a:shade val="70000"/>
                  <a:satMod val="250000"/>
                </a:schemeClr>
              </a:gs>
            </a:gsLst>
            <a:path path="circle">
              <a:fillToRect l="50000" t="50000" r="50000" b="50000"/>
            </a:path>
          </a:gra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gradFill>
                  <a:gsLst>
                    <a:gs pos="0">
                      <a:schemeClr val="accent4"/>
                    </a:gs>
                    <a:gs pos="48000">
                      <a:schemeClr val="tx2">
                        <a:lumMod val="75000"/>
                        <a:lumOff val="25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Handheld </a:t>
            </a:r>
            <a:r>
              <a:rPr lang="en-US" sz="5400" b="0" cap="none" spc="0" dirty="0">
                <a:ln w="0"/>
                <a:gradFill>
                  <a:gsLst>
                    <a:gs pos="0">
                      <a:schemeClr val="accent4"/>
                    </a:gs>
                    <a:gs pos="48000">
                      <a:schemeClr val="tx2">
                        <a:lumMod val="75000"/>
                        <a:lumOff val="25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Digital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F25ABC-45E6-D843-9607-1FF402EFB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3119"/>
            <a:ext cx="3684754" cy="27707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F52E85-45DA-9349-9BE5-03BD2617A1E2}"/>
              </a:ext>
            </a:extLst>
          </p:cNvPr>
          <p:cNvSpPr txBox="1"/>
          <p:nvPr/>
        </p:nvSpPr>
        <p:spPr>
          <a:xfrm>
            <a:off x="182542" y="4154552"/>
            <a:ext cx="28190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ICOM ID-52A</a:t>
            </a:r>
          </a:p>
          <a:p>
            <a:r>
              <a:rPr lang="en-US" dirty="0"/>
              <a:t>144 / 430 MHz UHF/VHF D-STAR Digital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BFA54B-C693-324B-876B-252DD08DE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7578" y="1637191"/>
            <a:ext cx="2517361" cy="25173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B69571-B47A-144C-BAB5-5F55FAB33F3B}"/>
              </a:ext>
            </a:extLst>
          </p:cNvPr>
          <p:cNvSpPr txBox="1"/>
          <p:nvPr/>
        </p:nvSpPr>
        <p:spPr>
          <a:xfrm>
            <a:off x="3110948" y="3988885"/>
            <a:ext cx="24240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DMR</a:t>
            </a:r>
          </a:p>
          <a:p>
            <a:r>
              <a:rPr lang="en-US" dirty="0"/>
              <a:t> Digital Mobile Radio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41E883-8587-B04A-858A-5F47E1F62F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1253" y="1760882"/>
            <a:ext cx="1342059" cy="24254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DB1FC7E-084D-AF44-BEB0-CD4824F09226}"/>
              </a:ext>
            </a:extLst>
          </p:cNvPr>
          <p:cNvSpPr txBox="1"/>
          <p:nvPr/>
        </p:nvSpPr>
        <p:spPr>
          <a:xfrm>
            <a:off x="6033052" y="4154552"/>
            <a:ext cx="23321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Yaesu</a:t>
            </a:r>
            <a:r>
              <a:rPr lang="en-US" dirty="0"/>
              <a:t> FT-3DR </a:t>
            </a:r>
          </a:p>
          <a:p>
            <a:r>
              <a:rPr lang="en-US" dirty="0"/>
              <a:t>DIGITAL C4FM/FM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9473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4456" y="450379"/>
            <a:ext cx="517802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>
                <a:ln/>
                <a:solidFill>
                  <a:schemeClr val="accent3"/>
                </a:solidFill>
                <a:effectLst/>
              </a:rPr>
              <a:t>Digital </a:t>
            </a:r>
            <a:r>
              <a:rPr lang="en-US" sz="4000" b="1" cap="none" spc="0">
                <a:ln/>
                <a:solidFill>
                  <a:schemeClr val="accent3"/>
                </a:solidFill>
                <a:effectLst/>
              </a:rPr>
              <a:t>Mobile Radio</a:t>
            </a:r>
            <a:endParaRPr lang="en-US" sz="40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41678" y="1234911"/>
            <a:ext cx="883575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/>
              <a:t>DMR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9707" y="3810947"/>
            <a:ext cx="1341329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Talk Group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6819" y="2864382"/>
            <a:ext cx="3612336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Must first register and get an ID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9707" y="5266838"/>
            <a:ext cx="2467791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To join the talk group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93896" y="5717249"/>
            <a:ext cx="609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Program your radio with the group’s ID or code </a:t>
            </a:r>
            <a:r>
              <a:rPr lang="en-US" dirty="0">
                <a:solidFill>
                  <a:srgbClr val="FF0000"/>
                </a:solidFill>
              </a:rPr>
              <a:t>T2B07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10371" y="4262429"/>
            <a:ext cx="68627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way for groups of users to share a channel at different times without being heard by other users on the channel  </a:t>
            </a:r>
            <a:r>
              <a:rPr lang="en-US" dirty="0">
                <a:solidFill>
                  <a:srgbClr val="FF0000"/>
                </a:solidFill>
              </a:rPr>
              <a:t>T8D02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6819" y="1829616"/>
            <a:ext cx="47511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technique for time-multiplexing two digital voice signals on a single 12.5 kHz repeater channel </a:t>
            </a:r>
            <a:r>
              <a:rPr lang="en-US" dirty="0">
                <a:solidFill>
                  <a:srgbClr val="FF0000"/>
                </a:solidFill>
              </a:rPr>
              <a:t>T8D07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7266" y="1349075"/>
            <a:ext cx="3986734" cy="22425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17182B-80A8-CA49-BC5D-38D4663AF39A}"/>
              </a:ext>
            </a:extLst>
          </p:cNvPr>
          <p:cNvSpPr txBox="1"/>
          <p:nvPr/>
        </p:nvSpPr>
        <p:spPr>
          <a:xfrm>
            <a:off x="2308729" y="3195152"/>
            <a:ext cx="2848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https://www.radioid.net</a:t>
            </a:r>
          </a:p>
        </p:txBody>
      </p:sp>
    </p:spTree>
    <p:extLst>
      <p:ext uri="{BB962C8B-B14F-4D97-AF65-F5344CB8AC3E}">
        <p14:creationId xmlns:p14="http://schemas.microsoft.com/office/powerpoint/2010/main" val="1931276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4456" y="450379"/>
            <a:ext cx="517802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>
                <a:ln/>
                <a:solidFill>
                  <a:schemeClr val="accent3"/>
                </a:solidFill>
                <a:effectLst/>
              </a:rPr>
              <a:t>Digital </a:t>
            </a:r>
            <a:r>
              <a:rPr lang="en-US" sz="4000" b="1" cap="none" spc="0">
                <a:ln/>
                <a:solidFill>
                  <a:schemeClr val="accent3"/>
                </a:solidFill>
                <a:effectLst/>
              </a:rPr>
              <a:t>Mobile Radio</a:t>
            </a:r>
            <a:endParaRPr lang="en-US" sz="40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41678" y="1234911"/>
            <a:ext cx="883575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/>
              <a:t>DMR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9707" y="3810947"/>
            <a:ext cx="1287532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Code Plug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9707" y="5266838"/>
            <a:ext cx="4162101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Enter the group’s identification code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34674" y="5718320"/>
            <a:ext cx="6738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 select a specific group of stations on a digital voice transceiver. </a:t>
            </a:r>
            <a:r>
              <a:rPr lang="en-US" dirty="0">
                <a:solidFill>
                  <a:srgbClr val="FF0000"/>
                </a:solidFill>
              </a:rPr>
              <a:t>T4B09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10371" y="4262429"/>
            <a:ext cx="6862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Access information for repeaters and talkgroups.  </a:t>
            </a:r>
            <a:r>
              <a:rPr lang="en-US" dirty="0">
                <a:solidFill>
                  <a:srgbClr val="FF0000"/>
                </a:solidFill>
              </a:rPr>
              <a:t>T4B07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6819" y="1829616"/>
            <a:ext cx="2635711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Color Code for DMR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EAC45A-FA63-6E44-A70C-C7840C935942}"/>
              </a:ext>
            </a:extLst>
          </p:cNvPr>
          <p:cNvSpPr txBox="1"/>
          <p:nvPr/>
        </p:nvSpPr>
        <p:spPr>
          <a:xfrm>
            <a:off x="1534674" y="2401222"/>
            <a:ext cx="52537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Must match the repeater color code for access.</a:t>
            </a:r>
          </a:p>
          <a:p>
            <a:r>
              <a:rPr lang="en-US" dirty="0"/>
              <a:t>Think of it like an access tone.  </a:t>
            </a:r>
            <a:r>
              <a:rPr lang="en-US" dirty="0">
                <a:solidFill>
                  <a:srgbClr val="FF0000"/>
                </a:solidFill>
              </a:rPr>
              <a:t>T2B12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72679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70401" y="450379"/>
            <a:ext cx="602613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>
                <a:ln/>
                <a:solidFill>
                  <a:schemeClr val="accent3"/>
                </a:solidFill>
                <a:effectLst/>
              </a:rPr>
              <a:t>Icom proprietary Digital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41678" y="1234911"/>
            <a:ext cx="1103187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/>
              <a:t>D-Star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6819" y="1829616"/>
            <a:ext cx="2635711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Before transmitting into the D-Star system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EAC45A-FA63-6E44-A70C-C7840C935942}"/>
              </a:ext>
            </a:extLst>
          </p:cNvPr>
          <p:cNvSpPr txBox="1"/>
          <p:nvPr/>
        </p:nvSpPr>
        <p:spPr>
          <a:xfrm>
            <a:off x="1410371" y="2774115"/>
            <a:ext cx="6333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Your Call sign must be programed into your radio </a:t>
            </a:r>
            <a:r>
              <a:rPr lang="en-US" dirty="0">
                <a:solidFill>
                  <a:srgbClr val="FF0000"/>
                </a:solidFill>
              </a:rPr>
              <a:t>T4B11</a:t>
            </a:r>
          </a:p>
        </p:txBody>
      </p:sp>
    </p:spTree>
    <p:extLst>
      <p:ext uri="{BB962C8B-B14F-4D97-AF65-F5344CB8AC3E}">
        <p14:creationId xmlns:p14="http://schemas.microsoft.com/office/powerpoint/2010/main" val="33890986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14738EC-8B00-1847-AF77-6948FFF12F39}"/>
              </a:ext>
            </a:extLst>
          </p:cNvPr>
          <p:cNvSpPr/>
          <p:nvPr/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 algn="ctr" defTabSz="914400">
              <a:spcBef>
                <a:spcPct val="0"/>
              </a:spcBef>
              <a:spcAft>
                <a:spcPts val="600"/>
              </a:spcAft>
            </a:pPr>
            <a:r>
              <a:rPr lang="en-US" sz="4600" b="0" cap="none" spc="0">
                <a:ln w="0"/>
                <a:solidFill>
                  <a:schemeClr val="accent1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  <a:ea typeface="+mj-ea"/>
                <a:cs typeface="+mj-cs"/>
              </a:rPr>
              <a:t>SATELLITE</a:t>
            </a:r>
          </a:p>
        </p:txBody>
      </p:sp>
      <p:pic>
        <p:nvPicPr>
          <p:cNvPr id="27650" name="Picture 2" descr="Ham Radio Satellites to Deploy from ISS">
            <a:extLst>
              <a:ext uri="{FF2B5EF4-FFF2-40B4-BE49-F238E27FC236}">
                <a16:creationId xmlns:a16="http://schemas.microsoft.com/office/drawing/2014/main" id="{A8D8B264-CD11-5D4D-8CE4-912A1867E8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3989"/>
          <a:stretch/>
        </p:blipFill>
        <p:spPr bwMode="auto">
          <a:xfrm>
            <a:off x="549275" y="1600201"/>
            <a:ext cx="8042276" cy="434340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2803145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219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0109134-60E7-CD43-93D7-12BBE26AAEE7}" type="slidenum">
              <a:rPr lang="en-US"/>
              <a:pPr/>
              <a:t>35</a:t>
            </a:fld>
            <a:endParaRPr lang="en-US"/>
          </a:p>
        </p:txBody>
      </p:sp>
      <p:sp>
        <p:nvSpPr>
          <p:cNvPr id="7505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5575" y="1508125"/>
            <a:ext cx="8988425" cy="4962525"/>
          </a:xfrm>
        </p:spPr>
        <p:txBody>
          <a:bodyPr/>
          <a:lstStyle/>
          <a:p>
            <a:pPr lvl="1" eaLnBrk="1" hangingPunct="1">
              <a:buFont typeface="Symbol" charset="2"/>
              <a:buChar char=""/>
            </a:pPr>
            <a:endParaRPr lang="en-US" sz="2000" dirty="0">
              <a:latin typeface="Rockwell" charset="0"/>
              <a:ea typeface="ＭＳ Ｐゴシック" charset="-128"/>
            </a:endParaRPr>
          </a:p>
          <a:p>
            <a:pPr lvl="1" eaLnBrk="1" hangingPunct="1">
              <a:buFont typeface="Symbol" charset="2"/>
              <a:buChar char=""/>
            </a:pPr>
            <a:endParaRPr lang="en-US" sz="800" dirty="0">
              <a:latin typeface="Rockwell" charset="0"/>
              <a:ea typeface="ＭＳ Ｐゴシック" charset="-128"/>
            </a:endParaRPr>
          </a:p>
          <a:p>
            <a:pPr lvl="1" eaLnBrk="1" hangingPunct="1">
              <a:buFont typeface="Symbol" charset="2"/>
              <a:buChar char=""/>
            </a:pPr>
            <a:r>
              <a:rPr lang="en-US" sz="2000" dirty="0">
                <a:latin typeface="Rockwell" charset="0"/>
                <a:ea typeface="ＭＳ Ｐゴシック" charset="-128"/>
              </a:rPr>
              <a:t>Any amateur holding a Technician or higher class license may make contact with an amateur station on the International Space Station using 2-meter and 70 cm band amateur radio frequencies.</a:t>
            </a:r>
          </a:p>
          <a:p>
            <a:pPr lvl="1" eaLnBrk="1" hangingPunct="1">
              <a:buFont typeface="Symbol" charset="2"/>
              <a:buChar char=""/>
            </a:pPr>
            <a:endParaRPr lang="en-US" sz="2000" dirty="0">
              <a:latin typeface="Rockwell" charset="0"/>
              <a:ea typeface="ＭＳ Ｐゴシック" charset="-128"/>
            </a:endParaRPr>
          </a:p>
        </p:txBody>
      </p:sp>
      <p:sp>
        <p:nvSpPr>
          <p:cNvPr id="521220" name="Slide Number Placeholder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7414D18D-71A3-1449-B2BD-C4FA602F8FCE}" type="slidenum">
              <a:rPr lang="en-US" sz="1400">
                <a:latin typeface="Times New Roman" charset="0"/>
              </a:rPr>
              <a:pPr algn="r"/>
              <a:t>35</a:t>
            </a:fld>
            <a:endParaRPr lang="en-US" sz="1400">
              <a:latin typeface="Times New Roman" charset="0"/>
            </a:endParaRPr>
          </a:p>
        </p:txBody>
      </p:sp>
      <p:pic>
        <p:nvPicPr>
          <p:cNvPr id="750596" name="Picture 4" descr="Q p99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0600" y="3736975"/>
            <a:ext cx="2303463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787334" name="Object 6"/>
          <p:cNvGraphicFramePr>
            <a:graphicFrameLocks noChangeAspect="1"/>
          </p:cNvGraphicFramePr>
          <p:nvPr/>
        </p:nvGraphicFramePr>
        <p:xfrm>
          <a:off x="1000125" y="3697288"/>
          <a:ext cx="2303463" cy="215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42" name="Document" r:id="rId4" imgW="2730500" imgH="2476500" progId="Word.Document.8">
                  <p:embed/>
                </p:oleObj>
              </mc:Choice>
              <mc:Fallback>
                <p:oleObj name="Document" r:id="rId4" imgW="2730500" imgH="2476500" progId="Word.Document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0125" y="3697288"/>
                        <a:ext cx="2303463" cy="2152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0598" name="Text Box 6"/>
          <p:cNvSpPr txBox="1">
            <a:spLocks noChangeArrowheads="1"/>
          </p:cNvSpPr>
          <p:nvPr/>
        </p:nvSpPr>
        <p:spPr bwMode="auto">
          <a:xfrm>
            <a:off x="5954713" y="5964238"/>
            <a:ext cx="2687637" cy="5175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>
                <a:solidFill>
                  <a:srgbClr val="FF0000"/>
                </a:solidFill>
                <a:latin typeface="Rockwell" charset="0"/>
              </a:rPr>
              <a:t>International Space Station has a big ham station on board.</a:t>
            </a:r>
          </a:p>
        </p:txBody>
      </p:sp>
      <p:sp>
        <p:nvSpPr>
          <p:cNvPr id="750599" name="Text Box 7"/>
          <p:cNvSpPr txBox="1">
            <a:spLocks noChangeArrowheads="1"/>
          </p:cNvSpPr>
          <p:nvPr/>
        </p:nvSpPr>
        <p:spPr bwMode="auto">
          <a:xfrm>
            <a:off x="962025" y="6002338"/>
            <a:ext cx="2457450" cy="5175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>
                <a:solidFill>
                  <a:srgbClr val="FF0000"/>
                </a:solidFill>
                <a:latin typeface="Rockwell" charset="0"/>
              </a:rPr>
              <a:t>Many Astronaults are licensed radio amateurs.</a:t>
            </a:r>
          </a:p>
        </p:txBody>
      </p:sp>
      <p:sp>
        <p:nvSpPr>
          <p:cNvPr id="750600" name="Text Box 8"/>
          <p:cNvSpPr txBox="1">
            <a:spLocks noChangeArrowheads="1"/>
          </p:cNvSpPr>
          <p:nvPr/>
        </p:nvSpPr>
        <p:spPr bwMode="auto">
          <a:xfrm>
            <a:off x="3689350" y="3621088"/>
            <a:ext cx="1919288" cy="18034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0000"/>
                </a:solidFill>
                <a:latin typeface="Rockwell" charset="0"/>
              </a:rPr>
              <a:t>The International Space Station downlink, FM is 145.800 MHz. Use an HT to listen when it’s passing over you.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575" y="0"/>
            <a:ext cx="8888506" cy="14443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50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7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87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50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750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750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50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0598" grpId="0"/>
      <p:bldP spid="750599" grpId="0"/>
      <p:bldP spid="75060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49275" y="237067"/>
            <a:ext cx="8042276" cy="1336956"/>
          </a:xfrm>
        </p:spPr>
        <p:txBody>
          <a:bodyPr/>
          <a:lstStyle/>
          <a:p>
            <a:r>
              <a:rPr lang="en-US" b="1" cap="all" dirty="0">
                <a:ln w="9000" cmpd="sng">
                  <a:solidFill>
                    <a:srgbClr val="AA5816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Amateur Radio Satellites</a:t>
            </a:r>
          </a:p>
        </p:txBody>
      </p:sp>
      <p:sp>
        <p:nvSpPr>
          <p:cNvPr id="52019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61EEF29-B341-6F44-8EF6-EC5EE77CC7E6}" type="slidenum">
              <a:rPr lang="en-US"/>
              <a:pPr/>
              <a:t>36</a:t>
            </a:fld>
            <a:endParaRPr lang="en-US"/>
          </a:p>
        </p:txBody>
      </p:sp>
      <p:sp>
        <p:nvSpPr>
          <p:cNvPr id="520195" name="Slide Number Placeholder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723FAE3D-816B-FE4E-9CC0-0627BF86CBB6}" type="slidenum">
              <a:rPr lang="en-US" sz="1400">
                <a:latin typeface="Times New Roman" charset="0"/>
              </a:rPr>
              <a:pPr algn="r"/>
              <a:t>36</a:t>
            </a:fld>
            <a:endParaRPr lang="en-US" sz="1400">
              <a:latin typeface="Times New Roman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441" y="1395221"/>
            <a:ext cx="6350000" cy="4762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7066" y="2065867"/>
            <a:ext cx="3306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Satellite operating </a:t>
            </a:r>
            <a:r>
              <a:rPr lang="en-US"/>
              <a:t>U/V mode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74041" y="2435199"/>
            <a:ext cx="28118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Uplink is </a:t>
            </a:r>
            <a:r>
              <a:rPr lang="en-US" u="sng" dirty="0"/>
              <a:t>U</a:t>
            </a:r>
            <a:r>
              <a:rPr lang="en-US" dirty="0"/>
              <a:t>HF. (70 cm)</a:t>
            </a:r>
          </a:p>
          <a:p>
            <a:r>
              <a:rPr lang="en-US" dirty="0"/>
              <a:t>Downlink is </a:t>
            </a:r>
            <a:r>
              <a:rPr lang="en-US" u="sng" dirty="0"/>
              <a:t>V</a:t>
            </a:r>
            <a:r>
              <a:rPr lang="en-US" dirty="0"/>
              <a:t>HF (2 </a:t>
            </a:r>
            <a:r>
              <a:rPr lang="en-US" dirty="0" err="1"/>
              <a:t>mtr</a:t>
            </a:r>
            <a:r>
              <a:rPr lang="en-US" dirty="0"/>
              <a:t>.)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7728" y="1765724"/>
            <a:ext cx="670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FF0000"/>
                </a:solidFill>
              </a:rPr>
              <a:t>T8B08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85933" y="1964266"/>
            <a:ext cx="2827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LEO</a:t>
            </a:r>
            <a:r>
              <a:rPr lang="en-US" dirty="0"/>
              <a:t>, A satellite in low earth orbit. </a:t>
            </a:r>
            <a:r>
              <a:rPr lang="en-US" sz="1200" dirty="0">
                <a:solidFill>
                  <a:srgbClr val="FF0000"/>
                </a:solidFill>
              </a:rPr>
              <a:t>T8B10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5FA460-4FAE-CE42-95A9-6451F30F5908}"/>
              </a:ext>
            </a:extLst>
          </p:cNvPr>
          <p:cNvSpPr txBox="1"/>
          <p:nvPr/>
        </p:nvSpPr>
        <p:spPr>
          <a:xfrm>
            <a:off x="2967925" y="6439546"/>
            <a:ext cx="4943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</a:rPr>
              <a:t>T8B04</a:t>
            </a:r>
            <a:r>
              <a:rPr lang="en-US" dirty="0">
                <a:latin typeface="Cambria" panose="02040503050406030204" pitchFamily="18" charset="0"/>
              </a:rPr>
              <a:t> All modes can be used, SSB,FM CW/data  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49275" y="237067"/>
            <a:ext cx="8042276" cy="1336956"/>
          </a:xfrm>
        </p:spPr>
        <p:txBody>
          <a:bodyPr/>
          <a:lstStyle/>
          <a:p>
            <a:r>
              <a:rPr lang="en-US" b="1" cap="all" dirty="0">
                <a:ln w="9000" cmpd="sng">
                  <a:solidFill>
                    <a:srgbClr val="AA5816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Amateur Radio Satellites</a:t>
            </a:r>
          </a:p>
        </p:txBody>
      </p:sp>
      <p:sp>
        <p:nvSpPr>
          <p:cNvPr id="52019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61EEF29-B341-6F44-8EF6-EC5EE77CC7E6}" type="slidenum">
              <a:rPr lang="en-US"/>
              <a:pPr/>
              <a:t>37</a:t>
            </a:fld>
            <a:endParaRPr lang="en-US"/>
          </a:p>
        </p:txBody>
      </p:sp>
      <p:sp>
        <p:nvSpPr>
          <p:cNvPr id="7557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470025"/>
            <a:ext cx="8888506" cy="5387975"/>
          </a:xfrm>
        </p:spPr>
        <p:txBody>
          <a:bodyPr/>
          <a:lstStyle/>
          <a:p>
            <a:pPr lvl="1" eaLnBrk="1" hangingPunct="1"/>
            <a:endParaRPr lang="en-US" sz="400" dirty="0">
              <a:latin typeface="Rockwell" charset="0"/>
              <a:ea typeface="ＭＳ Ｐゴシック" charset="-128"/>
            </a:endParaRPr>
          </a:p>
          <a:p>
            <a:pPr lvl="1" eaLnBrk="1" hangingPunct="1"/>
            <a:endParaRPr lang="en-US" sz="2000" dirty="0">
              <a:solidFill>
                <a:srgbClr val="FF0000"/>
              </a:solidFill>
              <a:latin typeface="Rockwell" charset="0"/>
              <a:ea typeface="ＭＳ Ｐゴシック" charset="-128"/>
            </a:endParaRPr>
          </a:p>
          <a:p>
            <a:pPr lvl="1" eaLnBrk="1" hangingPunct="1"/>
            <a:endParaRPr lang="en-US" sz="2000" dirty="0">
              <a:latin typeface="Rockwell" charset="0"/>
              <a:ea typeface="ＭＳ Ｐゴシック" charset="-128"/>
            </a:endParaRPr>
          </a:p>
          <a:p>
            <a:pPr lvl="1" eaLnBrk="1" hangingPunct="1"/>
            <a:endParaRPr lang="en-US" sz="800" dirty="0">
              <a:latin typeface="Rockwell" charset="0"/>
              <a:ea typeface="ＭＳ Ｐゴシック" charset="-128"/>
            </a:endParaRPr>
          </a:p>
          <a:p>
            <a:pPr lvl="1" eaLnBrk="1" hangingPunct="1"/>
            <a:endParaRPr lang="en-US" sz="2000" dirty="0">
              <a:latin typeface="Rockwell" charset="0"/>
              <a:ea typeface="ＭＳ Ｐゴシック" charset="-128"/>
            </a:endParaRPr>
          </a:p>
          <a:p>
            <a:pPr lvl="1" eaLnBrk="1" hangingPunct="1"/>
            <a:endParaRPr lang="en-US" sz="2000" dirty="0">
              <a:latin typeface="Rockwell" charset="0"/>
              <a:ea typeface="ＭＳ Ｐゴシック" charset="-128"/>
            </a:endParaRPr>
          </a:p>
          <a:p>
            <a:pPr lvl="1" eaLnBrk="1" hangingPunct="1"/>
            <a:endParaRPr lang="en-US" sz="2000" dirty="0">
              <a:latin typeface="Rockwell" charset="0"/>
              <a:ea typeface="ＭＳ Ｐゴシック" charset="-128"/>
            </a:endParaRPr>
          </a:p>
        </p:txBody>
      </p:sp>
      <p:sp>
        <p:nvSpPr>
          <p:cNvPr id="520195" name="Slide Number Placeholder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723FAE3D-816B-FE4E-9CC0-0627BF86CBB6}" type="slidenum">
              <a:rPr lang="en-US" sz="1400">
                <a:latin typeface="Times New Roman" charset="0"/>
              </a:rPr>
              <a:pPr algn="r"/>
              <a:t>37</a:t>
            </a:fld>
            <a:endParaRPr lang="en-US" sz="1400">
              <a:latin typeface="Times New Roman" charset="0"/>
            </a:endParaRPr>
          </a:p>
        </p:txBody>
      </p:sp>
      <p:pic>
        <p:nvPicPr>
          <p:cNvPr id="755716" name="Picture 4" descr="Q p1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52588" y="3488267"/>
            <a:ext cx="6030912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5717" name="Text Box 5"/>
          <p:cNvSpPr txBox="1">
            <a:spLocks noChangeArrowheads="1"/>
          </p:cNvSpPr>
          <p:nvPr/>
        </p:nvSpPr>
        <p:spPr bwMode="auto">
          <a:xfrm>
            <a:off x="863600" y="5537200"/>
            <a:ext cx="7230533" cy="369332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Rockwell" charset="0"/>
              </a:rPr>
              <a:t>You can work satellites with a handheld, and a </a:t>
            </a:r>
            <a:r>
              <a:rPr lang="en-US" dirty="0">
                <a:solidFill>
                  <a:srgbClr val="FF0000"/>
                </a:solidFill>
                <a:latin typeface="Rockwell" charset="0"/>
              </a:rPr>
              <a:t>directional antenna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Rockwell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5219" y="1856938"/>
            <a:ext cx="79163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1200" dirty="0">
                <a:solidFill>
                  <a:srgbClr val="FF0000"/>
                </a:solidFill>
                <a:latin typeface="Rockwell" charset="0"/>
                <a:ea typeface="ＭＳ Ｐゴシック" charset="-128"/>
              </a:rPr>
              <a:t>T8B02</a:t>
            </a:r>
            <a:r>
              <a:rPr lang="en-US" sz="2000" dirty="0">
                <a:solidFill>
                  <a:srgbClr val="FF0000"/>
                </a:solidFill>
                <a:latin typeface="Rockwell" charset="0"/>
                <a:ea typeface="ＭＳ Ｐゴシック" charset="-128"/>
              </a:rPr>
              <a:t>  </a:t>
            </a:r>
            <a:r>
              <a:rPr lang="en-US" sz="2000" dirty="0">
                <a:latin typeface="Rockwell" charset="0"/>
                <a:ea typeface="ＭＳ Ｐゴシック" charset="-128"/>
              </a:rPr>
              <a:t>Use the </a:t>
            </a:r>
            <a:r>
              <a:rPr lang="en-US" sz="2000" dirty="0">
                <a:solidFill>
                  <a:srgbClr val="FF0000"/>
                </a:solidFill>
                <a:latin typeface="Rockwell" charset="0"/>
                <a:ea typeface="ＭＳ Ｐゴシック" charset="-128"/>
              </a:rPr>
              <a:t>minimum amount</a:t>
            </a:r>
            <a:r>
              <a:rPr lang="en-US" sz="2000" dirty="0">
                <a:latin typeface="Rockwell" charset="0"/>
                <a:ea typeface="ＭＳ Ｐゴシック" charset="-128"/>
              </a:rPr>
              <a:t> of power needed to complete the satellite contact.</a:t>
            </a:r>
          </a:p>
          <a:p>
            <a:pPr marL="0" lvl="1"/>
            <a:endParaRPr lang="en-US" sz="2000" dirty="0">
              <a:latin typeface="Rockwell" charset="0"/>
              <a:ea typeface="ＭＳ Ｐゴシック" charset="-128"/>
            </a:endParaRPr>
          </a:p>
          <a:p>
            <a:pPr marL="0" lvl="1"/>
            <a:r>
              <a:rPr lang="en-US" sz="2000" dirty="0">
                <a:latin typeface="Rockwell" charset="0"/>
                <a:ea typeface="ＭＳ Ｐゴシック" charset="-128"/>
              </a:rPr>
              <a:t>Using too much power may block access to other users.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55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55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5717" grpId="0" animBg="1"/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849" y="107576"/>
            <a:ext cx="5062818" cy="67504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9467" y="728133"/>
            <a:ext cx="1300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Diana Eng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y two way contact with Doug Wheelock on the International Space Station (ISS) on Vimeo.mp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75879C"/>
                </a:solidFill>
              </a:rPr>
              <a:t>Net Operation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97657" y="1981200"/>
            <a:ext cx="2552302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latin typeface="Cambria"/>
              </a:rPr>
              <a:t>Net Control Station </a:t>
            </a:r>
            <a:r>
              <a:rPr lang="en-US" sz="1200" dirty="0">
                <a:solidFill>
                  <a:srgbClr val="FF0000"/>
                </a:solidFill>
                <a:latin typeface="Cambria"/>
              </a:rPr>
              <a:t>T2C02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43000" y="5682734"/>
            <a:ext cx="7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/>
              </a:rPr>
              <a:t>Unit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81400" y="5638800"/>
            <a:ext cx="7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/>
              </a:rPr>
              <a:t>Unit 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67400" y="5867400"/>
            <a:ext cx="7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/>
              </a:rPr>
              <a:t>Unit 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96200" y="5867400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/>
              </a:rPr>
              <a:t>Unit 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25420" y="6104595"/>
            <a:ext cx="1224539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latin typeface="Cambria"/>
              </a:rPr>
              <a:t>Field units</a:t>
            </a:r>
          </a:p>
        </p:txBody>
      </p:sp>
      <p:sp>
        <p:nvSpPr>
          <p:cNvPr id="16" name="Lightning Bolt 15"/>
          <p:cNvSpPr/>
          <p:nvPr/>
        </p:nvSpPr>
        <p:spPr>
          <a:xfrm>
            <a:off x="1891923" y="304800"/>
            <a:ext cx="914400" cy="914400"/>
          </a:xfrm>
          <a:prstGeom prst="lightningBol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/>
            </a:endParaRPr>
          </a:p>
        </p:txBody>
      </p:sp>
      <p:cxnSp>
        <p:nvCxnSpPr>
          <p:cNvPr id="18" name="Straight Arrow Connector 17"/>
          <p:cNvCxnSpPr>
            <a:endCxn id="8" idx="0"/>
          </p:cNvCxnSpPr>
          <p:nvPr/>
        </p:nvCxnSpPr>
        <p:spPr>
          <a:xfrm rot="5400000">
            <a:off x="1202722" y="2923054"/>
            <a:ext cx="3091935" cy="242742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5400000">
            <a:off x="2627422" y="3925780"/>
            <a:ext cx="3048000" cy="37804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10" idx="0"/>
          </p:cNvCxnSpPr>
          <p:nvPr/>
        </p:nvCxnSpPr>
        <p:spPr>
          <a:xfrm rot="16200000" flipH="1">
            <a:off x="3815487" y="3423511"/>
            <a:ext cx="3276600" cy="161117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16200000" flipH="1">
            <a:off x="4857026" y="2799626"/>
            <a:ext cx="3276600" cy="285894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486400" y="1421249"/>
            <a:ext cx="3523913" cy="27699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400" dirty="0">
                <a:latin typeface="Cambria"/>
              </a:rPr>
              <a:t> All traffic goes through Net Control</a:t>
            </a:r>
          </a:p>
          <a:p>
            <a:endParaRPr lang="en-US" sz="1400" dirty="0">
              <a:latin typeface="Cambria"/>
            </a:endParaRPr>
          </a:p>
          <a:p>
            <a:pPr>
              <a:buFont typeface="Arial"/>
              <a:buChar char="•"/>
            </a:pPr>
            <a:r>
              <a:rPr lang="en-US" sz="1400" dirty="0">
                <a:latin typeface="Cambria"/>
              </a:rPr>
              <a:t> Net Control logs all traffic.</a:t>
            </a:r>
          </a:p>
          <a:p>
            <a:endParaRPr lang="en-US" sz="1400" dirty="0">
              <a:latin typeface="Cambria"/>
            </a:endParaRPr>
          </a:p>
          <a:p>
            <a:pPr>
              <a:buFont typeface="Arial"/>
              <a:buChar char="•"/>
            </a:pPr>
            <a:r>
              <a:rPr lang="en-US" sz="1400" dirty="0">
                <a:latin typeface="Cambria"/>
              </a:rPr>
              <a:t> Net Control mediates </a:t>
            </a:r>
          </a:p>
          <a:p>
            <a:endParaRPr lang="en-US" sz="1400" dirty="0">
              <a:latin typeface="Cambria"/>
            </a:endParaRPr>
          </a:p>
          <a:p>
            <a:pPr>
              <a:buFont typeface="Arial"/>
              <a:buChar char="•"/>
            </a:pPr>
            <a:r>
              <a:rPr lang="en-US" sz="1400" dirty="0">
                <a:latin typeface="Cambria"/>
              </a:rPr>
              <a:t> Field unit can communicate with field unit</a:t>
            </a:r>
          </a:p>
          <a:p>
            <a:r>
              <a:rPr lang="en-US" sz="1400" dirty="0">
                <a:latin typeface="Cambria"/>
              </a:rPr>
              <a:t>only when authorized by net control.</a:t>
            </a:r>
          </a:p>
          <a:p>
            <a:r>
              <a:rPr lang="en-US" sz="1400" dirty="0">
                <a:latin typeface="Cambria"/>
              </a:rPr>
              <a:t>Often assigned a different channel</a:t>
            </a:r>
          </a:p>
          <a:p>
            <a:pPr marL="285750" indent="-285750">
              <a:buFont typeface="Arial" charset="0"/>
              <a:buChar char="•"/>
            </a:pPr>
            <a:endParaRPr lang="en-US" sz="1400" dirty="0">
              <a:latin typeface="Cambria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400" dirty="0">
                <a:latin typeface="Cambria"/>
              </a:rPr>
              <a:t>Use phonetics if necessary. </a:t>
            </a:r>
            <a:r>
              <a:rPr lang="en-US" sz="1200" dirty="0">
                <a:solidFill>
                  <a:srgbClr val="FF0000"/>
                </a:solidFill>
                <a:latin typeface="Cambria"/>
              </a:rPr>
              <a:t>T2C03</a:t>
            </a:r>
          </a:p>
          <a:p>
            <a:endParaRPr lang="en-US" sz="1000" dirty="0">
              <a:latin typeface="Cambria"/>
            </a:endParaRPr>
          </a:p>
          <a:p>
            <a:endParaRPr lang="en-US" sz="1000" dirty="0">
              <a:latin typeface="Cambria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225860" y="1500133"/>
            <a:ext cx="389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/>
              </a:rPr>
              <a:t>IC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234209" y="1491734"/>
            <a:ext cx="381000" cy="369332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solidFill>
              <a:schemeClr val="accent1">
                <a:shade val="95000"/>
                <a:satMod val="105000"/>
                <a:alpha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/>
            </a:endParaRPr>
          </a:p>
        </p:txBody>
      </p:sp>
      <p:cxnSp>
        <p:nvCxnSpPr>
          <p:cNvPr id="31" name="Elbow Connector 30"/>
          <p:cNvCxnSpPr>
            <a:stCxn id="29" idx="3"/>
          </p:cNvCxnSpPr>
          <p:nvPr/>
        </p:nvCxnSpPr>
        <p:spPr>
          <a:xfrm>
            <a:off x="2615209" y="1676400"/>
            <a:ext cx="382448" cy="489069"/>
          </a:xfrm>
          <a:prstGeom prst="bentConnector3">
            <a:avLst>
              <a:gd name="adj1" fmla="val 50000"/>
            </a:avLst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D4E3433F-0D89-1C45-AA96-BE17CF527416}"/>
              </a:ext>
            </a:extLst>
          </p:cNvPr>
          <p:cNvSpPr txBox="1"/>
          <p:nvPr/>
        </p:nvSpPr>
        <p:spPr>
          <a:xfrm>
            <a:off x="4135053" y="4299972"/>
            <a:ext cx="1046545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(Traffic)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519FDD1-3697-3C46-BB39-7BF3AE33E846}"/>
              </a:ext>
            </a:extLst>
          </p:cNvPr>
          <p:cNvCxnSpPr/>
          <p:nvPr/>
        </p:nvCxnSpPr>
        <p:spPr>
          <a:xfrm flipV="1">
            <a:off x="5367976" y="4492533"/>
            <a:ext cx="1880380" cy="14936"/>
          </a:xfrm>
          <a:prstGeom prst="line">
            <a:avLst/>
          </a:prstGeom>
          <a:ln w="41275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9C19308-F910-7447-959C-93266036D5CF}"/>
              </a:ext>
            </a:extLst>
          </p:cNvPr>
          <p:cNvCxnSpPr/>
          <p:nvPr/>
        </p:nvCxnSpPr>
        <p:spPr>
          <a:xfrm flipH="1">
            <a:off x="2162014" y="4492533"/>
            <a:ext cx="1800387" cy="0"/>
          </a:xfrm>
          <a:prstGeom prst="straightConnector1">
            <a:avLst/>
          </a:prstGeom>
          <a:ln w="44450">
            <a:solidFill>
              <a:schemeClr val="accent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3684C83-87B4-A240-8E0E-5DA535957D72}"/>
              </a:ext>
            </a:extLst>
          </p:cNvPr>
          <p:cNvSpPr txBox="1"/>
          <p:nvPr/>
        </p:nvSpPr>
        <p:spPr>
          <a:xfrm>
            <a:off x="4222195" y="4650552"/>
            <a:ext cx="6896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Cambria" panose="02040503050406030204" pitchFamily="18" charset="0"/>
              </a:rPr>
              <a:t>T2C05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B2ECD3-6924-3D45-8A15-B8D185B1EC1F}"/>
              </a:ext>
            </a:extLst>
          </p:cNvPr>
          <p:cNvSpPr txBox="1"/>
          <p:nvPr/>
        </p:nvSpPr>
        <p:spPr>
          <a:xfrm>
            <a:off x="159050" y="3083192"/>
            <a:ext cx="28143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Cambria" panose="02040503050406030204" pitchFamily="18" charset="0"/>
              </a:rPr>
              <a:t>T2C07</a:t>
            </a:r>
            <a:r>
              <a:rPr lang="en-US" sz="1400" dirty="0">
                <a:latin typeface="Cambria" panose="02040503050406030204" pitchFamily="18" charset="0"/>
              </a:rPr>
              <a:t>  Unless you are reporting an emergency, transmit only when directed by the net control station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F19904F-8B62-1B4F-B015-6573557EE9B5}"/>
              </a:ext>
            </a:extLst>
          </p:cNvPr>
          <p:cNvSpPr txBox="1"/>
          <p:nvPr/>
        </p:nvSpPr>
        <p:spPr>
          <a:xfrm>
            <a:off x="290945" y="4256116"/>
            <a:ext cx="2006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Cambria" panose="02040503050406030204" pitchFamily="18" charset="0"/>
              </a:rPr>
              <a:t>T2C08</a:t>
            </a:r>
            <a:r>
              <a:rPr lang="en-US" sz="1400" dirty="0">
                <a:latin typeface="Cambria" panose="02040503050406030204" pitchFamily="18" charset="0"/>
              </a:rPr>
              <a:t>  Pass messages exactly as it is received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B102-E466-7848-95B9-C3711128A8E6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7526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4450" y="872067"/>
            <a:ext cx="8642350" cy="5545667"/>
          </a:xfrm>
        </p:spPr>
        <p:txBody>
          <a:bodyPr>
            <a:normAutofit fontScale="70000" lnSpcReduction="20000"/>
          </a:bodyPr>
          <a:lstStyle/>
          <a:p>
            <a:pPr lvl="1" eaLnBrk="1" hangingPunct="1">
              <a:buFont typeface="Symbol" charset="2"/>
              <a:buChar char=""/>
            </a:pPr>
            <a:endParaRPr lang="en-US" sz="2000" dirty="0">
              <a:latin typeface="Rockwell" charset="0"/>
              <a:ea typeface="ＭＳ Ｐゴシック" charset="-128"/>
            </a:endParaRPr>
          </a:p>
          <a:p>
            <a:pPr lvl="1" eaLnBrk="1" hangingPunct="1">
              <a:buFont typeface="Symbol" charset="2"/>
              <a:buChar char=""/>
            </a:pPr>
            <a:endParaRPr lang="en-US" sz="2000" dirty="0">
              <a:latin typeface="Rockwell" charset="0"/>
              <a:ea typeface="ＭＳ Ｐゴシック" charset="-128"/>
            </a:endParaRPr>
          </a:p>
          <a:p>
            <a:pPr lvl="1" eaLnBrk="1" hangingPunct="1">
              <a:buFont typeface="Symbol" charset="2"/>
              <a:buChar char=""/>
            </a:pPr>
            <a:endParaRPr lang="en-US" sz="2000" dirty="0">
              <a:latin typeface="Rockwell" charset="0"/>
              <a:ea typeface="ＭＳ Ｐゴシック" charset="-128"/>
            </a:endParaRPr>
          </a:p>
          <a:p>
            <a:pPr lvl="1" eaLnBrk="1" hangingPunct="1">
              <a:buFont typeface="Symbol" charset="2"/>
              <a:buChar char=""/>
            </a:pPr>
            <a:endParaRPr lang="en-US" sz="2000" dirty="0">
              <a:latin typeface="Rockwell" charset="0"/>
              <a:ea typeface="ＭＳ Ｐゴシック" charset="-128"/>
            </a:endParaRPr>
          </a:p>
          <a:p>
            <a:pPr lvl="1" eaLnBrk="1" hangingPunct="1">
              <a:buFont typeface="Symbol" charset="2"/>
              <a:buChar char=""/>
            </a:pPr>
            <a:endParaRPr lang="en-US" sz="2000" dirty="0">
              <a:latin typeface="Rockwell" charset="0"/>
              <a:ea typeface="ＭＳ Ｐゴシック" charset="-128"/>
            </a:endParaRPr>
          </a:p>
          <a:p>
            <a:pPr lvl="1" eaLnBrk="1" hangingPunct="1">
              <a:buFont typeface="Symbol" charset="2"/>
              <a:buChar char=""/>
            </a:pPr>
            <a:endParaRPr lang="en-US" sz="2000" dirty="0">
              <a:latin typeface="Rockwell" charset="0"/>
              <a:ea typeface="ＭＳ Ｐゴシック" charset="-128"/>
            </a:endParaRPr>
          </a:p>
          <a:p>
            <a:pPr lvl="1" eaLnBrk="1" hangingPunct="1">
              <a:buFont typeface="Symbol" charset="2"/>
              <a:buChar char=""/>
            </a:pPr>
            <a:endParaRPr lang="en-US" dirty="0">
              <a:latin typeface="Rockwell" charset="0"/>
              <a:ea typeface="ＭＳ Ｐゴシック" charset="-128"/>
            </a:endParaRPr>
          </a:p>
          <a:p>
            <a:pPr lvl="1" eaLnBrk="1" hangingPunct="1">
              <a:buFont typeface="Symbol" charset="2"/>
              <a:buChar char=""/>
            </a:pPr>
            <a:endParaRPr lang="en-US" dirty="0">
              <a:latin typeface="Rockwell" charset="0"/>
              <a:ea typeface="ＭＳ Ｐゴシック" charset="-128"/>
            </a:endParaRPr>
          </a:p>
          <a:p>
            <a:pPr lvl="1" eaLnBrk="1" hangingPunct="1">
              <a:buFont typeface="Symbol" charset="2"/>
              <a:buChar char=""/>
            </a:pPr>
            <a:endParaRPr lang="en-US" dirty="0">
              <a:latin typeface="Rockwell" charset="0"/>
              <a:ea typeface="ＭＳ Ｐゴシック" charset="-128"/>
            </a:endParaRPr>
          </a:p>
          <a:p>
            <a:pPr lvl="1" eaLnBrk="1" hangingPunct="1">
              <a:buFont typeface="Symbol" charset="2"/>
              <a:buChar char=""/>
            </a:pPr>
            <a:endParaRPr lang="en-US" dirty="0">
              <a:latin typeface="Rockwell" charset="0"/>
              <a:ea typeface="ＭＳ Ｐゴシック" charset="-128"/>
            </a:endParaRPr>
          </a:p>
          <a:p>
            <a:pPr lvl="1" eaLnBrk="1" hangingPunct="1">
              <a:buFont typeface="Symbol" charset="2"/>
              <a:buChar char=""/>
            </a:pPr>
            <a:endParaRPr lang="en-US" dirty="0">
              <a:latin typeface="Rockwell" charset="0"/>
              <a:ea typeface="ＭＳ Ｐゴシック" charset="-128"/>
            </a:endParaRPr>
          </a:p>
          <a:p>
            <a:pPr lvl="1" eaLnBrk="1" hangingPunct="1">
              <a:buFont typeface="Symbol" charset="2"/>
              <a:buChar char=""/>
            </a:pPr>
            <a:endParaRPr lang="en-US" dirty="0">
              <a:latin typeface="Rockwell" charset="0"/>
              <a:ea typeface="ＭＳ Ｐゴシック" charset="-128"/>
            </a:endParaRPr>
          </a:p>
          <a:p>
            <a:r>
              <a:rPr lang="en-US" dirty="0"/>
              <a:t>A. Maps showing the real-time position of the satellite track over the earth</a:t>
            </a:r>
          </a:p>
          <a:p>
            <a:r>
              <a:rPr lang="en-US" dirty="0"/>
              <a:t>B. The time, azimuth, and elevation of the start, maximum altitude, and end of         a pass</a:t>
            </a:r>
          </a:p>
          <a:p>
            <a:r>
              <a:rPr lang="en-US" dirty="0"/>
              <a:t>C. The apparent frequency of the satellite transmission, including effects of Doppler shift.</a:t>
            </a:r>
          </a:p>
          <a:p>
            <a:r>
              <a:rPr lang="en-US" dirty="0"/>
              <a:t>D. </a:t>
            </a:r>
            <a:r>
              <a:rPr lang="en-US" dirty="0">
                <a:solidFill>
                  <a:srgbClr val="FF0000"/>
                </a:solidFill>
              </a:rPr>
              <a:t>All answers are correct.</a:t>
            </a:r>
          </a:p>
          <a:p>
            <a:pPr lvl="1" eaLnBrk="1" hangingPunct="1">
              <a:buFont typeface="Symbol" charset="2"/>
              <a:buChar char=""/>
            </a:pPr>
            <a:endParaRPr lang="en-US" sz="1600" dirty="0">
              <a:latin typeface="Rockwell" charset="0"/>
              <a:ea typeface="ＭＳ Ｐゴシック" charset="-128"/>
            </a:endParaRPr>
          </a:p>
        </p:txBody>
      </p:sp>
      <p:sp>
        <p:nvSpPr>
          <p:cNvPr id="522243" name="Slide Number Placeholder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224D7F4E-899A-E442-BC4F-E069B9AA1D70}" type="slidenum">
              <a:rPr lang="en-US" sz="1400">
                <a:latin typeface="Times New Roman" charset="0"/>
              </a:rPr>
              <a:pPr algn="r"/>
              <a:t>40</a:t>
            </a:fld>
            <a:endParaRPr lang="en-US" sz="1400">
              <a:latin typeface="Times New Roman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0400" y="982134"/>
            <a:ext cx="4673600" cy="29234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0" y="1043424"/>
            <a:ext cx="4425950" cy="28621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6400" y="225736"/>
            <a:ext cx="84821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Rockwell" charset="0"/>
                <a:ea typeface="ＭＳ Ｐゴシック" charset="-128"/>
              </a:rPr>
              <a:t>T8B03  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Rockwell" charset="0"/>
                <a:ea typeface="ＭＳ Ｐゴシック" charset="-128"/>
              </a:rPr>
              <a:t>Which of the following are provided by a satellite tracking program</a:t>
            </a:r>
          </a:p>
          <a:p>
            <a:endParaRPr 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5264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5264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5264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5264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5264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5264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5264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5264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5264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5264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5264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5264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2643" grpId="1" build="p" bldLvl="2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26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F1D61-F204-224C-A52E-2868578DC68A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7546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470025"/>
            <a:ext cx="9144000" cy="4962525"/>
          </a:xfrm>
        </p:spPr>
        <p:txBody>
          <a:bodyPr/>
          <a:lstStyle/>
          <a:p>
            <a:pPr lvl="1" eaLnBrk="1" hangingPunct="1"/>
            <a:r>
              <a:rPr lang="en-US" sz="1400" dirty="0">
                <a:solidFill>
                  <a:srgbClr val="FF0000"/>
                </a:solidFill>
                <a:latin typeface="Rockwell" charset="0"/>
                <a:ea typeface="ＭＳ Ｐゴシック" charset="-128"/>
              </a:rPr>
              <a:t>T8B07  </a:t>
            </a:r>
            <a:r>
              <a:rPr lang="en-US" sz="2000" dirty="0">
                <a:latin typeface="Rockwell" charset="0"/>
                <a:ea typeface="ＭＳ Ｐゴシック" charset="-128"/>
              </a:rPr>
              <a:t>With regards to satellite communications Doppler shift is a change in signal frequency caused by relative motion between the satellite and the earth station.</a:t>
            </a:r>
          </a:p>
          <a:p>
            <a:pPr lvl="1" eaLnBrk="1" hangingPunct="1"/>
            <a:endParaRPr lang="en-US" sz="2000" dirty="0">
              <a:latin typeface="Rockwell" charset="0"/>
              <a:ea typeface="ＭＳ Ｐゴシック" charset="-128"/>
            </a:endParaRPr>
          </a:p>
          <a:p>
            <a:pPr lvl="1" eaLnBrk="1" hangingPunct="1"/>
            <a:endParaRPr lang="en-US" sz="2000" dirty="0">
              <a:latin typeface="Rockwell" charset="0"/>
              <a:ea typeface="ＭＳ Ｐゴシック" charset="-128"/>
            </a:endParaRPr>
          </a:p>
          <a:p>
            <a:pPr lvl="1" eaLnBrk="1" hangingPunct="1"/>
            <a:endParaRPr lang="en-US" sz="800" dirty="0">
              <a:latin typeface="Rockwell" charset="0"/>
              <a:ea typeface="ＭＳ Ｐゴシック" charset="-128"/>
            </a:endParaRPr>
          </a:p>
          <a:p>
            <a:pPr lvl="1" eaLnBrk="1" hangingPunct="1"/>
            <a:endParaRPr lang="en-US" sz="2000" dirty="0">
              <a:latin typeface="Rockwell" charset="0"/>
              <a:ea typeface="ＭＳ Ｐゴシック" charset="-128"/>
            </a:endParaRPr>
          </a:p>
          <a:p>
            <a:pPr lvl="1" eaLnBrk="1" hangingPunct="1"/>
            <a:endParaRPr lang="en-US" sz="800" dirty="0">
              <a:latin typeface="Rockwell" charset="0"/>
              <a:ea typeface="ＭＳ Ｐゴシック" charset="-128"/>
            </a:endParaRPr>
          </a:p>
          <a:p>
            <a:pPr lvl="1" eaLnBrk="1" hangingPunct="1"/>
            <a:r>
              <a:rPr lang="en-US" sz="1400" dirty="0">
                <a:solidFill>
                  <a:srgbClr val="FF0000"/>
                </a:solidFill>
                <a:latin typeface="Rockwell" charset="0"/>
                <a:ea typeface="ＭＳ Ｐゴシック" charset="-128"/>
              </a:rPr>
              <a:t>T8B09  </a:t>
            </a:r>
            <a:r>
              <a:rPr lang="en-US" sz="2000" dirty="0">
                <a:latin typeface="Rockwell" charset="0"/>
                <a:ea typeface="ＭＳ Ｐゴシック" charset="-128"/>
              </a:rPr>
              <a:t>Spine Fade is caused by the rotation of the of the satellite and it’s antennas.</a:t>
            </a:r>
          </a:p>
        </p:txBody>
      </p:sp>
      <p:sp>
        <p:nvSpPr>
          <p:cNvPr id="523267" name="Slide Number Placeholder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3285A340-95FD-F346-8B42-CFF931E6EF0B}" type="slidenum">
              <a:rPr lang="en-US" sz="1400">
                <a:latin typeface="Times New Roman" charset="0"/>
              </a:rPr>
              <a:pPr algn="r"/>
              <a:t>41</a:t>
            </a:fld>
            <a:endParaRPr lang="en-US" sz="1400">
              <a:latin typeface="Times New Roman" charset="0"/>
            </a:endParaRPr>
          </a:p>
        </p:txBody>
      </p:sp>
      <p:pic>
        <p:nvPicPr>
          <p:cNvPr id="754692" name="Picture 4" descr="Q p1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71459" y="2238375"/>
            <a:ext cx="3724275" cy="159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53767" name="Text Box 7"/>
          <p:cNvSpPr txBox="1">
            <a:spLocks noChangeArrowheads="1"/>
          </p:cNvSpPr>
          <p:nvPr/>
        </p:nvSpPr>
        <p:spPr bwMode="auto">
          <a:xfrm>
            <a:off x="2382838" y="3467100"/>
            <a:ext cx="1612900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rgbClr val="FF0000"/>
                </a:solidFill>
                <a:latin typeface="Rockwell" charset="0"/>
              </a:rPr>
              <a:t>Doppler Effect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27867" y="592667"/>
            <a:ext cx="26432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cap="all" dirty="0">
                <a:ln w="9000" cmpd="sng">
                  <a:solidFill>
                    <a:srgbClr val="AA5816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Doppler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54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69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6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54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37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37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37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537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6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546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6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2133600"/>
            <a:ext cx="8642350" cy="846667"/>
          </a:xfrm>
        </p:spPr>
        <p:txBody>
          <a:bodyPr>
            <a:normAutofit/>
          </a:bodyPr>
          <a:lstStyle/>
          <a:p>
            <a:pPr lvl="1" eaLnBrk="1" hangingPunct="1">
              <a:buFont typeface="Symbol" charset="2"/>
              <a:buChar char=""/>
            </a:pPr>
            <a:r>
              <a:rPr lang="en-US" sz="1400" dirty="0">
                <a:solidFill>
                  <a:srgbClr val="FF0000"/>
                </a:solidFill>
                <a:latin typeface="Rockwell" charset="0"/>
                <a:ea typeface="ＭＳ Ｐゴシック" charset="-128"/>
              </a:rPr>
              <a:t>T8B05  </a:t>
            </a:r>
            <a:r>
              <a:rPr lang="en-US" sz="2000" dirty="0">
                <a:latin typeface="Rockwell" charset="0"/>
                <a:ea typeface="ＭＳ Ｐゴシック" charset="-128"/>
              </a:rPr>
              <a:t>A satellite beacon is a transmission from a space station that contains information about a satellite.  Can be RTTY, CW or Packet</a:t>
            </a:r>
          </a:p>
          <a:p>
            <a:pPr lvl="1" eaLnBrk="1" hangingPunct="1">
              <a:buNone/>
            </a:pPr>
            <a:endParaRPr lang="en-US" dirty="0">
              <a:latin typeface="Rockwell" charset="0"/>
              <a:ea typeface="ＭＳ Ｐゴシック" charset="-128"/>
            </a:endParaRPr>
          </a:p>
          <a:p>
            <a:pPr lvl="1" eaLnBrk="1" hangingPunct="1">
              <a:buFont typeface="Symbol" charset="2"/>
              <a:buChar char=""/>
            </a:pPr>
            <a:endParaRPr lang="en-US" dirty="0">
              <a:latin typeface="Rockwell" charset="0"/>
              <a:ea typeface="ＭＳ Ｐゴシック" charset="-128"/>
            </a:endParaRPr>
          </a:p>
          <a:p>
            <a:pPr lvl="1" eaLnBrk="1" hangingPunct="1">
              <a:buFont typeface="Symbol" charset="2"/>
              <a:buChar char=""/>
            </a:pPr>
            <a:endParaRPr lang="en-US" dirty="0">
              <a:latin typeface="Rockwell" charset="0"/>
              <a:ea typeface="ＭＳ Ｐゴシック" charset="-128"/>
            </a:endParaRPr>
          </a:p>
          <a:p>
            <a:pPr lvl="1" eaLnBrk="1" hangingPunct="1">
              <a:buFont typeface="Symbol" charset="2"/>
              <a:buChar char=""/>
            </a:pPr>
            <a:endParaRPr lang="en-US" dirty="0">
              <a:latin typeface="Rockwell" charset="0"/>
              <a:ea typeface="ＭＳ Ｐゴシック" charset="-128"/>
            </a:endParaRPr>
          </a:p>
          <a:p>
            <a:pPr lvl="1" eaLnBrk="1" hangingPunct="1">
              <a:buFont typeface="Symbol" charset="2"/>
              <a:buChar char=""/>
            </a:pPr>
            <a:endParaRPr lang="en-US" dirty="0">
              <a:latin typeface="Rockwell" charset="0"/>
              <a:ea typeface="ＭＳ Ｐゴシック" charset="-128"/>
            </a:endParaRPr>
          </a:p>
          <a:p>
            <a:pPr lvl="1" eaLnBrk="1" hangingPunct="1">
              <a:buFont typeface="Symbol" charset="2"/>
              <a:buChar char=""/>
            </a:pPr>
            <a:endParaRPr lang="en-US" dirty="0">
              <a:latin typeface="Rockwell" charset="0"/>
              <a:ea typeface="ＭＳ Ｐゴシック" charset="-128"/>
            </a:endParaRPr>
          </a:p>
          <a:p>
            <a:pPr lvl="1" eaLnBrk="1" hangingPunct="1">
              <a:buFont typeface="Symbol" charset="2"/>
              <a:buChar char=""/>
            </a:pPr>
            <a:endParaRPr lang="en-US" dirty="0">
              <a:latin typeface="Rockwell" charset="0"/>
              <a:ea typeface="ＭＳ Ｐゴシック" charset="-128"/>
            </a:endParaRPr>
          </a:p>
          <a:p>
            <a:pPr lvl="1" eaLnBrk="1" hangingPunct="1">
              <a:buFont typeface="Symbol" charset="2"/>
              <a:buChar char=""/>
            </a:pPr>
            <a:endParaRPr lang="en-US" sz="1600" dirty="0">
              <a:latin typeface="Rockwell" charset="0"/>
              <a:ea typeface="ＭＳ Ｐゴシック" charset="-128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330200"/>
            <a:ext cx="2286000" cy="1803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2209" y="0"/>
            <a:ext cx="2827866" cy="212089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99534" y="3132779"/>
            <a:ext cx="784452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sz="1400" dirty="0">
                <a:solidFill>
                  <a:srgbClr val="FF0000"/>
                </a:solidFill>
                <a:latin typeface="Rockwell" charset="0"/>
                <a:ea typeface="ＭＳ Ｐゴシック" charset="-128"/>
              </a:rPr>
              <a:t>T8B06  </a:t>
            </a:r>
            <a:r>
              <a:rPr lang="en-US" sz="2000" dirty="0">
                <a:latin typeface="Rockwell" charset="0"/>
                <a:ea typeface="ＭＳ Ｐゴシック" charset="-128"/>
              </a:rPr>
              <a:t>Keplerian Elements are inputs to satellite tracking programs</a:t>
            </a:r>
          </a:p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467" y="3634988"/>
            <a:ext cx="4660900" cy="300580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0434" y="3634988"/>
            <a:ext cx="4691062" cy="26387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5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17EDDED-1975-ED42-AE1E-05152EF1559F}" type="slidenum">
              <a:rPr lang="en-US"/>
              <a:pPr/>
              <a:t>43</a:t>
            </a:fld>
            <a:endParaRPr lang="en-US"/>
          </a:p>
        </p:txBody>
      </p:sp>
      <p:sp>
        <p:nvSpPr>
          <p:cNvPr id="7536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917700"/>
            <a:ext cx="8642350" cy="4745038"/>
          </a:xfrm>
        </p:spPr>
        <p:txBody>
          <a:bodyPr/>
          <a:lstStyle/>
          <a:p>
            <a:pPr lvl="1" eaLnBrk="1" hangingPunct="1"/>
            <a:r>
              <a:rPr lang="en-US" sz="1400" dirty="0">
                <a:solidFill>
                  <a:srgbClr val="FF0000"/>
                </a:solidFill>
                <a:latin typeface="Rockwell" charset="0"/>
                <a:ea typeface="ＭＳ Ｐゴシック" charset="-128"/>
              </a:rPr>
              <a:t>T8B09  </a:t>
            </a:r>
            <a:r>
              <a:rPr lang="en-US" sz="2000" dirty="0">
                <a:latin typeface="Rockwell" charset="0"/>
                <a:ea typeface="ＭＳ Ｐゴシック" charset="-128"/>
              </a:rPr>
              <a:t>Rotation of the satellite and its antennas causes "spin fading" when referring to satellite signals.</a:t>
            </a:r>
          </a:p>
          <a:p>
            <a:pPr lvl="1" eaLnBrk="1" hangingPunct="1"/>
            <a:endParaRPr lang="en-US" sz="800" dirty="0">
              <a:latin typeface="Rockwell" charset="0"/>
              <a:ea typeface="ＭＳ Ｐゴシック" charset="-128"/>
            </a:endParaRPr>
          </a:p>
          <a:p>
            <a:pPr lvl="3" eaLnBrk="1" hangingPunct="1"/>
            <a:r>
              <a:rPr lang="en-US" sz="1600" dirty="0">
                <a:solidFill>
                  <a:srgbClr val="FF0000"/>
                </a:solidFill>
                <a:latin typeface="Rockwell" charset="0"/>
                <a:ea typeface="ＭＳ Ｐゴシック" charset="-128"/>
              </a:rPr>
              <a:t>Rotation in space makes the signals fade in and out.</a:t>
            </a:r>
          </a:p>
          <a:p>
            <a:pPr lvl="3" eaLnBrk="1" hangingPunct="1"/>
            <a:r>
              <a:rPr lang="en-US" sz="1600" dirty="0">
                <a:solidFill>
                  <a:srgbClr val="FF0000"/>
                </a:solidFill>
                <a:latin typeface="Rockwell" charset="0"/>
                <a:ea typeface="ＭＳ Ｐゴシック" charset="-128"/>
              </a:rPr>
              <a:t>This rotation keeps solar panels from overheating.</a:t>
            </a:r>
          </a:p>
          <a:p>
            <a:pPr lvl="1" eaLnBrk="1" hangingPunct="1"/>
            <a:endParaRPr lang="en-US" sz="2000" dirty="0">
              <a:solidFill>
                <a:srgbClr val="FF0000"/>
              </a:solidFill>
              <a:latin typeface="Rockwell" charset="0"/>
              <a:ea typeface="ＭＳ Ｐゴシック" charset="-128"/>
            </a:endParaRPr>
          </a:p>
        </p:txBody>
      </p:sp>
      <p:sp>
        <p:nvSpPr>
          <p:cNvPr id="524291" name="Slide Number Placeholder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459B02B0-C01D-214E-AAA3-A0199899DFCE}" type="slidenum">
              <a:rPr lang="en-US" sz="1400">
                <a:latin typeface="Times New Roman" charset="0"/>
              </a:rPr>
              <a:pPr algn="r"/>
              <a:t>43</a:t>
            </a:fld>
            <a:endParaRPr lang="en-US" sz="1400">
              <a:latin typeface="Times New Roman" charset="0"/>
            </a:endParaRPr>
          </a:p>
        </p:txBody>
      </p:sp>
      <p:sp>
        <p:nvSpPr>
          <p:cNvPr id="753669" name="Text Box 5"/>
          <p:cNvSpPr txBox="1">
            <a:spLocks noChangeArrowheads="1"/>
          </p:cNvSpPr>
          <p:nvPr/>
        </p:nvSpPr>
        <p:spPr bwMode="auto">
          <a:xfrm>
            <a:off x="615950" y="5541963"/>
            <a:ext cx="3340100" cy="7302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400">
                <a:solidFill>
                  <a:srgbClr val="FF0000"/>
                </a:solidFill>
                <a:latin typeface="Rockwell" charset="0"/>
              </a:rPr>
              <a:t>Tracking and communicating through amateur satellites can be done with a cross-polarized satellite antenna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9366" y="355600"/>
            <a:ext cx="1905000" cy="1562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1067" y="3471333"/>
            <a:ext cx="3979333" cy="2984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53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53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6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536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53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366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33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FA89FC1-93DA-A94B-A6DB-37FBA1C9D8B6}" type="slidenum">
              <a:rPr lang="en-US"/>
              <a:pPr/>
              <a:t>44</a:t>
            </a:fld>
            <a:endParaRPr lang="en-US"/>
          </a:p>
        </p:txBody>
      </p:sp>
      <p:sp>
        <p:nvSpPr>
          <p:cNvPr id="52634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41338" y="702469"/>
            <a:ext cx="8602662" cy="6143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400" b="1" cap="all" dirty="0">
                <a:ln w="9000" cmpd="sng">
                  <a:solidFill>
                    <a:srgbClr val="AA5816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Rockwell" charset="0"/>
              </a:rPr>
              <a:t>RDF</a:t>
            </a:r>
            <a:br>
              <a:rPr lang="en-US" sz="4400" b="1" cap="all" dirty="0">
                <a:ln w="9000" cmpd="sng">
                  <a:solidFill>
                    <a:srgbClr val="AA5816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Rockwell" charset="0"/>
              </a:rPr>
            </a:br>
            <a:r>
              <a:rPr lang="en-US" sz="4400" b="1" cap="all" dirty="0">
                <a:ln w="9000" cmpd="sng">
                  <a:solidFill>
                    <a:srgbClr val="AA5816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Rockwell" charset="0"/>
              </a:rPr>
              <a:t>Radio Direction Finding</a:t>
            </a:r>
            <a:endParaRPr lang="en-US" sz="4400" b="1" dirty="0">
              <a:ln w="9000" cmpd="sng">
                <a:solidFill>
                  <a:srgbClr val="AA5816"/>
                </a:solidFill>
                <a:prstDash val="solid"/>
              </a:ln>
            </a:endParaRPr>
          </a:p>
        </p:txBody>
      </p:sp>
      <p:sp>
        <p:nvSpPr>
          <p:cNvPr id="10352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508125"/>
            <a:ext cx="8642350" cy="4962525"/>
          </a:xfrm>
        </p:spPr>
        <p:txBody>
          <a:bodyPr/>
          <a:lstStyle/>
          <a:p>
            <a:pPr lvl="1" eaLnBrk="1" hangingPunct="1"/>
            <a:r>
              <a:rPr lang="en-US" sz="1400" dirty="0">
                <a:solidFill>
                  <a:srgbClr val="FF0000"/>
                </a:solidFill>
                <a:latin typeface="Rockwell" charset="0"/>
                <a:ea typeface="ＭＳ Ｐゴシック" charset="-128"/>
              </a:rPr>
              <a:t>T8C01  </a:t>
            </a:r>
            <a:r>
              <a:rPr lang="en-US" sz="2000" dirty="0">
                <a:latin typeface="Rockwell" charset="0"/>
                <a:ea typeface="ＭＳ Ｐゴシック" charset="-128"/>
              </a:rPr>
              <a:t>Radio direction finding methods are used to locate sources of noise interference or jamming.</a:t>
            </a:r>
          </a:p>
          <a:p>
            <a:pPr lvl="1" eaLnBrk="1" hangingPunct="1"/>
            <a:endParaRPr lang="en-US" sz="2000" dirty="0">
              <a:latin typeface="Rockwell" charset="0"/>
              <a:ea typeface="ＭＳ Ｐゴシック" charset="-128"/>
            </a:endParaRPr>
          </a:p>
        </p:txBody>
      </p:sp>
      <p:sp>
        <p:nvSpPr>
          <p:cNvPr id="526339" name="Slide Number Placeholder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6890DDA5-5CA2-2B43-810A-A6A54558DA24}" type="slidenum">
              <a:rPr lang="en-US" sz="1400">
                <a:latin typeface="Times New Roman" charset="0"/>
              </a:rPr>
              <a:pPr algn="r"/>
              <a:t>44</a:t>
            </a:fld>
            <a:endParaRPr lang="en-US" sz="1400">
              <a:latin typeface="Times New Roman" charset="0"/>
            </a:endParaRPr>
          </a:p>
        </p:txBody>
      </p:sp>
      <p:sp>
        <p:nvSpPr>
          <p:cNvPr id="1035270" name="Text Box 6"/>
          <p:cNvSpPr txBox="1">
            <a:spLocks noChangeArrowheads="1"/>
          </p:cNvSpPr>
          <p:nvPr/>
        </p:nvSpPr>
        <p:spPr bwMode="auto">
          <a:xfrm>
            <a:off x="541338" y="6134100"/>
            <a:ext cx="2919413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accent1"/>
                </a:solidFill>
                <a:latin typeface="Rockwell" charset="0"/>
              </a:rPr>
              <a:t>3-element </a:t>
            </a:r>
            <a:r>
              <a:rPr lang="en-US" sz="1600" dirty="0" err="1">
                <a:solidFill>
                  <a:schemeClr val="accent1"/>
                </a:solidFill>
                <a:latin typeface="Rockwell" charset="0"/>
              </a:rPr>
              <a:t>Yagi</a:t>
            </a:r>
            <a:r>
              <a:rPr lang="en-US" sz="1600" dirty="0">
                <a:solidFill>
                  <a:schemeClr val="accent1"/>
                </a:solidFill>
                <a:latin typeface="Rockwell" charset="0"/>
              </a:rPr>
              <a:t> DF Antenna</a:t>
            </a:r>
          </a:p>
        </p:txBody>
      </p:sp>
      <p:sp>
        <p:nvSpPr>
          <p:cNvPr id="1035271" name="Text Box 7"/>
          <p:cNvSpPr txBox="1">
            <a:spLocks noChangeArrowheads="1"/>
          </p:cNvSpPr>
          <p:nvPr/>
        </p:nvSpPr>
        <p:spPr bwMode="auto">
          <a:xfrm>
            <a:off x="4691063" y="5965825"/>
            <a:ext cx="2917825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accent1"/>
                </a:solidFill>
                <a:latin typeface="Rockwell" charset="0"/>
              </a:rPr>
              <a:t>3-element </a:t>
            </a:r>
            <a:r>
              <a:rPr lang="en-US" sz="1600" dirty="0" err="1">
                <a:solidFill>
                  <a:schemeClr val="accent1"/>
                </a:solidFill>
                <a:latin typeface="Rockwell" charset="0"/>
              </a:rPr>
              <a:t>Yagi</a:t>
            </a:r>
            <a:r>
              <a:rPr lang="en-US" sz="1600" dirty="0">
                <a:solidFill>
                  <a:schemeClr val="accent1"/>
                </a:solidFill>
                <a:latin typeface="Rockwell" charset="0"/>
              </a:rPr>
              <a:t> DF Antenna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338" y="2230968"/>
            <a:ext cx="2438399" cy="36575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126" y="2713568"/>
            <a:ext cx="5206380" cy="29285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35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35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35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35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35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527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36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CBF1702-F07D-E44F-8D12-B34F6012A3CE}" type="slidenum">
              <a:rPr lang="en-US"/>
              <a:pPr/>
              <a:t>45</a:t>
            </a:fld>
            <a:endParaRPr lang="en-US"/>
          </a:p>
        </p:txBody>
      </p:sp>
      <p:sp>
        <p:nvSpPr>
          <p:cNvPr id="52736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01650" y="395288"/>
            <a:ext cx="8642350" cy="614362"/>
          </a:xfrm>
        </p:spPr>
        <p:txBody>
          <a:bodyPr>
            <a:noAutofit/>
          </a:bodyPr>
          <a:lstStyle/>
          <a:p>
            <a:pPr eaLnBrk="1" hangingPunct="1"/>
            <a:r>
              <a:rPr lang="en-US" sz="4800" b="1" cap="all" dirty="0">
                <a:ln w="9000" cmpd="sng">
                  <a:solidFill>
                    <a:srgbClr val="AA5816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Rockwell" charset="0"/>
              </a:rPr>
              <a:t>Fox Hunt</a:t>
            </a:r>
          </a:p>
        </p:txBody>
      </p:sp>
      <p:sp>
        <p:nvSpPr>
          <p:cNvPr id="10362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700213"/>
            <a:ext cx="8642350" cy="4962525"/>
          </a:xfrm>
        </p:spPr>
        <p:txBody>
          <a:bodyPr/>
          <a:lstStyle/>
          <a:p>
            <a:pPr lvl="1" eaLnBrk="1" hangingPunct="1">
              <a:buFont typeface="Symbol" charset="2"/>
              <a:buChar char=""/>
            </a:pPr>
            <a:r>
              <a:rPr lang="en-US" sz="1400" dirty="0">
                <a:solidFill>
                  <a:srgbClr val="FF0000"/>
                </a:solidFill>
                <a:latin typeface="Rockwell" charset="0"/>
                <a:ea typeface="ＭＳ Ｐゴシック" charset="-128"/>
              </a:rPr>
              <a:t>T8C02  </a:t>
            </a:r>
            <a:r>
              <a:rPr lang="en-US" sz="2000" dirty="0">
                <a:latin typeface="Rockwell" charset="0"/>
                <a:ea typeface="ＭＳ Ｐゴシック" charset="-128"/>
              </a:rPr>
              <a:t>A directional antenna would be useful for a hidden transmitter hunt.</a:t>
            </a:r>
          </a:p>
        </p:txBody>
      </p:sp>
      <p:sp>
        <p:nvSpPr>
          <p:cNvPr id="527363" name="Slide Number Placeholder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959A7C16-C75B-4443-8815-692D5522EBC7}" type="slidenum">
              <a:rPr lang="en-US" sz="1400">
                <a:latin typeface="Times New Roman" charset="0"/>
              </a:rPr>
              <a:pPr algn="r"/>
              <a:t>45</a:t>
            </a:fld>
            <a:endParaRPr lang="en-US" sz="1400">
              <a:latin typeface="Times New Roman" charset="0"/>
            </a:endParaRPr>
          </a:p>
        </p:txBody>
      </p:sp>
      <p:pic>
        <p:nvPicPr>
          <p:cNvPr id="4099079" name="Picture 7" descr="fox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9875" y="3082925"/>
            <a:ext cx="1995488" cy="276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078" name="Picture 6" descr="foxhunti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7888" y="2968625"/>
            <a:ext cx="3648075" cy="27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6294" name="Text Box 6"/>
          <p:cNvSpPr txBox="1">
            <a:spLocks noChangeArrowheads="1"/>
          </p:cNvSpPr>
          <p:nvPr/>
        </p:nvSpPr>
        <p:spPr bwMode="auto">
          <a:xfrm>
            <a:off x="2228850" y="5003800"/>
            <a:ext cx="2074863" cy="8255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chemeClr val="accent1"/>
                </a:solidFill>
                <a:latin typeface="Rockwell" charset="0"/>
              </a:rPr>
              <a:t>Hidden Transmitter Hunts are called Fox Hunting</a:t>
            </a:r>
          </a:p>
        </p:txBody>
      </p:sp>
      <p:sp>
        <p:nvSpPr>
          <p:cNvPr id="1036295" name="Text Box 7"/>
          <p:cNvSpPr txBox="1">
            <a:spLocks noChangeArrowheads="1"/>
          </p:cNvSpPr>
          <p:nvPr/>
        </p:nvSpPr>
        <p:spPr bwMode="auto">
          <a:xfrm>
            <a:off x="4956175" y="5694363"/>
            <a:ext cx="3662363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accent1"/>
                </a:solidFill>
                <a:latin typeface="Rockwell" charset="0"/>
              </a:rPr>
              <a:t>All ages participate in a Fox Hunt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36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36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36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9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99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36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6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6294" grpId="0"/>
      <p:bldP spid="103629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549275" y="115934"/>
            <a:ext cx="8042276" cy="885732"/>
          </a:xfrm>
        </p:spPr>
        <p:txBody>
          <a:bodyPr/>
          <a:lstStyle/>
          <a:p>
            <a:b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b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b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b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en-US" b="1" cap="all" dirty="0">
                <a:ln w="9000" cmpd="sng">
                  <a:solidFill>
                    <a:srgbClr val="AA5816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CQ Contest </a:t>
            </a:r>
          </a:p>
        </p:txBody>
      </p:sp>
      <p:sp>
        <p:nvSpPr>
          <p:cNvPr id="52838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2A67545-4C13-0541-B1B8-CBB9AC3D10ED}" type="slidenum">
              <a:rPr lang="en-US"/>
              <a:pPr/>
              <a:t>46</a:t>
            </a:fld>
            <a:endParaRPr lang="en-US"/>
          </a:p>
        </p:txBody>
      </p:sp>
      <p:sp>
        <p:nvSpPr>
          <p:cNvPr id="6799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-382588" y="1508125"/>
            <a:ext cx="9526588" cy="4992688"/>
          </a:xfrm>
        </p:spPr>
        <p:txBody>
          <a:bodyPr/>
          <a:lstStyle/>
          <a:p>
            <a:pPr lvl="1" eaLnBrk="1" hangingPunct="1"/>
            <a:r>
              <a:rPr lang="en-US" sz="1400" dirty="0">
                <a:solidFill>
                  <a:srgbClr val="FF0000"/>
                </a:solidFill>
                <a:latin typeface="Rockwell" charset="0"/>
                <a:ea typeface="ＭＳ Ｐゴシック" charset="-128"/>
              </a:rPr>
              <a:t>T8C03  </a:t>
            </a:r>
            <a:r>
              <a:rPr lang="en-US" sz="2000" dirty="0">
                <a:latin typeface="Rockwell" charset="0"/>
                <a:ea typeface="ＭＳ Ｐゴシック" charset="-128"/>
              </a:rPr>
              <a:t>Contesting is a popular operating activity that involves contacting as many stations as possible during a specified period of time. </a:t>
            </a:r>
          </a:p>
        </p:txBody>
      </p:sp>
      <p:sp>
        <p:nvSpPr>
          <p:cNvPr id="528387" name="Slide Number Placeholder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45DD9C2C-4655-814C-80B6-9301793F4FD5}" type="slidenum">
              <a:rPr lang="en-US" sz="1400">
                <a:latin typeface="Times New Roman" charset="0"/>
              </a:rPr>
              <a:pPr algn="r"/>
              <a:t>46</a:t>
            </a:fld>
            <a:endParaRPr lang="en-US" sz="1400">
              <a:latin typeface="Times New Roman" charset="0"/>
            </a:endParaRPr>
          </a:p>
        </p:txBody>
      </p:sp>
      <p:pic>
        <p:nvPicPr>
          <p:cNvPr id="679940" name="Picture 4" descr="IMG_07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35300" y="2546350"/>
            <a:ext cx="3073400" cy="234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9941" name="Picture 5" descr="IMG_07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2188" y="2546350"/>
            <a:ext cx="3071812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9942" name="Picture 6" descr="IMG_071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546350"/>
            <a:ext cx="3033713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9943" name="Text Box 7"/>
          <p:cNvSpPr txBox="1">
            <a:spLocks noChangeArrowheads="1"/>
          </p:cNvSpPr>
          <p:nvPr/>
        </p:nvSpPr>
        <p:spPr bwMode="auto">
          <a:xfrm>
            <a:off x="1998663" y="5310188"/>
            <a:ext cx="5799137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rgbClr val="FF0000"/>
                </a:solidFill>
                <a:latin typeface="Rockwell" charset="0"/>
              </a:rPr>
              <a:t>Field Day Every June Enjoyed By Hams the World Over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7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9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79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7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7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79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79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7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7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994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41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522F242-2F9C-D94C-BDBC-C8BB5BB9F469}" type="slidenum">
              <a:rPr lang="en-US"/>
              <a:pPr/>
              <a:t>47</a:t>
            </a:fld>
            <a:endParaRPr lang="en-US"/>
          </a:p>
        </p:txBody>
      </p:sp>
      <p:sp>
        <p:nvSpPr>
          <p:cNvPr id="52941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41338" y="395288"/>
            <a:ext cx="8602662" cy="6143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b="1" cap="all" dirty="0">
                <a:ln w="9000" cmpd="sng">
                  <a:solidFill>
                    <a:srgbClr val="AA5816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Rockwell" charset="0"/>
              </a:rPr>
              <a:t>Contesting</a:t>
            </a:r>
            <a:endParaRPr lang="en-US" sz="4000" b="1" dirty="0">
              <a:ln w="9000" cmpd="sng">
                <a:solidFill>
                  <a:srgbClr val="AA5816"/>
                </a:solidFill>
                <a:prstDash val="solid"/>
              </a:ln>
            </a:endParaRPr>
          </a:p>
        </p:txBody>
      </p:sp>
      <p:sp>
        <p:nvSpPr>
          <p:cNvPr id="6809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236133"/>
            <a:ext cx="8988425" cy="5418667"/>
          </a:xfrm>
        </p:spPr>
        <p:txBody>
          <a:bodyPr/>
          <a:lstStyle/>
          <a:p>
            <a:pPr lvl="1" eaLnBrk="1" hangingPunct="1">
              <a:buFontTx/>
              <a:buNone/>
            </a:pPr>
            <a:r>
              <a:rPr lang="en-US" sz="1200" dirty="0">
                <a:solidFill>
                  <a:srgbClr val="FF0000"/>
                </a:solidFill>
                <a:latin typeface="Rockwell" charset="0"/>
                <a:ea typeface="ＭＳ Ｐゴシック" charset="-128"/>
              </a:rPr>
              <a:t>T8C04</a:t>
            </a:r>
            <a:r>
              <a:rPr lang="en-US" sz="2000" dirty="0">
                <a:solidFill>
                  <a:srgbClr val="FF0000"/>
                </a:solidFill>
                <a:latin typeface="Rockwell" charset="0"/>
                <a:ea typeface="ＭＳ Ｐゴシック" charset="-128"/>
              </a:rPr>
              <a:t>  </a:t>
            </a:r>
            <a:r>
              <a:rPr lang="en-US" sz="2000" dirty="0">
                <a:solidFill>
                  <a:schemeClr val="tx1"/>
                </a:solidFill>
                <a:latin typeface="Cambria"/>
                <a:ea typeface="ＭＳ Ｐゴシック" charset="-128"/>
                <a:cs typeface="Cambria"/>
              </a:rPr>
              <a:t>Send</a:t>
            </a:r>
            <a:r>
              <a:rPr lang="en-US" sz="2000" dirty="0">
                <a:solidFill>
                  <a:srgbClr val="FF0000"/>
                </a:solidFill>
                <a:latin typeface="Cambria"/>
                <a:ea typeface="ＭＳ Ｐゴシック" charset="-128"/>
                <a:cs typeface="Cambria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Cambria"/>
                <a:ea typeface="ＭＳ Ｐゴシック" charset="-128"/>
                <a:cs typeface="Cambria"/>
              </a:rPr>
              <a:t>only the minimum information needed for proper identification and the contest exchange.</a:t>
            </a:r>
          </a:p>
          <a:p>
            <a:pPr lvl="1" eaLnBrk="1" hangingPunct="1"/>
            <a:endParaRPr lang="en-US" sz="2000" dirty="0">
              <a:latin typeface="Rockwell" charset="0"/>
              <a:ea typeface="ＭＳ Ｐゴシック" charset="-128"/>
            </a:endParaRPr>
          </a:p>
        </p:txBody>
      </p:sp>
      <p:sp>
        <p:nvSpPr>
          <p:cNvPr id="529411" name="Slide Number Placeholder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D165789C-6FBA-2645-B462-450DC89BCDC9}" type="slidenum">
              <a:rPr lang="en-US" sz="1400">
                <a:latin typeface="Times New Roman" charset="0"/>
              </a:rPr>
              <a:pPr algn="r"/>
              <a:t>47</a:t>
            </a:fld>
            <a:endParaRPr lang="en-US" sz="1400">
              <a:latin typeface="Times New Roman" charset="0"/>
            </a:endParaRPr>
          </a:p>
        </p:txBody>
      </p:sp>
      <p:pic>
        <p:nvPicPr>
          <p:cNvPr id="680964" name="Picture 4" descr="Q p7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1138" y="3125788"/>
            <a:ext cx="6030912" cy="309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0965" name="Text Box 5"/>
          <p:cNvSpPr txBox="1">
            <a:spLocks noChangeArrowheads="1"/>
          </p:cNvSpPr>
          <p:nvPr/>
        </p:nvSpPr>
        <p:spPr bwMode="auto">
          <a:xfrm>
            <a:off x="6735856" y="4136621"/>
            <a:ext cx="2152650" cy="138499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sz="1400" dirty="0">
              <a:solidFill>
                <a:srgbClr val="FF0000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1400" dirty="0">
                <a:solidFill>
                  <a:srgbClr val="FF0000"/>
                </a:solidFill>
              </a:rPr>
              <a:t>Chit chat is great for normal </a:t>
            </a:r>
            <a:r>
              <a:rPr lang="en-US" sz="1400" dirty="0" err="1">
                <a:solidFill>
                  <a:srgbClr val="FF0000"/>
                </a:solidFill>
              </a:rPr>
              <a:t>QSO’s</a:t>
            </a:r>
            <a:r>
              <a:rPr lang="en-US" sz="1400" dirty="0">
                <a:solidFill>
                  <a:srgbClr val="FF0000"/>
                </a:solidFill>
              </a:rPr>
              <a:t>,  but not for contests</a:t>
            </a:r>
          </a:p>
          <a:p>
            <a:pPr>
              <a:spcBef>
                <a:spcPct val="50000"/>
              </a:spcBef>
            </a:pP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10667" y="2156292"/>
            <a:ext cx="3977839" cy="1938992"/>
          </a:xfrm>
          <a:prstGeom prst="rect">
            <a:avLst/>
          </a:prstGeom>
          <a:solidFill>
            <a:srgbClr val="FFE199"/>
          </a:solidFill>
          <a:ln w="28575" cap="flat" cmpd="dbl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/>
              <a:t>Exchange:</a:t>
            </a:r>
          </a:p>
          <a:p>
            <a:pPr>
              <a:buClr>
                <a:srgbClr val="0000FF"/>
              </a:buClr>
              <a:buFont typeface="Wingdings" charset="2"/>
              <a:buChar char="ü"/>
            </a:pPr>
            <a:r>
              <a:rPr lang="en-US" sz="2000" dirty="0"/>
              <a:t> 	Call</a:t>
            </a:r>
          </a:p>
          <a:p>
            <a:pPr>
              <a:buClr>
                <a:srgbClr val="0000FF"/>
              </a:buClr>
              <a:buFont typeface="Wingdings" charset="2"/>
              <a:buChar char="ü"/>
            </a:pPr>
            <a:r>
              <a:rPr lang="en-US" sz="2000" dirty="0"/>
              <a:t>	Signal Report</a:t>
            </a:r>
          </a:p>
          <a:p>
            <a:pPr>
              <a:buClr>
                <a:srgbClr val="0000FF"/>
              </a:buClr>
              <a:buFont typeface="Wingdings" charset="2"/>
              <a:buChar char="ü"/>
            </a:pPr>
            <a:r>
              <a:rPr lang="en-US" sz="2000" dirty="0"/>
              <a:t>	Location</a:t>
            </a:r>
          </a:p>
          <a:p>
            <a:pPr>
              <a:buClr>
                <a:srgbClr val="0000FF"/>
              </a:buClr>
              <a:buFont typeface="Wingdings" charset="2"/>
              <a:buChar char="ü"/>
            </a:pPr>
            <a:r>
              <a:rPr lang="en-US" sz="2000" dirty="0"/>
              <a:t>	Possible Serial #</a:t>
            </a:r>
          </a:p>
          <a:p>
            <a:pPr>
              <a:buClr>
                <a:srgbClr val="0000FF"/>
              </a:buClr>
              <a:buFont typeface="Wingdings" charset="2"/>
              <a:buChar char="ü"/>
            </a:pPr>
            <a:r>
              <a:rPr lang="en-US" sz="2000" dirty="0"/>
              <a:t>	Specific required info.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8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80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80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809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809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0965" grpId="1"/>
      <p:bldP spid="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13809" y="1058078"/>
            <a:ext cx="8042276" cy="133695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cap="all">
                <a:ln w="9000" cmpd="sng">
                  <a:solidFill>
                    <a:srgbClr val="AA5816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VoIP</a:t>
            </a:r>
            <a:endParaRPr lang="en-US" dirty="0">
              <a:ln w="9000" cmpd="sng">
                <a:solidFill>
                  <a:srgbClr val="AA5816"/>
                </a:solidFill>
                <a:prstDash val="solid"/>
              </a:ln>
              <a:solidFill>
                <a:schemeClr val="accent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71509" y="482599"/>
            <a:ext cx="432687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n w="19050">
                  <a:solidFill>
                    <a:srgbClr val="FF2111"/>
                  </a:solidFill>
                  <a:prstDash val="solid"/>
                </a:ln>
                <a:solidFill>
                  <a:srgbClr val="C96D07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Voice over Internet Protocol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29734" y="2324182"/>
            <a:ext cx="7831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 method of delivering voice communications over the internet using digital techniques. </a:t>
            </a:r>
            <a:r>
              <a:rPr lang="en-US" sz="1200" dirty="0">
                <a:solidFill>
                  <a:srgbClr val="FF0000"/>
                </a:solidFill>
              </a:rPr>
              <a:t>T8C07 T8C08</a:t>
            </a:r>
          </a:p>
        </p:txBody>
      </p:sp>
    </p:spTree>
    <p:extLst>
      <p:ext uri="{BB962C8B-B14F-4D97-AF65-F5344CB8AC3E}">
        <p14:creationId xmlns:p14="http://schemas.microsoft.com/office/powerpoint/2010/main" val="6330323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60612"/>
            <a:ext cx="8042276" cy="1336956"/>
          </a:xfrm>
        </p:spPr>
        <p:txBody>
          <a:bodyPr/>
          <a:lstStyle/>
          <a:p>
            <a:r>
              <a:rPr lang="en-US" b="1" cap="all" dirty="0">
                <a:ln w="9000" cmpd="sng">
                  <a:solidFill>
                    <a:srgbClr val="AA5816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VoIP</a:t>
            </a:r>
            <a:endParaRPr lang="en-US" dirty="0">
              <a:ln w="9000" cmpd="sng">
                <a:solidFill>
                  <a:srgbClr val="AA5816"/>
                </a:solidFill>
                <a:prstDash val="solid"/>
              </a:ln>
              <a:solidFill>
                <a:schemeClr val="accent3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76342" y="1412363"/>
            <a:ext cx="3118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Two popular VoIP methods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79900" y="2195036"/>
            <a:ext cx="704039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IRLP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304800" y="2845038"/>
            <a:ext cx="8504767" cy="915988"/>
            <a:chOff x="304800" y="3303032"/>
            <a:chExt cx="8504767" cy="915988"/>
          </a:xfrm>
        </p:grpSpPr>
        <p:sp>
          <p:nvSpPr>
            <p:cNvPr id="6" name="Rectangle 5"/>
            <p:cNvSpPr/>
            <p:nvPr/>
          </p:nvSpPr>
          <p:spPr>
            <a:xfrm>
              <a:off x="7895167" y="3303032"/>
              <a:ext cx="914400" cy="914400"/>
            </a:xfrm>
            <a:prstGeom prst="rect">
              <a:avLst/>
            </a:prstGeom>
            <a:solidFill>
              <a:srgbClr val="FFB4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Radio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6062133" y="3303032"/>
              <a:ext cx="1185333" cy="914400"/>
            </a:xfrm>
            <a:prstGeom prst="rect">
              <a:avLst/>
            </a:prstGeom>
            <a:solidFill>
              <a:srgbClr val="FFB4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Repeater           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3996267" y="3303032"/>
              <a:ext cx="1242484" cy="914400"/>
            </a:xfrm>
            <a:prstGeom prst="rect">
              <a:avLst/>
            </a:prstGeom>
            <a:solidFill>
              <a:srgbClr val="FFB4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Internet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1991009" y="3304620"/>
              <a:ext cx="1185333" cy="914400"/>
            </a:xfrm>
            <a:prstGeom prst="rect">
              <a:avLst/>
            </a:prstGeom>
            <a:solidFill>
              <a:srgbClr val="FFB4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Repeater           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4800" y="3303032"/>
              <a:ext cx="914400" cy="914400"/>
            </a:xfrm>
            <a:prstGeom prst="rect">
              <a:avLst/>
            </a:prstGeom>
            <a:solidFill>
              <a:srgbClr val="FFB4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Radio</a:t>
              </a:r>
            </a:p>
          </p:txBody>
        </p:sp>
        <p:cxnSp>
          <p:nvCxnSpPr>
            <p:cNvPr id="12" name="Straight Arrow Connector 11"/>
            <p:cNvCxnSpPr>
              <a:stCxn id="10" idx="3"/>
              <a:endCxn id="9" idx="1"/>
            </p:cNvCxnSpPr>
            <p:nvPr/>
          </p:nvCxnSpPr>
          <p:spPr>
            <a:xfrm>
              <a:off x="1219200" y="3760232"/>
              <a:ext cx="771809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9" idx="3"/>
              <a:endCxn id="8" idx="1"/>
            </p:cNvCxnSpPr>
            <p:nvPr/>
          </p:nvCxnSpPr>
          <p:spPr>
            <a:xfrm flipV="1">
              <a:off x="3176342" y="3760232"/>
              <a:ext cx="819925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8" idx="3"/>
              <a:endCxn id="7" idx="1"/>
            </p:cNvCxnSpPr>
            <p:nvPr/>
          </p:nvCxnSpPr>
          <p:spPr>
            <a:xfrm>
              <a:off x="5238751" y="3760232"/>
              <a:ext cx="823382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7" idx="3"/>
              <a:endCxn id="6" idx="1"/>
            </p:cNvCxnSpPr>
            <p:nvPr/>
          </p:nvCxnSpPr>
          <p:spPr>
            <a:xfrm>
              <a:off x="7247466" y="3760232"/>
              <a:ext cx="647701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/>
          <p:cNvSpPr txBox="1"/>
          <p:nvPr/>
        </p:nvSpPr>
        <p:spPr>
          <a:xfrm>
            <a:off x="3996267" y="4555067"/>
            <a:ext cx="1364476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595959"/>
                </a:solidFill>
              </a:rPr>
              <a:t>ECHOLINK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1991009" y="5266267"/>
            <a:ext cx="5493524" cy="914400"/>
            <a:chOff x="1991009" y="5266267"/>
            <a:chExt cx="5493524" cy="914400"/>
          </a:xfrm>
        </p:grpSpPr>
        <p:sp>
          <p:nvSpPr>
            <p:cNvPr id="21" name="Rectangle 20"/>
            <p:cNvSpPr/>
            <p:nvPr/>
          </p:nvSpPr>
          <p:spPr>
            <a:xfrm>
              <a:off x="4148667" y="5266267"/>
              <a:ext cx="1242484" cy="914400"/>
            </a:xfrm>
            <a:prstGeom prst="rect">
              <a:avLst/>
            </a:prstGeom>
            <a:solidFill>
              <a:srgbClr val="FFB4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Internet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991009" y="5266267"/>
              <a:ext cx="1632724" cy="914400"/>
            </a:xfrm>
            <a:prstGeom prst="rect">
              <a:avLst/>
            </a:prstGeom>
            <a:solidFill>
              <a:srgbClr val="FFB4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Computer</a:t>
              </a:r>
            </a:p>
            <a:p>
              <a:pPr algn="ctr"/>
              <a:r>
                <a:rPr lang="en-US" dirty="0">
                  <a:solidFill>
                    <a:srgbClr val="FF0000"/>
                  </a:solidFill>
                </a:rPr>
                <a:t>Or</a:t>
              </a:r>
            </a:p>
            <a:p>
              <a:pPr algn="ctr"/>
              <a:r>
                <a:rPr lang="en-US" dirty="0">
                  <a:solidFill>
                    <a:srgbClr val="FF0000"/>
                  </a:solidFill>
                </a:rPr>
                <a:t>Smart Device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851809" y="5266267"/>
              <a:ext cx="1632724" cy="914400"/>
            </a:xfrm>
            <a:prstGeom prst="rect">
              <a:avLst/>
            </a:prstGeom>
            <a:solidFill>
              <a:srgbClr val="FFB4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Computer</a:t>
              </a:r>
            </a:p>
            <a:p>
              <a:pPr algn="ctr"/>
              <a:r>
                <a:rPr lang="en-US" dirty="0">
                  <a:solidFill>
                    <a:srgbClr val="FF0000"/>
                  </a:solidFill>
                </a:rPr>
                <a:t>Or</a:t>
              </a:r>
            </a:p>
            <a:p>
              <a:pPr algn="ctr"/>
              <a:r>
                <a:rPr lang="en-US" dirty="0">
                  <a:solidFill>
                    <a:srgbClr val="FF0000"/>
                  </a:solidFill>
                </a:rPr>
                <a:t>Smart Device</a:t>
              </a:r>
            </a:p>
          </p:txBody>
        </p:sp>
        <p:cxnSp>
          <p:nvCxnSpPr>
            <p:cNvPr id="28" name="Straight Arrow Connector 27"/>
            <p:cNvCxnSpPr>
              <a:stCxn id="23" idx="3"/>
              <a:endCxn id="21" idx="1"/>
            </p:cNvCxnSpPr>
            <p:nvPr/>
          </p:nvCxnSpPr>
          <p:spPr>
            <a:xfrm>
              <a:off x="3623733" y="5723467"/>
              <a:ext cx="524934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21" idx="3"/>
              <a:endCxn id="25" idx="1"/>
            </p:cNvCxnSpPr>
            <p:nvPr/>
          </p:nvCxnSpPr>
          <p:spPr>
            <a:xfrm>
              <a:off x="5391151" y="5723467"/>
              <a:ext cx="460658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Box 38"/>
          <p:cNvSpPr txBox="1"/>
          <p:nvPr/>
        </p:nvSpPr>
        <p:spPr>
          <a:xfrm>
            <a:off x="2647618" y="406400"/>
            <a:ext cx="432687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n w="19050">
                  <a:solidFill>
                    <a:srgbClr val="FF2111"/>
                  </a:solidFill>
                  <a:prstDash val="solid"/>
                </a:ln>
                <a:solidFill>
                  <a:srgbClr val="C96D07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Voice over Internet Protocol</a:t>
            </a:r>
          </a:p>
          <a:p>
            <a:endParaRPr lang="en-US" dirty="0"/>
          </a:p>
        </p:txBody>
      </p:sp>
      <p:grpSp>
        <p:nvGrpSpPr>
          <p:cNvPr id="26" name="Group 25"/>
          <p:cNvGrpSpPr/>
          <p:nvPr/>
        </p:nvGrpSpPr>
        <p:grpSpPr>
          <a:xfrm>
            <a:off x="3244624" y="2585204"/>
            <a:ext cx="2766654" cy="704890"/>
            <a:chOff x="3244624" y="2585204"/>
            <a:chExt cx="2766654" cy="704890"/>
          </a:xfrm>
        </p:grpSpPr>
        <p:sp>
          <p:nvSpPr>
            <p:cNvPr id="11" name="TextBox 10"/>
            <p:cNvSpPr txBox="1"/>
            <p:nvPr/>
          </p:nvSpPr>
          <p:spPr>
            <a:xfrm>
              <a:off x="3244624" y="2589675"/>
              <a:ext cx="721672" cy="369332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/>
                <a:t>node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289606" y="2585204"/>
              <a:ext cx="721672" cy="369332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/>
                <a:t>node</a:t>
              </a:r>
            </a:p>
          </p:txBody>
        </p:sp>
        <p:sp>
          <p:nvSpPr>
            <p:cNvPr id="13" name="Down Arrow 12"/>
            <p:cNvSpPr/>
            <p:nvPr/>
          </p:nvSpPr>
          <p:spPr>
            <a:xfrm>
              <a:off x="3586304" y="2959007"/>
              <a:ext cx="45719" cy="331087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Down Arrow 46"/>
            <p:cNvSpPr/>
            <p:nvPr/>
          </p:nvSpPr>
          <p:spPr>
            <a:xfrm>
              <a:off x="5627582" y="2959007"/>
              <a:ext cx="45719" cy="331087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219200" y="2816720"/>
            <a:ext cx="771809" cy="276999"/>
            <a:chOff x="1219200" y="2816720"/>
            <a:chExt cx="771809" cy="276999"/>
          </a:xfrm>
        </p:grpSpPr>
        <p:sp>
          <p:nvSpPr>
            <p:cNvPr id="27" name="TextBox 26"/>
            <p:cNvSpPr txBox="1"/>
            <p:nvPr/>
          </p:nvSpPr>
          <p:spPr>
            <a:xfrm>
              <a:off x="1237256" y="2816720"/>
              <a:ext cx="59945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DTMF</a:t>
              </a:r>
            </a:p>
          </p:txBody>
        </p:sp>
        <p:sp>
          <p:nvSpPr>
            <p:cNvPr id="14" name="Right Arrow 13"/>
            <p:cNvSpPr/>
            <p:nvPr/>
          </p:nvSpPr>
          <p:spPr>
            <a:xfrm>
              <a:off x="1219200" y="3048000"/>
              <a:ext cx="771809" cy="45719"/>
            </a:xfrm>
            <a:prstGeom prst="rightArrow">
              <a:avLst/>
            </a:prstGeom>
            <a:solidFill>
              <a:schemeClr val="accent5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5571451" y="4335228"/>
            <a:ext cx="2102002" cy="83099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err="1"/>
              <a:t>Echolink</a:t>
            </a:r>
            <a:r>
              <a:rPr lang="en-US" sz="1200" dirty="0"/>
              <a:t> requires you to register your call sign and provide proof of license </a:t>
            </a:r>
            <a:r>
              <a:rPr lang="en-US" sz="1200" dirty="0">
                <a:solidFill>
                  <a:srgbClr val="FF0000"/>
                </a:solidFill>
              </a:rPr>
              <a:t>T8C10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3493226" y="5294047"/>
            <a:ext cx="2540911" cy="385486"/>
            <a:chOff x="3493226" y="5294047"/>
            <a:chExt cx="2540911" cy="385486"/>
          </a:xfrm>
        </p:grpSpPr>
        <p:sp>
          <p:nvSpPr>
            <p:cNvPr id="53" name="TextBox 52"/>
            <p:cNvSpPr txBox="1"/>
            <p:nvPr/>
          </p:nvSpPr>
          <p:spPr>
            <a:xfrm>
              <a:off x="3493226" y="5310201"/>
              <a:ext cx="721672" cy="369332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/>
                <a:t>node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312465" y="5294047"/>
              <a:ext cx="721672" cy="369332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/>
                <a:t>node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6080" y="1179611"/>
            <a:ext cx="2970412" cy="95410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/>
              <a:t>DTMF. Dual Tone Multi Frequency</a:t>
            </a:r>
          </a:p>
          <a:p>
            <a:r>
              <a:rPr lang="en-US" sz="1400" dirty="0"/>
              <a:t>Tones generated by your microphone or radio’s keypad </a:t>
            </a:r>
            <a:r>
              <a:rPr lang="en-US" sz="1400" dirty="0">
                <a:solidFill>
                  <a:srgbClr val="FF0000"/>
                </a:solidFill>
              </a:rPr>
              <a:t>T8C06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034137" y="1954768"/>
            <a:ext cx="2931736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The connection to the internet is by </a:t>
            </a:r>
            <a:r>
              <a:rPr lang="en-US"/>
              <a:t>a gateway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991009" y="4351867"/>
            <a:ext cx="1632724" cy="914400"/>
          </a:xfrm>
          <a:prstGeom prst="rect">
            <a:avLst/>
          </a:prstGeom>
          <a:solidFill>
            <a:srgbClr val="FFB4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RADIO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CBA1D2-5DFB-C44D-8E16-3A6148B30872}"/>
              </a:ext>
            </a:extLst>
          </p:cNvPr>
          <p:cNvSpPr txBox="1"/>
          <p:nvPr/>
        </p:nvSpPr>
        <p:spPr>
          <a:xfrm>
            <a:off x="66655" y="4379780"/>
            <a:ext cx="1957224" cy="95410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err="1"/>
              <a:t>Echolink</a:t>
            </a:r>
            <a:r>
              <a:rPr lang="en-US" sz="1400" dirty="0"/>
              <a:t> allows you to transmit through a repeater without using a radio  </a:t>
            </a:r>
            <a:r>
              <a:rPr lang="en-US" sz="1400" dirty="0">
                <a:solidFill>
                  <a:srgbClr val="FF0000"/>
                </a:solidFill>
              </a:rPr>
              <a:t>T8C09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49" grpId="0" animBg="1"/>
      <p:bldP spid="16" grpId="0" animBg="1"/>
      <p:bldP spid="36" grpId="0" animBg="1"/>
      <p:bldP spid="40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9D9E86-A1D2-A143-A11C-2A0E5E200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605" y="3548270"/>
            <a:ext cx="3827946" cy="29839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55B904-16D0-454E-B0CB-6372242302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269" y="1430448"/>
            <a:ext cx="4475817" cy="246021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1D9EFF4-3CAA-E845-97E1-6C6363A93F5D}"/>
              </a:ext>
            </a:extLst>
          </p:cNvPr>
          <p:cNvSpPr/>
          <p:nvPr/>
        </p:nvSpPr>
        <p:spPr>
          <a:xfrm>
            <a:off x="1484456" y="325741"/>
            <a:ext cx="61750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VHF / UHF vs. HF </a:t>
            </a:r>
          </a:p>
        </p:txBody>
      </p:sp>
    </p:spTree>
    <p:extLst>
      <p:ext uri="{BB962C8B-B14F-4D97-AF65-F5344CB8AC3E}">
        <p14:creationId xmlns:p14="http://schemas.microsoft.com/office/powerpoint/2010/main" val="274267306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50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7814F33-9B8D-0A4B-A767-F6826D1FAC10}" type="slidenum">
              <a:rPr lang="en-US"/>
              <a:pPr/>
              <a:t>50</a:t>
            </a:fld>
            <a:endParaRPr lang="en-US"/>
          </a:p>
        </p:txBody>
      </p:sp>
      <p:sp>
        <p:nvSpPr>
          <p:cNvPr id="7680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34937" y="2077717"/>
            <a:ext cx="8797925" cy="4563076"/>
          </a:xfrm>
        </p:spPr>
        <p:txBody>
          <a:bodyPr>
            <a:normAutofit fontScale="92500" lnSpcReduction="10000"/>
          </a:bodyPr>
          <a:lstStyle/>
          <a:p>
            <a:pPr lvl="1" eaLnBrk="1" hangingPunct="1">
              <a:lnSpc>
                <a:spcPct val="90000"/>
              </a:lnSpc>
            </a:pPr>
            <a:r>
              <a:rPr lang="en-US" sz="2000" dirty="0">
                <a:latin typeface="Rockwell" charset="0"/>
                <a:ea typeface="ＭＳ Ｐゴシック" charset="-128"/>
              </a:rPr>
              <a:t>You might obtain a list of active nodes that use VoIP from a repeater directory, online, or repeater coordinator.</a:t>
            </a:r>
          </a:p>
          <a:p>
            <a:pPr lvl="1" eaLnBrk="1" hangingPunct="1">
              <a:lnSpc>
                <a:spcPct val="90000"/>
              </a:lnSpc>
            </a:pPr>
            <a:endParaRPr lang="en-US" sz="2000" dirty="0">
              <a:latin typeface="Rockwell" charset="0"/>
              <a:ea typeface="ＭＳ Ｐゴシック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1400" dirty="0">
                <a:solidFill>
                  <a:srgbClr val="FF0000"/>
                </a:solidFill>
                <a:latin typeface="Rockwell" charset="0"/>
                <a:ea typeface="ＭＳ Ｐゴシック" charset="-128"/>
              </a:rPr>
              <a:t>T8C06  </a:t>
            </a:r>
            <a:r>
              <a:rPr lang="en-US" sz="2000" dirty="0">
                <a:latin typeface="Rockwell" charset="0"/>
                <a:ea typeface="ＭＳ Ｐゴシック" charset="-128"/>
              </a:rPr>
              <a:t>You can select a specific IRLP node when using a portable transceiver by use of the keypad to transmit the DTMF IRLP node ID.</a:t>
            </a:r>
          </a:p>
          <a:p>
            <a:pPr lvl="1" eaLnBrk="1" hangingPunct="1">
              <a:lnSpc>
                <a:spcPct val="90000"/>
              </a:lnSpc>
            </a:pPr>
            <a:endParaRPr lang="en-US" sz="2000" dirty="0">
              <a:latin typeface="Rockwell" charset="0"/>
              <a:ea typeface="ＭＳ Ｐゴシック" charset="-128"/>
            </a:endParaRPr>
          </a:p>
          <a:p>
            <a:pPr lvl="1" eaLnBrk="1" hangingPunct="1">
              <a:lnSpc>
                <a:spcPct val="90000"/>
              </a:lnSpc>
            </a:pPr>
            <a:endParaRPr lang="en-US" sz="1200" dirty="0">
              <a:latin typeface="Rockwell" charset="0"/>
              <a:ea typeface="ＭＳ Ｐゴシック" charset="-128"/>
            </a:endParaRPr>
          </a:p>
          <a:p>
            <a:pPr lvl="1" eaLnBrk="1" hangingPunct="1">
              <a:lnSpc>
                <a:spcPct val="90000"/>
              </a:lnSpc>
            </a:pPr>
            <a:endParaRPr lang="en-US" sz="1200" dirty="0">
              <a:latin typeface="Rockwell" charset="0"/>
              <a:ea typeface="ＭＳ Ｐゴシック" charset="-128"/>
            </a:endParaRPr>
          </a:p>
          <a:p>
            <a:pPr lvl="1" eaLnBrk="1" hangingPunct="1">
              <a:lnSpc>
                <a:spcPct val="90000"/>
              </a:lnSpc>
            </a:pPr>
            <a:endParaRPr lang="en-US" sz="1200" dirty="0">
              <a:latin typeface="Rockwell" charset="0"/>
              <a:ea typeface="ＭＳ Ｐゴシック" charset="-128"/>
            </a:endParaRPr>
          </a:p>
          <a:p>
            <a:pPr lvl="1" eaLnBrk="1" hangingPunct="1">
              <a:lnSpc>
                <a:spcPct val="90000"/>
              </a:lnSpc>
            </a:pPr>
            <a:endParaRPr lang="en-US" sz="1200" dirty="0">
              <a:latin typeface="Rockwell" charset="0"/>
              <a:ea typeface="ＭＳ Ｐゴシック" charset="-128"/>
            </a:endParaRPr>
          </a:p>
          <a:p>
            <a:pPr lvl="1" eaLnBrk="1" hangingPunct="1">
              <a:lnSpc>
                <a:spcPct val="90000"/>
              </a:lnSpc>
            </a:pPr>
            <a:endParaRPr lang="en-US" sz="1200" dirty="0">
              <a:latin typeface="Rockwell" charset="0"/>
              <a:ea typeface="ＭＳ Ｐゴシック" charset="-128"/>
            </a:endParaRPr>
          </a:p>
          <a:p>
            <a:pPr lvl="1" eaLnBrk="1" hangingPunct="1">
              <a:lnSpc>
                <a:spcPct val="90000"/>
              </a:lnSpc>
            </a:pPr>
            <a:endParaRPr lang="en-US" sz="1200" dirty="0">
              <a:latin typeface="Rockwell" charset="0"/>
              <a:ea typeface="ＭＳ Ｐゴシック" charset="-128"/>
            </a:endParaRPr>
          </a:p>
          <a:p>
            <a:pPr lvl="1" eaLnBrk="1" hangingPunct="1">
              <a:lnSpc>
                <a:spcPct val="90000"/>
              </a:lnSpc>
            </a:pPr>
            <a:endParaRPr lang="en-US" sz="1200" dirty="0">
              <a:latin typeface="Rockwell" charset="0"/>
              <a:ea typeface="ＭＳ Ｐゴシック" charset="-128"/>
            </a:endParaRPr>
          </a:p>
          <a:p>
            <a:pPr lvl="1" eaLnBrk="1" hangingPunct="1">
              <a:lnSpc>
                <a:spcPct val="90000"/>
              </a:lnSpc>
            </a:pPr>
            <a:endParaRPr lang="en-US" sz="1200" dirty="0">
              <a:latin typeface="Rockwell" charset="0"/>
              <a:ea typeface="ＭＳ Ｐゴシック" charset="-128"/>
            </a:endParaRPr>
          </a:p>
          <a:p>
            <a:pPr lvl="1" eaLnBrk="1" hangingPunct="1">
              <a:lnSpc>
                <a:spcPct val="90000"/>
              </a:lnSpc>
            </a:pPr>
            <a:endParaRPr lang="en-US" sz="1200" dirty="0">
              <a:latin typeface="Rockwell" charset="0"/>
              <a:ea typeface="ＭＳ Ｐゴシック" charset="-128"/>
            </a:endParaRPr>
          </a:p>
          <a:p>
            <a:pPr lvl="1" eaLnBrk="1" hangingPunct="1">
              <a:lnSpc>
                <a:spcPct val="90000"/>
              </a:lnSpc>
            </a:pPr>
            <a:endParaRPr lang="en-US" sz="1200" dirty="0">
              <a:latin typeface="Rockwell" charset="0"/>
              <a:ea typeface="ＭＳ Ｐゴシック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1400" dirty="0">
                <a:solidFill>
                  <a:srgbClr val="FF0000"/>
                </a:solidFill>
                <a:latin typeface="Rockwell" charset="0"/>
                <a:ea typeface="ＭＳ Ｐゴシック" charset="-128"/>
              </a:rPr>
              <a:t>T8C11  </a:t>
            </a:r>
            <a:r>
              <a:rPr lang="en-US" sz="2000" dirty="0">
                <a:latin typeface="Rockwell" charset="0"/>
                <a:ea typeface="ＭＳ Ｐゴシック" charset="-128"/>
              </a:rPr>
              <a:t>A gateway is the name given to an amateur radio station that is used to connect other amateur stations to the Internet.</a:t>
            </a:r>
          </a:p>
          <a:p>
            <a:pPr eaLnBrk="1" hangingPunct="1">
              <a:lnSpc>
                <a:spcPct val="90000"/>
              </a:lnSpc>
            </a:pPr>
            <a:endParaRPr lang="en-US" sz="2400" dirty="0">
              <a:latin typeface="Rockwell" charset="0"/>
            </a:endParaRPr>
          </a:p>
          <a:p>
            <a:pPr lvl="2" eaLnBrk="1" hangingPunct="1">
              <a:lnSpc>
                <a:spcPct val="90000"/>
              </a:lnSpc>
            </a:pPr>
            <a:endParaRPr lang="en-US" sz="1800" dirty="0">
              <a:solidFill>
                <a:schemeClr val="accent1"/>
              </a:solidFill>
              <a:latin typeface="Rockwell" charset="0"/>
              <a:ea typeface="ＭＳ Ｐゴシック" charset="-128"/>
            </a:endParaRPr>
          </a:p>
          <a:p>
            <a:pPr lvl="2" eaLnBrk="1" hangingPunct="1">
              <a:lnSpc>
                <a:spcPct val="90000"/>
              </a:lnSpc>
            </a:pPr>
            <a:endParaRPr lang="en-US" sz="1800" dirty="0">
              <a:solidFill>
                <a:schemeClr val="accent1"/>
              </a:solidFill>
              <a:latin typeface="Rockwell" charset="0"/>
              <a:ea typeface="ＭＳ Ｐゴシック" charset="-128"/>
            </a:endParaRPr>
          </a:p>
        </p:txBody>
      </p:sp>
      <p:sp>
        <p:nvSpPr>
          <p:cNvPr id="533507" name="Slide Number Placeholder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EEFBC051-29B6-3B4E-AEDF-BAF597C8B081}" type="slidenum">
              <a:rPr lang="en-US" sz="1400">
                <a:latin typeface="Times New Roman" charset="0"/>
              </a:rPr>
              <a:pPr algn="r"/>
              <a:t>50</a:t>
            </a:fld>
            <a:endParaRPr lang="en-US" sz="1400">
              <a:latin typeface="Times New Roman" charset="0"/>
            </a:endParaRPr>
          </a:p>
        </p:txBody>
      </p:sp>
      <p:pic>
        <p:nvPicPr>
          <p:cNvPr id="76800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2" y="3462338"/>
            <a:ext cx="3533775" cy="1854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768005" name="Text Box 5"/>
          <p:cNvSpPr txBox="1">
            <a:spLocks noChangeArrowheads="1"/>
          </p:cNvSpPr>
          <p:nvPr/>
        </p:nvSpPr>
        <p:spPr bwMode="auto">
          <a:xfrm>
            <a:off x="1308100" y="4389438"/>
            <a:ext cx="3149600" cy="8255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600">
                <a:solidFill>
                  <a:schemeClr val="accent1"/>
                </a:solidFill>
                <a:latin typeface="Rockwell" charset="0"/>
              </a:rPr>
              <a:t>Keypad on this rig’s top corner and on back of microphone. (</a:t>
            </a:r>
            <a:r>
              <a:rPr lang="en-US" sz="1200">
                <a:solidFill>
                  <a:schemeClr val="accent1"/>
                </a:solidFill>
                <a:latin typeface="Rockwell" charset="0"/>
              </a:rPr>
              <a:t>Not necessarily this way on all rigs.</a:t>
            </a:r>
            <a:r>
              <a:rPr lang="en-US" sz="1600">
                <a:solidFill>
                  <a:schemeClr val="accent1"/>
                </a:solidFill>
                <a:latin typeface="Rockwell" charset="0"/>
              </a:rPr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07112" y="323390"/>
            <a:ext cx="14948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accent3"/>
                </a:solidFill>
              </a:rPr>
              <a:t>VoIP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52297" y="1007070"/>
            <a:ext cx="64108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n w="19050">
                  <a:solidFill>
                    <a:srgbClr val="FF2111"/>
                  </a:solidFill>
                  <a:prstDash val="solid"/>
                </a:ln>
                <a:solidFill>
                  <a:srgbClr val="C96D07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Voice over Internet Protocol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68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680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768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68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0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6800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0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12-11 at 9.44.09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310" y="0"/>
            <a:ext cx="851337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12-11 at 9.51.11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797" y="0"/>
            <a:ext cx="675440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5" name="Rectangle 2"/>
          <p:cNvSpPr>
            <a:spLocks noGrp="1" noChangeArrowheads="1"/>
          </p:cNvSpPr>
          <p:nvPr>
            <p:ph type="title"/>
          </p:nvPr>
        </p:nvSpPr>
        <p:spPr>
          <a:xfrm>
            <a:off x="549275" y="0"/>
            <a:ext cx="8042276" cy="801065"/>
          </a:xfrm>
        </p:spPr>
        <p:txBody>
          <a:bodyPr/>
          <a:lstStyle/>
          <a:p>
            <a:pPr eaLnBrk="1" hangingPunct="1"/>
            <a:r>
              <a:rPr lang="en-US" sz="4000" b="1" cap="all" dirty="0">
                <a:ln w="9000" cmpd="sng">
                  <a:solidFill>
                    <a:srgbClr val="AA5816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Rockwell" charset="0"/>
              </a:rPr>
              <a:t>Emergency Traffic</a:t>
            </a:r>
          </a:p>
        </p:txBody>
      </p:sp>
      <p:sp>
        <p:nvSpPr>
          <p:cNvPr id="1266691" name="Rectangle 3"/>
          <p:cNvSpPr>
            <a:spLocks noGrp="1" noChangeArrowheads="1"/>
          </p:cNvSpPr>
          <p:nvPr>
            <p:ph idx="1"/>
          </p:nvPr>
        </p:nvSpPr>
        <p:spPr>
          <a:xfrm>
            <a:off x="193675" y="801065"/>
            <a:ext cx="8642350" cy="4962525"/>
          </a:xfrm>
        </p:spPr>
        <p:txBody>
          <a:bodyPr/>
          <a:lstStyle/>
          <a:p>
            <a:pPr eaLnBrk="1" hangingPunct="1"/>
            <a:r>
              <a:rPr lang="en-US" sz="1400" dirty="0">
                <a:solidFill>
                  <a:srgbClr val="FF0000"/>
                </a:solidFill>
                <a:latin typeface="Rockwell" charset="0"/>
              </a:rPr>
              <a:t>T2C07  </a:t>
            </a:r>
            <a:r>
              <a:rPr lang="en-US" sz="2000" dirty="0">
                <a:latin typeface="Rockwell" charset="0"/>
              </a:rPr>
              <a:t>In order to minimize disruptions to an emergency traffic net once you have checked in, </a:t>
            </a:r>
            <a:r>
              <a:rPr lang="en-US" sz="2000" dirty="0">
                <a:solidFill>
                  <a:schemeClr val="accent3"/>
                </a:solidFill>
                <a:latin typeface="Rockwell" charset="0"/>
              </a:rPr>
              <a:t>do not transmit </a:t>
            </a:r>
            <a:r>
              <a:rPr lang="en-US" sz="2000" dirty="0">
                <a:latin typeface="Rockwell" charset="0"/>
              </a:rPr>
              <a:t>on the net frequency </a:t>
            </a:r>
            <a:r>
              <a:rPr lang="en-US" sz="2000" dirty="0">
                <a:solidFill>
                  <a:srgbClr val="E2751D"/>
                </a:solidFill>
                <a:latin typeface="Rockwell" charset="0"/>
              </a:rPr>
              <a:t>until asked</a:t>
            </a:r>
            <a:r>
              <a:rPr lang="en-US" sz="2000" dirty="0">
                <a:latin typeface="Rockwell" charset="0"/>
              </a:rPr>
              <a:t> to do so by the net control station.</a:t>
            </a:r>
          </a:p>
          <a:p>
            <a:pPr eaLnBrk="1" hangingPunct="1"/>
            <a:r>
              <a:rPr lang="en-US" sz="1200" dirty="0">
                <a:latin typeface="Rockwell" charset="0"/>
              </a:rPr>
              <a:t> </a:t>
            </a:r>
            <a:r>
              <a:rPr lang="en-US" sz="1400" dirty="0">
                <a:solidFill>
                  <a:srgbClr val="FF0000"/>
                </a:solidFill>
                <a:latin typeface="Rockwell" charset="0"/>
              </a:rPr>
              <a:t>T2C08   </a:t>
            </a:r>
            <a:r>
              <a:rPr lang="en-US" sz="2000" dirty="0">
                <a:latin typeface="Rockwell" charset="0"/>
              </a:rPr>
              <a:t>Passing messages exactly as written, spoken or as received is usually considered to be the most important job of an amateur operator when handling emergency traffic messages.</a:t>
            </a:r>
          </a:p>
          <a:p>
            <a:pPr lvl="3" eaLnBrk="1" hangingPunct="1">
              <a:buNone/>
            </a:pPr>
            <a:r>
              <a:rPr lang="en-US" dirty="0">
                <a:solidFill>
                  <a:srgbClr val="FF0000"/>
                </a:solidFill>
                <a:latin typeface="Rockwell" charset="0"/>
                <a:ea typeface="ＭＳ Ｐゴシック" charset="-128"/>
              </a:rPr>
              <a:t>Write in block letters, word for word.</a:t>
            </a:r>
          </a:p>
          <a:p>
            <a:pPr eaLnBrk="1" hangingPunct="1"/>
            <a:endParaRPr lang="en-US" sz="2000" dirty="0">
              <a:latin typeface="Rockwell" charset="0"/>
            </a:endParaRPr>
          </a:p>
        </p:txBody>
      </p:sp>
      <p:sp>
        <p:nvSpPr>
          <p:cNvPr id="13619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0E73940-0961-E24B-A3E8-983FD56A5D89}" type="slidenum">
              <a:rPr lang="en-US"/>
              <a:pPr/>
              <a:t>53</a:t>
            </a:fld>
            <a:endParaRPr lang="en-US"/>
          </a:p>
        </p:txBody>
      </p:sp>
      <p:pic>
        <p:nvPicPr>
          <p:cNvPr id="2787334" name="Picture 6"/>
          <p:cNvPicPr>
            <a:picLocks noChangeAspect="1" noChangeArrowheads="1"/>
          </p:cNvPicPr>
          <p:nvPr/>
        </p:nvPicPr>
        <p:blipFill>
          <a:blip r:embed="rId2"/>
          <a:srcRect r="185" b="4404"/>
          <a:stretch>
            <a:fillRect/>
          </a:stretch>
        </p:blipFill>
        <p:spPr bwMode="auto">
          <a:xfrm>
            <a:off x="1612900" y="3370543"/>
            <a:ext cx="4811162" cy="32702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6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66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6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66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6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66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7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87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49275" y="96884"/>
            <a:ext cx="8042276" cy="898432"/>
          </a:xfrm>
        </p:spPr>
        <p:txBody>
          <a:bodyPr/>
          <a:lstStyle/>
          <a:p>
            <a:r>
              <a:rPr lang="en-US" b="1" cap="all" dirty="0">
                <a:ln w="9000" cmpd="sng">
                  <a:solidFill>
                    <a:srgbClr val="AA5816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Radiogram</a:t>
            </a:r>
            <a:endParaRPr lang="en-US" dirty="0">
              <a:ln w="9000" cmpd="sng">
                <a:solidFill>
                  <a:srgbClr val="AA5816"/>
                </a:solidFill>
                <a:prstDash val="solid"/>
              </a:ln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/>
          <a:srcRect r="185" b="4404"/>
          <a:stretch>
            <a:fillRect/>
          </a:stretch>
        </p:blipFill>
        <p:spPr bwMode="auto">
          <a:xfrm>
            <a:off x="1986582" y="1968500"/>
            <a:ext cx="6873834" cy="467229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grpSp>
        <p:nvGrpSpPr>
          <p:cNvPr id="9" name="Group 8"/>
          <p:cNvGrpSpPr/>
          <p:nvPr/>
        </p:nvGrpSpPr>
        <p:grpSpPr>
          <a:xfrm>
            <a:off x="558800" y="1917700"/>
            <a:ext cx="8032750" cy="2736165"/>
            <a:chOff x="558800" y="1917700"/>
            <a:chExt cx="8032750" cy="2736165"/>
          </a:xfrm>
        </p:grpSpPr>
        <p:sp>
          <p:nvSpPr>
            <p:cNvPr id="6" name="TextBox 5"/>
            <p:cNvSpPr txBox="1"/>
            <p:nvPr/>
          </p:nvSpPr>
          <p:spPr>
            <a:xfrm>
              <a:off x="558800" y="1917700"/>
              <a:ext cx="1263312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3"/>
                  </a:solidFill>
                </a:rPr>
                <a:t>Preamble</a:t>
              </a:r>
            </a:p>
            <a:p>
              <a:r>
                <a:rPr lang="en-US" sz="1400" b="1" dirty="0">
                  <a:solidFill>
                    <a:srgbClr val="FF0000"/>
                  </a:solidFill>
                </a:rPr>
                <a:t>T2C10</a:t>
              </a:r>
            </a:p>
          </p:txBody>
        </p:sp>
        <p:sp>
          <p:nvSpPr>
            <p:cNvPr id="7" name="Rectangular Callout 6"/>
            <p:cNvSpPr/>
            <p:nvPr/>
          </p:nvSpPr>
          <p:spPr>
            <a:xfrm>
              <a:off x="1986581" y="2667000"/>
              <a:ext cx="6604969" cy="1333500"/>
            </a:xfrm>
            <a:prstGeom prst="wedgeRectCallout">
              <a:avLst>
                <a:gd name="adj1" fmla="val -54098"/>
                <a:gd name="adj2" fmla="val -90538"/>
              </a:avLst>
            </a:prstGeom>
            <a:solidFill>
              <a:schemeClr val="tx2">
                <a:lumMod val="50000"/>
                <a:lumOff val="50000"/>
                <a:alpha val="22000"/>
              </a:schemeClr>
            </a:solidFill>
            <a:ln w="19050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789989" y="4007534"/>
              <a:ext cx="67945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E2751D"/>
                  </a:solidFill>
                </a:rPr>
                <a:t>All of the information needed to to track the message through the system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838200" y="4889500"/>
            <a:ext cx="640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E2751D"/>
                </a:solidFill>
              </a:rPr>
              <a:t>Text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0500" y="3149024"/>
            <a:ext cx="480813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T2C11</a:t>
            </a:r>
          </a:p>
          <a:p>
            <a:r>
              <a:rPr lang="en-US" b="1" dirty="0">
                <a:solidFill>
                  <a:srgbClr val="FF6600"/>
                </a:solidFill>
              </a:rPr>
              <a:t>Check </a:t>
            </a:r>
            <a:r>
              <a:rPr lang="en-US" dirty="0">
                <a:solidFill>
                  <a:srgbClr val="FF6600"/>
                </a:solidFill>
              </a:rPr>
              <a:t>– The number of words in the text</a:t>
            </a:r>
          </a:p>
        </p:txBody>
      </p:sp>
      <p:cxnSp>
        <p:nvCxnSpPr>
          <p:cNvPr id="14" name="Curved Connector 13"/>
          <p:cNvCxnSpPr/>
          <p:nvPr/>
        </p:nvCxnSpPr>
        <p:spPr>
          <a:xfrm rot="5400000" flipH="1" flipV="1">
            <a:off x="4560950" y="2974386"/>
            <a:ext cx="541865" cy="333499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8" name="Rectangular Callout 17"/>
          <p:cNvSpPr/>
          <p:nvPr/>
        </p:nvSpPr>
        <p:spPr>
          <a:xfrm>
            <a:off x="1986582" y="4216399"/>
            <a:ext cx="6873834" cy="1405467"/>
          </a:xfrm>
          <a:prstGeom prst="wedgeRectCallout">
            <a:avLst>
              <a:gd name="adj1" fmla="val -57538"/>
              <a:gd name="adj2" fmla="val 10693"/>
            </a:avLst>
          </a:prstGeom>
          <a:solidFill>
            <a:schemeClr val="tx2">
              <a:lumMod val="50000"/>
              <a:lumOff val="50000"/>
              <a:alpha val="22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 cap="all" dirty="0">
                <a:ln w="9000" cmpd="sng">
                  <a:solidFill>
                    <a:srgbClr val="AA5816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Rockwell" charset="0"/>
              </a:rPr>
              <a:t>EMCOMM</a:t>
            </a:r>
          </a:p>
        </p:txBody>
      </p:sp>
      <p:sp>
        <p:nvSpPr>
          <p:cNvPr id="1264643" name="Rectangle 3"/>
          <p:cNvSpPr>
            <a:spLocks noGrp="1" noChangeArrowheads="1"/>
          </p:cNvSpPr>
          <p:nvPr>
            <p:ph idx="1"/>
          </p:nvPr>
        </p:nvSpPr>
        <p:spPr>
          <a:xfrm>
            <a:off x="0" y="1470026"/>
            <a:ext cx="8754533" cy="5015442"/>
          </a:xfrm>
        </p:spPr>
        <p:txBody>
          <a:bodyPr>
            <a:normAutofit/>
          </a:bodyPr>
          <a:lstStyle/>
          <a:p>
            <a:pPr lvl="1" eaLnBrk="1" hangingPunct="1">
              <a:lnSpc>
                <a:spcPct val="90000"/>
              </a:lnSpc>
            </a:pPr>
            <a:r>
              <a:rPr lang="en-US" sz="1600" dirty="0">
                <a:solidFill>
                  <a:srgbClr val="FF0000"/>
                </a:solidFill>
                <a:latin typeface="Rockwell" charset="0"/>
                <a:ea typeface="ＭＳ Ｐゴシック" charset="-128"/>
              </a:rPr>
              <a:t>T2C01  </a:t>
            </a:r>
            <a:r>
              <a:rPr lang="en-US" sz="1600" dirty="0">
                <a:latin typeface="Rockwell" charset="0"/>
                <a:ea typeface="ＭＳ Ｐゴシック" charset="-128"/>
              </a:rPr>
              <a:t>FCC rules </a:t>
            </a:r>
            <a:r>
              <a:rPr lang="en-US" sz="1600" dirty="0">
                <a:solidFill>
                  <a:srgbClr val="0000FF"/>
                </a:solidFill>
                <a:latin typeface="Rockwell" charset="0"/>
                <a:ea typeface="ＭＳ Ｐゴシック" charset="-128"/>
              </a:rPr>
              <a:t>always apply </a:t>
            </a:r>
            <a:r>
              <a:rPr lang="en-US" sz="1600" dirty="0">
                <a:latin typeface="Rockwell" charset="0"/>
                <a:ea typeface="ＭＳ Ｐゴシック" charset="-128"/>
              </a:rPr>
              <a:t>to proper operation of your station when using amateur radio.</a:t>
            </a:r>
          </a:p>
          <a:p>
            <a:pPr lvl="1" eaLnBrk="1" hangingPunct="1">
              <a:lnSpc>
                <a:spcPct val="90000"/>
              </a:lnSpc>
            </a:pPr>
            <a:endParaRPr lang="en-US" sz="1600" dirty="0">
              <a:latin typeface="Rockwell" charset="0"/>
              <a:ea typeface="ＭＳ Ｐゴシック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1600" dirty="0">
                <a:solidFill>
                  <a:srgbClr val="FF0000"/>
                </a:solidFill>
                <a:latin typeface="Rockwell" charset="0"/>
                <a:ea typeface="ＭＳ Ｐゴシック" charset="-128"/>
              </a:rPr>
              <a:t>T2C04  </a:t>
            </a:r>
            <a:r>
              <a:rPr lang="en-US" sz="1600" dirty="0">
                <a:latin typeface="Rockwell" charset="0"/>
                <a:ea typeface="ＭＳ Ｐゴシック" charset="-128"/>
              </a:rPr>
              <a:t>Both RACES (Radio Amateur Civil Emergency Service) and ARES (Amateur Radio Emergency Service) organizations may </a:t>
            </a:r>
            <a:r>
              <a:rPr lang="en-US" sz="1600" dirty="0">
                <a:solidFill>
                  <a:srgbClr val="3366FF"/>
                </a:solidFill>
                <a:latin typeface="Rockwell" charset="0"/>
                <a:ea typeface="ＭＳ Ｐゴシック" charset="-128"/>
              </a:rPr>
              <a:t>provide communications during emergencies.</a:t>
            </a:r>
            <a:endParaRPr lang="en-US" sz="1600" dirty="0">
              <a:latin typeface="Rockwell" charset="0"/>
              <a:ea typeface="ＭＳ Ｐゴシック" charset="-128"/>
            </a:endParaRPr>
          </a:p>
          <a:p>
            <a:pPr lvl="1" eaLnBrk="1" hangingPunct="1">
              <a:lnSpc>
                <a:spcPct val="90000"/>
              </a:lnSpc>
            </a:pPr>
            <a:endParaRPr lang="en-US" sz="1600" dirty="0">
              <a:latin typeface="Rockwell" charset="0"/>
              <a:ea typeface="ＭＳ Ｐゴシック" charset="-128"/>
            </a:endParaRPr>
          </a:p>
          <a:p>
            <a:pPr lvl="1" eaLnBrk="1" hangingPunct="1">
              <a:lnSpc>
                <a:spcPct val="90000"/>
              </a:lnSpc>
            </a:pPr>
            <a:endParaRPr lang="en-US" sz="1600" dirty="0">
              <a:latin typeface="Rockwell" charset="0"/>
              <a:ea typeface="ＭＳ Ｐゴシック" charset="-128"/>
            </a:endParaRPr>
          </a:p>
          <a:p>
            <a:pPr lvl="1" eaLnBrk="1" hangingPunct="1">
              <a:lnSpc>
                <a:spcPct val="90000"/>
              </a:lnSpc>
            </a:pPr>
            <a:endParaRPr lang="en-US" sz="1600" dirty="0">
              <a:latin typeface="Rockwell" charset="0"/>
              <a:ea typeface="ＭＳ Ｐゴシック" charset="-128"/>
            </a:endParaRPr>
          </a:p>
          <a:p>
            <a:pPr lvl="1" eaLnBrk="1" hangingPunct="1">
              <a:lnSpc>
                <a:spcPct val="90000"/>
              </a:lnSpc>
            </a:pPr>
            <a:endParaRPr lang="en-US" sz="1600" dirty="0">
              <a:latin typeface="Rockwell" charset="0"/>
              <a:ea typeface="ＭＳ Ｐゴシック" charset="-128"/>
            </a:endParaRPr>
          </a:p>
          <a:p>
            <a:pPr lvl="1" eaLnBrk="1" hangingPunct="1">
              <a:lnSpc>
                <a:spcPct val="90000"/>
              </a:lnSpc>
            </a:pPr>
            <a:endParaRPr lang="en-US" sz="1600" dirty="0">
              <a:latin typeface="Rockwell" charset="0"/>
              <a:ea typeface="ＭＳ Ｐゴシック" charset="-128"/>
            </a:endParaRPr>
          </a:p>
          <a:p>
            <a:pPr lvl="1" eaLnBrk="1" hangingPunct="1">
              <a:lnSpc>
                <a:spcPct val="90000"/>
              </a:lnSpc>
            </a:pPr>
            <a:endParaRPr lang="en-US" sz="1600" dirty="0">
              <a:latin typeface="Rockwell" charset="0"/>
              <a:ea typeface="ＭＳ Ｐゴシック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1600" dirty="0">
                <a:solidFill>
                  <a:srgbClr val="FF0000"/>
                </a:solidFill>
                <a:latin typeface="Cambria"/>
                <a:ea typeface="ＭＳ Ｐゴシック" charset="-128"/>
                <a:cs typeface="Cambria"/>
              </a:rPr>
              <a:t> T1A10  </a:t>
            </a:r>
            <a:r>
              <a:rPr lang="en-US" sz="1600" dirty="0">
                <a:latin typeface="Cambria"/>
                <a:ea typeface="ＭＳ Ｐゴシック" charset="-128"/>
                <a:cs typeface="Cambria"/>
              </a:rPr>
              <a:t>Radio Amateur Civil Emergency Service </a:t>
            </a:r>
            <a:r>
              <a:rPr lang="en-US" sz="1600" b="1" dirty="0">
                <a:solidFill>
                  <a:schemeClr val="accent6"/>
                </a:solidFill>
                <a:latin typeface="Cambria"/>
                <a:ea typeface="ＭＳ Ｐゴシック" charset="-128"/>
                <a:cs typeface="Cambria"/>
              </a:rPr>
              <a:t>(RACES) </a:t>
            </a:r>
            <a:r>
              <a:rPr lang="en-US" sz="1600" dirty="0">
                <a:latin typeface="Cambria"/>
                <a:ea typeface="ＭＳ Ｐゴシック" charset="-128"/>
                <a:cs typeface="Cambria"/>
              </a:rPr>
              <a:t>is a radio service using amateur </a:t>
            </a:r>
            <a:r>
              <a:rPr lang="en-US" sz="1600" dirty="0">
                <a:solidFill>
                  <a:srgbClr val="0000FF"/>
                </a:solidFill>
                <a:latin typeface="Cambria"/>
                <a:ea typeface="ＭＳ Ｐゴシック" charset="-128"/>
                <a:cs typeface="Cambria"/>
              </a:rPr>
              <a:t>stations </a:t>
            </a:r>
            <a:r>
              <a:rPr lang="en-US" sz="1600" dirty="0">
                <a:latin typeface="Cambria"/>
                <a:ea typeface="ＭＳ Ｐゴシック" charset="-128"/>
                <a:cs typeface="Cambria"/>
              </a:rPr>
              <a:t>for emergency management or civil defense </a:t>
            </a:r>
            <a:r>
              <a:rPr lang="en-US" sz="2000" dirty="0">
                <a:latin typeface="Cambria"/>
                <a:ea typeface="ＭＳ Ｐゴシック" charset="-128"/>
                <a:cs typeface="Cambria"/>
              </a:rPr>
              <a:t>communications.</a:t>
            </a:r>
          </a:p>
          <a:p>
            <a:pPr lvl="1" eaLnBrk="1" hangingPunct="1">
              <a:lnSpc>
                <a:spcPct val="90000"/>
              </a:lnSpc>
            </a:pPr>
            <a:endParaRPr lang="en-US" sz="2000" dirty="0">
              <a:solidFill>
                <a:srgbClr val="FF0000"/>
              </a:solidFill>
              <a:latin typeface="Cambria"/>
              <a:ea typeface="ＭＳ Ｐゴシック" charset="-128"/>
              <a:cs typeface="Cambria"/>
            </a:endParaRPr>
          </a:p>
          <a:p>
            <a:pPr lvl="1">
              <a:lnSpc>
                <a:spcPct val="90000"/>
              </a:lnSpc>
            </a:pPr>
            <a:r>
              <a:rPr lang="en-US" sz="1600" dirty="0">
                <a:solidFill>
                  <a:srgbClr val="FF0000"/>
                </a:solidFill>
                <a:latin typeface="Cambria"/>
                <a:ea typeface="ＭＳ Ｐゴシック" charset="-128"/>
                <a:cs typeface="Cambria"/>
              </a:rPr>
              <a:t>T2C06</a:t>
            </a:r>
            <a:r>
              <a:rPr lang="en-US" sz="2000" dirty="0">
                <a:solidFill>
                  <a:srgbClr val="FF0000"/>
                </a:solidFill>
                <a:latin typeface="Cambria"/>
                <a:ea typeface="ＭＳ Ｐゴシック" charset="-128"/>
                <a:cs typeface="Cambria"/>
              </a:rPr>
              <a:t>  </a:t>
            </a:r>
            <a:r>
              <a:rPr lang="en-US" sz="2000" b="1" dirty="0">
                <a:solidFill>
                  <a:schemeClr val="accent6"/>
                </a:solidFill>
                <a:latin typeface="Cambria"/>
                <a:ea typeface="ＭＳ Ｐゴシック" charset="-128"/>
                <a:cs typeface="Cambria"/>
              </a:rPr>
              <a:t>(</a:t>
            </a:r>
            <a:r>
              <a:rPr lang="en-US" sz="1600" b="1" dirty="0">
                <a:solidFill>
                  <a:schemeClr val="accent6"/>
                </a:solidFill>
                <a:latin typeface="Cambria"/>
                <a:ea typeface="ＭＳ Ｐゴシック" charset="-128"/>
                <a:cs typeface="Cambria"/>
              </a:rPr>
              <a:t>ARES), </a:t>
            </a:r>
            <a:r>
              <a:rPr lang="en-US" sz="1600" dirty="0"/>
              <a:t>A group of licensed amateurs who have voluntarily registered their qualifications and equipment for communications duty in the public service </a:t>
            </a:r>
            <a:endParaRPr lang="en-US" sz="1600" dirty="0">
              <a:solidFill>
                <a:srgbClr val="FF0000"/>
              </a:solidFill>
              <a:latin typeface="Cambria"/>
              <a:ea typeface="ＭＳ Ｐゴシック" charset="-128"/>
              <a:cs typeface="Cambria"/>
            </a:endParaRPr>
          </a:p>
          <a:p>
            <a:pPr lvl="1" eaLnBrk="1" hangingPunct="1">
              <a:lnSpc>
                <a:spcPct val="90000"/>
              </a:lnSpc>
            </a:pPr>
            <a:endParaRPr lang="en-US" sz="2000" dirty="0">
              <a:latin typeface="Cambria"/>
              <a:ea typeface="ＭＳ Ｐゴシック" charset="-128"/>
              <a:cs typeface="Cambria"/>
            </a:endParaRPr>
          </a:p>
          <a:p>
            <a:pPr lvl="1" eaLnBrk="1" hangingPunct="1">
              <a:lnSpc>
                <a:spcPct val="90000"/>
              </a:lnSpc>
            </a:pPr>
            <a:endParaRPr lang="en-US" sz="1800" dirty="0">
              <a:latin typeface="Rockwell" charset="0"/>
              <a:ea typeface="ＭＳ Ｐゴシック" charset="-128"/>
            </a:endParaRPr>
          </a:p>
          <a:p>
            <a:pPr lvl="1" eaLnBrk="1" hangingPunct="1">
              <a:lnSpc>
                <a:spcPct val="90000"/>
              </a:lnSpc>
            </a:pPr>
            <a:endParaRPr lang="en-US" sz="1800" dirty="0">
              <a:latin typeface="Rockwell" charset="0"/>
              <a:ea typeface="ＭＳ Ｐゴシック" charset="-128"/>
            </a:endParaRPr>
          </a:p>
          <a:p>
            <a:pPr lvl="3" eaLnBrk="1" hangingPunct="1">
              <a:lnSpc>
                <a:spcPct val="90000"/>
              </a:lnSpc>
            </a:pPr>
            <a:endParaRPr lang="en-US" sz="1600" dirty="0">
              <a:solidFill>
                <a:srgbClr val="FF0000"/>
              </a:solidFill>
              <a:latin typeface="Rockwell" charset="0"/>
              <a:ea typeface="ＭＳ Ｐゴシック" charset="-128"/>
            </a:endParaRPr>
          </a:p>
          <a:p>
            <a:pPr lvl="3" eaLnBrk="1" hangingPunct="1">
              <a:lnSpc>
                <a:spcPct val="90000"/>
              </a:lnSpc>
            </a:pPr>
            <a:endParaRPr lang="en-US" sz="1600" dirty="0">
              <a:solidFill>
                <a:srgbClr val="FF0000"/>
              </a:solidFill>
              <a:latin typeface="Rockwell" charset="0"/>
              <a:ea typeface="ＭＳ Ｐゴシック" charset="-128"/>
            </a:endParaRPr>
          </a:p>
          <a:p>
            <a:pPr lvl="3" eaLnBrk="1" hangingPunct="1">
              <a:lnSpc>
                <a:spcPct val="90000"/>
              </a:lnSpc>
            </a:pPr>
            <a:endParaRPr lang="en-US" sz="1600" dirty="0">
              <a:solidFill>
                <a:srgbClr val="FF0000"/>
              </a:solidFill>
              <a:latin typeface="Rockwell" charset="0"/>
              <a:ea typeface="ＭＳ Ｐゴシック" charset="-128"/>
            </a:endParaRPr>
          </a:p>
        </p:txBody>
      </p:sp>
      <p:sp>
        <p:nvSpPr>
          <p:cNvPr id="13414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1A28DED-8028-9846-B27F-7B7A47B1B58E}" type="slidenum">
              <a:rPr lang="en-US"/>
              <a:pPr/>
              <a:t>55</a:t>
            </a:fld>
            <a:endParaRPr lang="en-US"/>
          </a:p>
        </p:txBody>
      </p:sp>
      <p:pic>
        <p:nvPicPr>
          <p:cNvPr id="279552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05860" y="2997425"/>
            <a:ext cx="1651000" cy="165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9552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5718" y="2997425"/>
            <a:ext cx="1728787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540404" y="155601"/>
            <a:ext cx="580860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E2751D"/>
                </a:solidFill>
              </a:rPr>
              <a:t>Emergency Communications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4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264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64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795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795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6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646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64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6464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7" grpId="0"/>
      <p:bldP spid="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667" name="Rectangle 3"/>
          <p:cNvSpPr>
            <a:spLocks noGrp="1" noChangeArrowheads="1"/>
          </p:cNvSpPr>
          <p:nvPr>
            <p:ph idx="1"/>
          </p:nvPr>
        </p:nvSpPr>
        <p:spPr>
          <a:xfrm>
            <a:off x="0" y="1100667"/>
            <a:ext cx="8642350" cy="5331883"/>
          </a:xfrm>
        </p:spPr>
        <p:txBody>
          <a:bodyPr/>
          <a:lstStyle/>
          <a:p>
            <a:pPr lvl="1" eaLnBrk="1" hangingPunct="1"/>
            <a:r>
              <a:rPr lang="en-US" sz="2000" dirty="0">
                <a:latin typeface="Rockwell" charset="0"/>
                <a:ea typeface="ＭＳ Ｐゴシック" charset="-128"/>
              </a:rPr>
              <a:t>Common practice during net operations to get the immediate attention of the net control station when reporting an emergency is to begin your transmission with “</a:t>
            </a:r>
            <a:r>
              <a:rPr lang="en-US" sz="2000" dirty="0">
                <a:solidFill>
                  <a:srgbClr val="E2751D"/>
                </a:solidFill>
                <a:latin typeface="Rockwell" charset="0"/>
                <a:ea typeface="ＭＳ Ｐゴシック" charset="-128"/>
              </a:rPr>
              <a:t>Priority</a:t>
            </a:r>
            <a:r>
              <a:rPr lang="en-US" sz="2000" dirty="0">
                <a:latin typeface="Rockwell" charset="0"/>
                <a:ea typeface="ＭＳ Ｐゴシック" charset="-128"/>
              </a:rPr>
              <a:t>” or “</a:t>
            </a:r>
            <a:r>
              <a:rPr lang="en-US" sz="2000" dirty="0">
                <a:solidFill>
                  <a:srgbClr val="E2751D"/>
                </a:solidFill>
                <a:latin typeface="Rockwell" charset="0"/>
                <a:ea typeface="ＭＳ Ｐゴシック" charset="-128"/>
              </a:rPr>
              <a:t>Emergency</a:t>
            </a:r>
            <a:r>
              <a:rPr lang="en-US" sz="2000" dirty="0">
                <a:latin typeface="Rockwell" charset="0"/>
                <a:ea typeface="ＭＳ Ｐゴシック" charset="-128"/>
              </a:rPr>
              <a:t>” followed by your </a:t>
            </a:r>
            <a:r>
              <a:rPr lang="en-US" sz="2000" dirty="0">
                <a:solidFill>
                  <a:srgbClr val="E2751D"/>
                </a:solidFill>
                <a:latin typeface="Rockwell" charset="0"/>
                <a:ea typeface="ＭＳ Ｐゴシック" charset="-128"/>
              </a:rPr>
              <a:t>call sign</a:t>
            </a:r>
            <a:r>
              <a:rPr lang="en-US" sz="2000" dirty="0">
                <a:latin typeface="Rockwell" charset="0"/>
                <a:ea typeface="ＭＳ Ｐゴシック" charset="-128"/>
              </a:rPr>
              <a:t>.</a:t>
            </a:r>
          </a:p>
          <a:p>
            <a:pPr eaLnBrk="1" hangingPunct="1"/>
            <a:endParaRPr lang="en-US" sz="2000" dirty="0"/>
          </a:p>
        </p:txBody>
      </p:sp>
      <p:sp>
        <p:nvSpPr>
          <p:cNvPr id="13517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607E4AA-EFB6-F340-8602-8F2DB33705A7}" type="slidenum">
              <a:rPr lang="en-US"/>
              <a:pPr/>
              <a:t>56</a:t>
            </a:fld>
            <a:endParaRPr lang="en-US"/>
          </a:p>
        </p:txBody>
      </p:sp>
      <p:pic>
        <p:nvPicPr>
          <p:cNvPr id="702468" name="Picture 4" descr="Q p86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2872" y="2904067"/>
            <a:ext cx="5467250" cy="3191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65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02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5165C10-2E26-BE41-9559-F3ACC2CB91FE}" type="slidenum">
              <a:rPr lang="en-US"/>
              <a:pPr/>
              <a:t>57</a:t>
            </a:fld>
            <a:endParaRPr lang="en-US"/>
          </a:p>
        </p:txBody>
      </p:sp>
      <p:sp>
        <p:nvSpPr>
          <p:cNvPr id="126771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231775" y="863600"/>
            <a:ext cx="8336492" cy="4343400"/>
          </a:xfrm>
        </p:spPr>
        <p:txBody>
          <a:bodyPr/>
          <a:lstStyle/>
          <a:p>
            <a:pPr lvl="1" eaLnBrk="1" hangingPunct="1"/>
            <a:r>
              <a:rPr lang="en-US" sz="1400" dirty="0">
                <a:solidFill>
                  <a:srgbClr val="FF0000"/>
                </a:solidFill>
                <a:latin typeface="Rockwell" charset="0"/>
                <a:ea typeface="ＭＳ Ｐゴシック" charset="-128"/>
              </a:rPr>
              <a:t>T2C09 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ockwell" charset="0"/>
                <a:ea typeface="ＭＳ Ｐゴシック" charset="-128"/>
              </a:rPr>
              <a:t>Are amateur operators ever permitted to operate outside their frequency privileges?</a:t>
            </a:r>
            <a:endParaRPr lang="en-US" sz="2000" dirty="0">
              <a:latin typeface="Rockwell" charset="0"/>
              <a:ea typeface="ＭＳ Ｐゴシック" charset="-128"/>
            </a:endParaRPr>
          </a:p>
          <a:p>
            <a:pPr lvl="1" eaLnBrk="1" hangingPunct="1"/>
            <a:endParaRPr lang="en-US" sz="2000" dirty="0">
              <a:latin typeface="Rockwell" charset="0"/>
              <a:ea typeface="ＭＳ Ｐゴシック" charset="-128"/>
            </a:endParaRPr>
          </a:p>
          <a:p>
            <a:pPr lvl="1" eaLnBrk="1" hangingPunct="1"/>
            <a:r>
              <a:rPr lang="en-US" sz="2000" dirty="0">
                <a:latin typeface="Rockwell" charset="0"/>
                <a:ea typeface="ＭＳ Ｐゴシック" charset="-128"/>
              </a:rPr>
              <a:t>When immediate safety of human life and protection of property are necessary.</a:t>
            </a:r>
          </a:p>
          <a:p>
            <a:pPr lvl="4" eaLnBrk="1" hangingPunct="1"/>
            <a:r>
              <a:rPr lang="en-US" dirty="0">
                <a:solidFill>
                  <a:srgbClr val="FF0000"/>
                </a:solidFill>
                <a:latin typeface="Rockwell" charset="0"/>
                <a:ea typeface="ＭＳ Ｐゴシック" charset="-128"/>
              </a:rPr>
              <a:t>in an </a:t>
            </a:r>
            <a:r>
              <a:rPr lang="en-US" i="1" dirty="0">
                <a:solidFill>
                  <a:srgbClr val="FF0000"/>
                </a:solidFill>
                <a:latin typeface="Rockwell" charset="0"/>
                <a:ea typeface="ＭＳ Ｐゴシック" charset="-128"/>
              </a:rPr>
              <a:t>emergency, anything goes!</a:t>
            </a:r>
            <a:endParaRPr lang="en-US" dirty="0">
              <a:solidFill>
                <a:srgbClr val="FF0000"/>
              </a:solidFill>
              <a:latin typeface="Rockwell" charset="0"/>
              <a:ea typeface="ＭＳ Ｐゴシック" charset="-128"/>
            </a:endParaRPr>
          </a:p>
          <a:p>
            <a:pPr eaLnBrk="1" hangingPunct="1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777093" name="Picture 5" descr="Katrina Cat 4"/>
          <p:cNvPicPr>
            <a:picLocks noChangeAspect="1" noChangeArrowheads="1"/>
          </p:cNvPicPr>
          <p:nvPr/>
        </p:nvPicPr>
        <p:blipFill>
          <a:blip r:embed="rId2"/>
          <a:srcRect l="22949" t="26620" r="-70" b="32828"/>
          <a:stretch>
            <a:fillRect/>
          </a:stretch>
        </p:blipFill>
        <p:spPr bwMode="auto">
          <a:xfrm>
            <a:off x="231775" y="3403600"/>
            <a:ext cx="46069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7709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94275" y="3424238"/>
            <a:ext cx="3725863" cy="234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7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67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7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267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77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677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7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777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7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777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9950" y="140856"/>
            <a:ext cx="7313613" cy="1264024"/>
          </a:xfrm>
        </p:spPr>
        <p:txBody>
          <a:bodyPr/>
          <a:lstStyle/>
          <a:p>
            <a:r>
              <a:rPr lang="en-US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mbria"/>
                <a:cs typeface="Cambria"/>
              </a:rPr>
              <a:t>For Next Week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4401" y="1579602"/>
            <a:ext cx="3802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/>
              </a:rPr>
              <a:t>Study flash cards </a:t>
            </a:r>
            <a:r>
              <a:rPr lang="en-US" dirty="0" err="1">
                <a:solidFill>
                  <a:srgbClr val="FF0000"/>
                </a:solidFill>
                <a:latin typeface="Cambria"/>
              </a:rPr>
              <a:t>www.hamexam.org</a:t>
            </a:r>
            <a:endParaRPr lang="en-US" dirty="0">
              <a:solidFill>
                <a:srgbClr val="FF0000"/>
              </a:solidFill>
              <a:latin typeface="Cambri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17634" y="5108615"/>
            <a:ext cx="17777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mbria"/>
              </a:rPr>
              <a:t>73</a:t>
            </a:r>
          </a:p>
          <a:p>
            <a:r>
              <a:rPr 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mbria"/>
              </a:rPr>
              <a:t>Tom and Jack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2350" y="3200401"/>
            <a:ext cx="1049499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u="sng" dirty="0">
                <a:latin typeface="Cambria"/>
                <a:cs typeface="Cambria"/>
              </a:rPr>
              <a:t>Lesson 1</a:t>
            </a:r>
          </a:p>
          <a:p>
            <a:pPr>
              <a:buFont typeface="Arial"/>
              <a:buChar char="•"/>
            </a:pPr>
            <a:r>
              <a:rPr lang="en-US" dirty="0">
                <a:latin typeface="Cambria"/>
                <a:cs typeface="Cambria"/>
              </a:rPr>
              <a:t>  T1B</a:t>
            </a:r>
          </a:p>
          <a:p>
            <a:pPr>
              <a:buFont typeface="Arial"/>
              <a:buChar char="•"/>
            </a:pPr>
            <a:r>
              <a:rPr lang="en-US" dirty="0">
                <a:latin typeface="Cambria"/>
                <a:cs typeface="Cambria"/>
              </a:rPr>
              <a:t>  T3B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91550" y="3200401"/>
            <a:ext cx="1049499" cy="175432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u="sng" dirty="0">
                <a:latin typeface="Cambria"/>
                <a:cs typeface="Cambria"/>
              </a:rPr>
              <a:t>Lesson 2</a:t>
            </a:r>
          </a:p>
          <a:p>
            <a:pPr>
              <a:buFont typeface="Arial"/>
              <a:buChar char="•"/>
            </a:pPr>
            <a:r>
              <a:rPr lang="en-US" dirty="0">
                <a:latin typeface="Cambria"/>
                <a:cs typeface="Cambria"/>
              </a:rPr>
              <a:t>  T1A</a:t>
            </a:r>
          </a:p>
          <a:p>
            <a:pPr>
              <a:buFont typeface="Arial"/>
              <a:buChar char="•"/>
            </a:pPr>
            <a:r>
              <a:rPr lang="en-US" dirty="0">
                <a:latin typeface="Cambria"/>
                <a:cs typeface="Cambria"/>
              </a:rPr>
              <a:t>  T1C</a:t>
            </a:r>
          </a:p>
          <a:p>
            <a:pPr>
              <a:buFont typeface="Arial"/>
              <a:buChar char="•"/>
            </a:pPr>
            <a:r>
              <a:rPr lang="en-US" dirty="0">
                <a:latin typeface="Cambria"/>
                <a:cs typeface="Cambria"/>
              </a:rPr>
              <a:t>  TID</a:t>
            </a:r>
          </a:p>
          <a:p>
            <a:pPr>
              <a:buFont typeface="Arial"/>
              <a:buChar char="•"/>
            </a:pPr>
            <a:r>
              <a:rPr lang="en-US" dirty="0">
                <a:latin typeface="Cambria"/>
                <a:cs typeface="Cambria"/>
              </a:rPr>
              <a:t>  T1E</a:t>
            </a:r>
          </a:p>
          <a:p>
            <a:pPr>
              <a:buFont typeface="Arial"/>
              <a:buChar char="•"/>
            </a:pPr>
            <a:r>
              <a:rPr lang="en-US" dirty="0">
                <a:latin typeface="Cambria"/>
                <a:cs typeface="Cambria"/>
              </a:rPr>
              <a:t>  T1F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29950" y="3200401"/>
            <a:ext cx="1048685" cy="175432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u="sng" dirty="0">
                <a:latin typeface="Cambria"/>
                <a:cs typeface="Cambria"/>
              </a:rPr>
              <a:t>Lesson 5</a:t>
            </a:r>
          </a:p>
          <a:p>
            <a:pPr>
              <a:buFont typeface="Arial"/>
              <a:buChar char="•"/>
            </a:pPr>
            <a:r>
              <a:rPr lang="en-US" dirty="0">
                <a:latin typeface="Cambria"/>
                <a:cs typeface="Cambria"/>
              </a:rPr>
              <a:t>  T3A</a:t>
            </a:r>
          </a:p>
          <a:p>
            <a:pPr>
              <a:buFont typeface="Arial"/>
              <a:buChar char="•"/>
            </a:pPr>
            <a:r>
              <a:rPr lang="en-US" dirty="0">
                <a:latin typeface="Cambria"/>
                <a:cs typeface="Cambria"/>
              </a:rPr>
              <a:t>  T3C</a:t>
            </a:r>
          </a:p>
          <a:p>
            <a:pPr>
              <a:buFont typeface="Arial"/>
              <a:buChar char="•"/>
            </a:pPr>
            <a:r>
              <a:rPr lang="en-US" dirty="0">
                <a:latin typeface="Cambria"/>
                <a:cs typeface="Cambria"/>
              </a:rPr>
              <a:t>  T9A</a:t>
            </a:r>
          </a:p>
          <a:p>
            <a:pPr>
              <a:buFont typeface="Arial"/>
              <a:buChar char="•"/>
            </a:pPr>
            <a:r>
              <a:rPr lang="en-US" dirty="0">
                <a:latin typeface="Cambria"/>
                <a:cs typeface="Cambria"/>
              </a:rPr>
              <a:t>  T9B</a:t>
            </a:r>
          </a:p>
          <a:p>
            <a:pPr>
              <a:buFont typeface="Arial"/>
              <a:buChar char="•"/>
            </a:pPr>
            <a:r>
              <a:rPr lang="en-US" dirty="0">
                <a:latin typeface="Cambria"/>
                <a:cs typeface="Cambria"/>
              </a:rPr>
              <a:t>  T7C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49150" y="3200401"/>
            <a:ext cx="1049499" cy="175432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u="sng" dirty="0">
                <a:latin typeface="Cambria"/>
                <a:cs typeface="Cambria"/>
              </a:rPr>
              <a:t>Lesson 6</a:t>
            </a:r>
          </a:p>
          <a:p>
            <a:pPr>
              <a:buFont typeface="Arial"/>
              <a:buChar char="•"/>
            </a:pPr>
            <a:r>
              <a:rPr lang="en-US" dirty="0">
                <a:latin typeface="Cambria"/>
                <a:cs typeface="Cambria"/>
              </a:rPr>
              <a:t>  T4A</a:t>
            </a:r>
          </a:p>
          <a:p>
            <a:pPr>
              <a:buFont typeface="Arial"/>
              <a:buChar char="•"/>
            </a:pPr>
            <a:r>
              <a:rPr lang="en-US" dirty="0">
                <a:latin typeface="Cambria"/>
                <a:cs typeface="Cambria"/>
              </a:rPr>
              <a:t>  T4B</a:t>
            </a:r>
          </a:p>
          <a:p>
            <a:pPr>
              <a:buFont typeface="Arial"/>
              <a:buChar char="•"/>
            </a:pPr>
            <a:r>
              <a:rPr lang="en-US" dirty="0">
                <a:latin typeface="Cambria"/>
                <a:cs typeface="Cambria"/>
              </a:rPr>
              <a:t>  T7A</a:t>
            </a:r>
          </a:p>
          <a:p>
            <a:pPr>
              <a:buFont typeface="Arial"/>
              <a:buChar char="•"/>
            </a:pPr>
            <a:r>
              <a:rPr lang="en-US" dirty="0">
                <a:latin typeface="Cambria"/>
                <a:cs typeface="Cambria"/>
              </a:rPr>
              <a:t>  T7B</a:t>
            </a:r>
          </a:p>
          <a:p>
            <a:pPr>
              <a:buFont typeface="Arial"/>
              <a:buChar char="•"/>
            </a:pPr>
            <a:r>
              <a:rPr lang="en-US" dirty="0">
                <a:latin typeface="Cambria"/>
                <a:cs typeface="Cambria"/>
              </a:rPr>
              <a:t>  T8D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68350" y="3200401"/>
            <a:ext cx="1049499" cy="286232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u="sng" dirty="0">
                <a:latin typeface="Cambria"/>
                <a:cs typeface="Cambria"/>
              </a:rPr>
              <a:t>Lesson 7</a:t>
            </a:r>
          </a:p>
          <a:p>
            <a:pPr>
              <a:buFont typeface="Arial"/>
              <a:buChar char="•"/>
            </a:pPr>
            <a:r>
              <a:rPr lang="en-US" dirty="0">
                <a:latin typeface="Cambria"/>
                <a:cs typeface="Cambria"/>
              </a:rPr>
              <a:t>  T5A</a:t>
            </a:r>
          </a:p>
          <a:p>
            <a:pPr>
              <a:buFont typeface="Arial"/>
              <a:buChar char="•"/>
            </a:pPr>
            <a:r>
              <a:rPr lang="en-US" dirty="0">
                <a:latin typeface="Cambria"/>
                <a:cs typeface="Cambria"/>
              </a:rPr>
              <a:t>  T5B</a:t>
            </a:r>
          </a:p>
          <a:p>
            <a:pPr>
              <a:buFont typeface="Arial"/>
              <a:buChar char="•"/>
            </a:pPr>
            <a:r>
              <a:rPr lang="en-US" dirty="0">
                <a:latin typeface="Cambria"/>
                <a:cs typeface="Cambria"/>
              </a:rPr>
              <a:t>  T5C</a:t>
            </a:r>
          </a:p>
          <a:p>
            <a:pPr>
              <a:buFont typeface="Arial"/>
              <a:buChar char="•"/>
            </a:pPr>
            <a:r>
              <a:rPr lang="en-US" dirty="0">
                <a:latin typeface="Cambria"/>
                <a:cs typeface="Cambria"/>
              </a:rPr>
              <a:t>  T5D</a:t>
            </a:r>
          </a:p>
          <a:p>
            <a:pPr>
              <a:buFont typeface="Arial"/>
              <a:buChar char="•"/>
            </a:pPr>
            <a:r>
              <a:rPr lang="en-US" dirty="0">
                <a:latin typeface="Cambria"/>
                <a:cs typeface="Cambria"/>
              </a:rPr>
              <a:t>  T6A</a:t>
            </a:r>
          </a:p>
          <a:p>
            <a:pPr>
              <a:buFont typeface="Arial"/>
              <a:buChar char="•"/>
            </a:pPr>
            <a:r>
              <a:rPr lang="en-US" dirty="0">
                <a:latin typeface="Cambria"/>
                <a:cs typeface="Cambria"/>
              </a:rPr>
              <a:t>  T6B</a:t>
            </a:r>
          </a:p>
          <a:p>
            <a:pPr>
              <a:buFont typeface="Arial"/>
              <a:buChar char="•"/>
            </a:pPr>
            <a:r>
              <a:rPr lang="en-US" dirty="0">
                <a:latin typeface="Cambria"/>
                <a:cs typeface="Cambria"/>
              </a:rPr>
              <a:t>  T6C</a:t>
            </a:r>
          </a:p>
          <a:p>
            <a:pPr>
              <a:buFont typeface="Arial"/>
              <a:buChar char="•"/>
            </a:pPr>
            <a:r>
              <a:rPr lang="en-US" dirty="0">
                <a:latin typeface="Cambria"/>
                <a:cs typeface="Cambria"/>
              </a:rPr>
              <a:t>  T6D</a:t>
            </a:r>
          </a:p>
          <a:p>
            <a:pPr>
              <a:buFont typeface="Arial"/>
              <a:buChar char="•"/>
            </a:pPr>
            <a:r>
              <a:rPr lang="en-US" dirty="0">
                <a:latin typeface="Cambria"/>
                <a:cs typeface="Cambria"/>
              </a:rPr>
              <a:t>  T7D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10750" y="3200401"/>
            <a:ext cx="1049499" cy="175432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u="sng" dirty="0">
                <a:latin typeface="Cambria"/>
                <a:cs typeface="Cambria"/>
              </a:rPr>
              <a:t>Lesson 4</a:t>
            </a:r>
          </a:p>
          <a:p>
            <a:pPr>
              <a:buFont typeface="Arial"/>
              <a:buChar char="•"/>
            </a:pPr>
            <a:r>
              <a:rPr lang="en-US" dirty="0">
                <a:latin typeface="Cambria"/>
                <a:cs typeface="Cambria"/>
              </a:rPr>
              <a:t>  T2A</a:t>
            </a:r>
          </a:p>
          <a:p>
            <a:pPr>
              <a:buFont typeface="Arial"/>
              <a:buChar char="•"/>
            </a:pPr>
            <a:r>
              <a:rPr lang="en-US" dirty="0">
                <a:latin typeface="Cambria"/>
                <a:cs typeface="Cambria"/>
              </a:rPr>
              <a:t>  T2B</a:t>
            </a:r>
          </a:p>
          <a:p>
            <a:pPr>
              <a:buFont typeface="Arial"/>
              <a:buChar char="•"/>
            </a:pPr>
            <a:r>
              <a:rPr lang="en-US" strike="sngStrike" dirty="0">
                <a:latin typeface="Cambria"/>
                <a:cs typeface="Cambria"/>
              </a:rPr>
              <a:t>  T2C</a:t>
            </a:r>
          </a:p>
          <a:p>
            <a:pPr>
              <a:buFont typeface="Arial"/>
              <a:buChar char="•"/>
            </a:pPr>
            <a:r>
              <a:rPr lang="en-US" strike="sngStrike" dirty="0">
                <a:latin typeface="Cambria"/>
                <a:cs typeface="Cambria"/>
              </a:rPr>
              <a:t>  T8B</a:t>
            </a:r>
          </a:p>
          <a:p>
            <a:pPr>
              <a:buFont typeface="Arial"/>
              <a:buChar char="•"/>
            </a:pPr>
            <a:r>
              <a:rPr lang="en-US" strike="sngStrike" dirty="0">
                <a:latin typeface="Cambria"/>
                <a:cs typeface="Cambria"/>
              </a:rPr>
              <a:t>  T8C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16958" y="3200401"/>
            <a:ext cx="1049499" cy="12003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u="sng" dirty="0">
                <a:latin typeface="Cambria"/>
                <a:cs typeface="Cambria"/>
              </a:rPr>
              <a:t>Lesson 8</a:t>
            </a:r>
          </a:p>
          <a:p>
            <a:pPr>
              <a:buFont typeface="Arial"/>
              <a:buChar char="•"/>
            </a:pPr>
            <a:r>
              <a:rPr lang="en-US" dirty="0">
                <a:latin typeface="Cambria"/>
                <a:cs typeface="Cambria"/>
              </a:rPr>
              <a:t>  T0A</a:t>
            </a:r>
          </a:p>
          <a:p>
            <a:pPr>
              <a:buFont typeface="Arial"/>
              <a:buChar char="•"/>
            </a:pPr>
            <a:r>
              <a:rPr lang="en-US" dirty="0">
                <a:latin typeface="Cambria"/>
                <a:cs typeface="Cambria"/>
              </a:rPr>
              <a:t>  T0B</a:t>
            </a:r>
          </a:p>
          <a:p>
            <a:pPr>
              <a:buFont typeface="Arial"/>
              <a:buChar char="•"/>
            </a:pPr>
            <a:r>
              <a:rPr lang="en-US" dirty="0">
                <a:latin typeface="Cambria"/>
                <a:cs typeface="Cambria"/>
              </a:rPr>
              <a:t>  T0C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1983" y="2554069"/>
            <a:ext cx="1280118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400" dirty="0"/>
              <a:t>Radio</a:t>
            </a:r>
          </a:p>
          <a:p>
            <a:pPr algn="ctr"/>
            <a:r>
              <a:rPr lang="en-US" sz="1400" dirty="0"/>
              <a:t> Fundamentals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752602" y="2557790"/>
            <a:ext cx="851515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Cambria"/>
                <a:cs typeface="Cambria"/>
              </a:rPr>
              <a:t> Rules  &amp;</a:t>
            </a:r>
          </a:p>
          <a:p>
            <a:pPr algn="ctr"/>
            <a:r>
              <a:rPr lang="en-US" sz="1400" dirty="0" err="1">
                <a:latin typeface="Cambria"/>
                <a:cs typeface="Cambria"/>
              </a:rPr>
              <a:t>Regs</a:t>
            </a:r>
            <a:endParaRPr lang="en-US" sz="1400" dirty="0">
              <a:latin typeface="Cambria"/>
              <a:cs typeface="Cambri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10750" y="2557790"/>
            <a:ext cx="946293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400" dirty="0" err="1">
                <a:latin typeface="Cambria"/>
                <a:cs typeface="Cambria"/>
              </a:rPr>
              <a:t>Comm</a:t>
            </a:r>
            <a:r>
              <a:rPr lang="en-US" sz="1400" dirty="0">
                <a:latin typeface="Cambria"/>
                <a:cs typeface="Cambria"/>
              </a:rPr>
              <a:t> </a:t>
            </a:r>
            <a:r>
              <a:rPr lang="en-US" sz="1400" dirty="0" err="1">
                <a:latin typeface="Cambria"/>
                <a:cs typeface="Cambria"/>
              </a:rPr>
              <a:t>w</a:t>
            </a:r>
            <a:r>
              <a:rPr lang="en-US" sz="1400" dirty="0">
                <a:latin typeface="Cambria"/>
                <a:cs typeface="Cambria"/>
              </a:rPr>
              <a:t>/</a:t>
            </a:r>
          </a:p>
          <a:p>
            <a:pPr algn="ctr"/>
            <a:r>
              <a:rPr lang="en-US" sz="1400" dirty="0">
                <a:latin typeface="Cambria"/>
                <a:cs typeface="Cambria"/>
              </a:rPr>
              <a:t>Others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949762" y="2557790"/>
            <a:ext cx="1122059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Cambria"/>
                <a:cs typeface="Cambria"/>
              </a:rPr>
              <a:t>Antennas</a:t>
            </a:r>
          </a:p>
          <a:p>
            <a:pPr algn="ctr"/>
            <a:r>
              <a:rPr lang="en-US" sz="1400" dirty="0">
                <a:latin typeface="Cambria"/>
                <a:cs typeface="Cambria"/>
              </a:rPr>
              <a:t>Propagation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249150" y="2557790"/>
            <a:ext cx="1032028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Cambria"/>
                <a:cs typeface="Cambria"/>
              </a:rPr>
              <a:t>Equipment</a:t>
            </a:r>
          </a:p>
          <a:p>
            <a:pPr algn="ctr"/>
            <a:endParaRPr lang="en-US" sz="1400" dirty="0">
              <a:latin typeface="Cambria"/>
              <a:cs typeface="Cambria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549290" y="2557790"/>
            <a:ext cx="968559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>
                <a:latin typeface="Cambria"/>
                <a:cs typeface="Cambria"/>
              </a:rPr>
              <a:t>Electricity</a:t>
            </a:r>
          </a:p>
          <a:p>
            <a:endParaRPr lang="en-US" sz="1400" dirty="0">
              <a:latin typeface="Cambria"/>
              <a:cs typeface="Cambri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882069" y="2557790"/>
            <a:ext cx="736099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Cambria"/>
                <a:cs typeface="Cambria"/>
              </a:rPr>
              <a:t>  Safety    </a:t>
            </a:r>
          </a:p>
          <a:p>
            <a:pPr algn="ctr"/>
            <a:endParaRPr lang="en-US" sz="1400" dirty="0">
              <a:latin typeface="Cambria"/>
              <a:cs typeface="Cambria"/>
            </a:endParaRPr>
          </a:p>
        </p:txBody>
      </p:sp>
      <p:sp>
        <p:nvSpPr>
          <p:cNvPr id="23" name="Down Arrow 22"/>
          <p:cNvSpPr/>
          <p:nvPr/>
        </p:nvSpPr>
        <p:spPr>
          <a:xfrm>
            <a:off x="762000" y="2057400"/>
            <a:ext cx="304800" cy="40181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585803" y="5739558"/>
            <a:ext cx="1048685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u="sng" dirty="0">
                <a:latin typeface="Cambria"/>
                <a:cs typeface="Cambria"/>
              </a:rPr>
              <a:t>Lesson 3</a:t>
            </a:r>
          </a:p>
          <a:p>
            <a:pPr>
              <a:buFont typeface="Arial"/>
              <a:buChar char="•"/>
            </a:pPr>
            <a:r>
              <a:rPr lang="en-US" dirty="0">
                <a:latin typeface="Cambria"/>
                <a:cs typeface="Cambria"/>
              </a:rPr>
              <a:t>  T8A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585803" y="5304172"/>
            <a:ext cx="1127233" cy="3077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400" dirty="0"/>
              <a:t>Modulation</a:t>
            </a:r>
          </a:p>
        </p:txBody>
      </p:sp>
      <p:sp>
        <p:nvSpPr>
          <p:cNvPr id="25" name="Down Arrow 24"/>
          <p:cNvSpPr/>
          <p:nvPr/>
        </p:nvSpPr>
        <p:spPr>
          <a:xfrm>
            <a:off x="2025959" y="2150778"/>
            <a:ext cx="304800" cy="40181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Down Arrow 25"/>
          <p:cNvSpPr/>
          <p:nvPr/>
        </p:nvSpPr>
        <p:spPr>
          <a:xfrm>
            <a:off x="1997019" y="4928541"/>
            <a:ext cx="304800" cy="40181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own Arrow 26"/>
          <p:cNvSpPr/>
          <p:nvPr/>
        </p:nvSpPr>
        <p:spPr>
          <a:xfrm>
            <a:off x="3144166" y="2150778"/>
            <a:ext cx="304800" cy="40181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7075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 Check 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9863"/>
            <a:ext cx="8686800" cy="3469225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latin typeface="Cambria" panose="02040503050406030204" pitchFamily="18" charset="0"/>
              </a:rPr>
              <a:t>KC6ERT,    </a:t>
            </a:r>
            <a:r>
              <a:rPr lang="en-US" i="1" dirty="0">
                <a:latin typeface="Cambria" panose="02040503050406030204" pitchFamily="18" charset="0"/>
              </a:rPr>
              <a:t>My name is __________, and I am transmitting from </a:t>
            </a:r>
            <a:r>
              <a:rPr lang="en-US" i="1" dirty="0" err="1">
                <a:latin typeface="Cambria" panose="02040503050406030204" pitchFamily="18" charset="0"/>
              </a:rPr>
              <a:t>Jolon</a:t>
            </a:r>
            <a:r>
              <a:rPr lang="en-US" i="1" dirty="0">
                <a:latin typeface="Cambria" panose="02040503050406030204" pitchFamily="18" charset="0"/>
              </a:rPr>
              <a:t>, </a:t>
            </a:r>
            <a:r>
              <a:rPr lang="en-US" dirty="0">
                <a:latin typeface="Cambria" panose="02040503050406030204" pitchFamily="18" charset="0"/>
              </a:rPr>
              <a:t> </a:t>
            </a:r>
          </a:p>
          <a:p>
            <a:endParaRPr lang="en-US" dirty="0">
              <a:latin typeface="Cambria" panose="02040503050406030204" pitchFamily="18" charset="0"/>
            </a:endParaRPr>
          </a:p>
          <a:p>
            <a:r>
              <a:rPr lang="en-US" i="1" dirty="0">
                <a:solidFill>
                  <a:srgbClr val="0000FF"/>
                </a:solidFill>
                <a:latin typeface="Cambria" panose="02040503050406030204" pitchFamily="18" charset="0"/>
              </a:rPr>
              <a:t>(from NET Control)</a:t>
            </a:r>
          </a:p>
          <a:p>
            <a:pPr>
              <a:buNone/>
            </a:pPr>
            <a:r>
              <a:rPr lang="en-US" dirty="0">
                <a:latin typeface="Cambria" panose="02040503050406030204" pitchFamily="18" charset="0"/>
              </a:rPr>
              <a:t>Acknowledgement, or further questions. If you become</a:t>
            </a:r>
          </a:p>
          <a:p>
            <a:pPr>
              <a:buNone/>
            </a:pPr>
            <a:r>
              <a:rPr lang="en-US" dirty="0">
                <a:latin typeface="Cambria" panose="02040503050406030204" pitchFamily="18" charset="0"/>
              </a:rPr>
              <a:t>engaged in exchange, sign off with (</a:t>
            </a:r>
            <a:r>
              <a:rPr lang="en-US" i="1" dirty="0">
                <a:latin typeface="Cambria" panose="02040503050406030204" pitchFamily="18" charset="0"/>
              </a:rPr>
              <a:t>back to net, KC6ERT</a:t>
            </a:r>
            <a:r>
              <a:rPr lang="en-US" dirty="0">
                <a:latin typeface="Cambria" panose="02040503050406030204" pitchFamily="18" charset="0"/>
              </a:rPr>
              <a:t>) </a:t>
            </a:r>
          </a:p>
          <a:p>
            <a:pPr>
              <a:buNone/>
            </a:pPr>
            <a:endParaRPr lang="en-US" dirty="0">
              <a:latin typeface="Cambria" panose="02040503050406030204" pitchFamily="18" charset="0"/>
            </a:endParaRPr>
          </a:p>
          <a:p>
            <a:pPr>
              <a:buFont typeface="Arial"/>
              <a:buChar char="•"/>
            </a:pPr>
            <a:r>
              <a:rPr lang="en-US" dirty="0">
                <a:latin typeface="Cambria" panose="02040503050406030204" pitchFamily="18" charset="0"/>
              </a:rPr>
              <a:t>Next person check in as above</a:t>
            </a:r>
          </a:p>
          <a:p>
            <a:endParaRPr lang="en-US" dirty="0">
              <a:latin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04833"/>
            <a:ext cx="8042276" cy="826465"/>
          </a:xfrm>
        </p:spPr>
        <p:txBody>
          <a:bodyPr/>
          <a:lstStyle/>
          <a:p>
            <a:r>
              <a:rPr lang="en-US" b="1" cap="all" dirty="0">
                <a:ln w="9000" cmpd="sng">
                  <a:solidFill>
                    <a:srgbClr val="AA5816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Calling CQ CQ CQ   </a:t>
            </a:r>
            <a:r>
              <a:rPr lang="en-US" sz="1800" dirty="0">
                <a:solidFill>
                  <a:srgbClr val="FF0000"/>
                </a:solidFill>
                <a:latin typeface="Rockwell" charset="0"/>
                <a:ea typeface="ＭＳ Ｐゴシック" charset="-128"/>
              </a:rPr>
              <a:t>T2A12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92125" y="3099083"/>
            <a:ext cx="1641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 Listen first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92125" y="3507869"/>
            <a:ext cx="3710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dirty="0"/>
              <a:t>3. Ask if the frequency is in use.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22867" y="2365084"/>
            <a:ext cx="5025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 Make sure you are in your assigned band.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69734" y="4463304"/>
            <a:ext cx="2038828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/>
              <a:t>On repeaters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79375" y="4986867"/>
            <a:ext cx="801217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9250" lvl="1" indent="-34925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None/>
            </a:pPr>
            <a:r>
              <a:rPr lang="en-US" sz="1400" dirty="0">
                <a:solidFill>
                  <a:srgbClr val="FF0000"/>
                </a:solidFill>
                <a:latin typeface="Rockwell" charset="0"/>
                <a:ea typeface="ＭＳ Ｐゴシック" charset="-128"/>
              </a:rPr>
              <a:t>T2A09   </a:t>
            </a:r>
            <a:r>
              <a:rPr lang="en-US" sz="2000" dirty="0">
                <a:latin typeface="Rockwell" charset="0"/>
                <a:ea typeface="ＭＳ Ｐゴシック" charset="-128"/>
              </a:rPr>
              <a:t>A brief statement of saying your </a:t>
            </a:r>
            <a:r>
              <a:rPr lang="en-US" sz="2000" u="sng" dirty="0">
                <a:solidFill>
                  <a:srgbClr val="0000FF"/>
                </a:solidFill>
                <a:latin typeface="Rockwell" charset="0"/>
                <a:ea typeface="ＭＳ Ｐゴシック" charset="-128"/>
              </a:rPr>
              <a:t>call sign </a:t>
            </a:r>
            <a:r>
              <a:rPr lang="en-US" sz="2000" dirty="0">
                <a:latin typeface="Rockwell" charset="0"/>
                <a:ea typeface="ＭＳ Ｐゴシック" charset="-128"/>
              </a:rPr>
              <a:t>is often used in place of "CQ" to indicate that you are listening.</a:t>
            </a:r>
            <a:endParaRPr lang="en-US" dirty="0"/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209800" y="1666697"/>
            <a:ext cx="4089882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/>
              <a:t>Primarily for HF operation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66943" y="1098568"/>
            <a:ext cx="2175596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Calling </a:t>
            </a:r>
            <a:r>
              <a:rPr lang="en-US"/>
              <a:t>any station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0" y="1116278"/>
            <a:ext cx="6783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solidFill>
                  <a:srgbClr val="FF0000"/>
                </a:solidFill>
              </a:rPr>
              <a:t>T2A08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8" grpId="0" animBg="1"/>
      <p:bldP spid="19" grpId="0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04833"/>
            <a:ext cx="8042276" cy="826465"/>
          </a:xfrm>
        </p:spPr>
        <p:txBody>
          <a:bodyPr/>
          <a:lstStyle/>
          <a:p>
            <a:r>
              <a:rPr lang="en-US" sz="4500" b="1" cap="all" dirty="0">
                <a:ln w="9000" cmpd="sng">
                  <a:solidFill>
                    <a:srgbClr val="AA5816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Answering</a:t>
            </a:r>
            <a:r>
              <a:rPr lang="en-US" b="1" cap="all" dirty="0">
                <a:ln w="9000" cmpd="sng">
                  <a:solidFill>
                    <a:srgbClr val="AA5816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CQ CQ CQ   </a:t>
            </a:r>
            <a:r>
              <a:rPr lang="en-US" sz="1800" dirty="0">
                <a:solidFill>
                  <a:srgbClr val="FF0000"/>
                </a:solidFill>
                <a:latin typeface="Rockwell" charset="0"/>
                <a:ea typeface="ＭＳ Ｐゴシック" charset="-128"/>
              </a:rPr>
              <a:t>T2A05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896533"/>
            <a:ext cx="8042276" cy="4343400"/>
          </a:xfrm>
        </p:spPr>
        <p:txBody>
          <a:bodyPr>
            <a:normAutofit/>
          </a:bodyPr>
          <a:lstStyle/>
          <a:p>
            <a:pPr marL="349250" lvl="1" indent="-34925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</a:pPr>
            <a:r>
              <a:rPr lang="en-US" sz="2000" dirty="0">
                <a:latin typeface="Rockwell" charset="0"/>
                <a:ea typeface="ＭＳ Ｐゴシック" charset="-128"/>
              </a:rPr>
              <a:t>Always use good radio manners.</a:t>
            </a:r>
          </a:p>
          <a:p>
            <a:pPr marL="349250" lvl="1" indent="-34925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</a:pPr>
            <a:r>
              <a:rPr lang="en-US" sz="2000" dirty="0">
                <a:latin typeface="Rockwell" charset="0"/>
                <a:ea typeface="ＭＳ Ｐゴシック" charset="-128"/>
              </a:rPr>
              <a:t>Give your (first) name</a:t>
            </a:r>
          </a:p>
          <a:p>
            <a:pPr marL="349250" lvl="1" indent="-34925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</a:pPr>
            <a:r>
              <a:rPr lang="en-US" sz="2000" dirty="0">
                <a:latin typeface="Rockwell" charset="0"/>
                <a:ea typeface="ＭＳ Ｐゴシック" charset="-128"/>
              </a:rPr>
              <a:t>Location</a:t>
            </a:r>
          </a:p>
          <a:p>
            <a:pPr marL="349250" lvl="1" indent="-34925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</a:pPr>
            <a:r>
              <a:rPr lang="en-US" sz="2000" dirty="0">
                <a:latin typeface="Rockwell" charset="0"/>
                <a:ea typeface="ＭＳ Ｐゴシック" charset="-128"/>
              </a:rPr>
              <a:t>Signal Report  RST  </a:t>
            </a:r>
            <a:r>
              <a:rPr lang="en-US" sz="2000" dirty="0">
                <a:solidFill>
                  <a:srgbClr val="0000FF"/>
                </a:solidFill>
                <a:latin typeface="Rockwell" charset="0"/>
                <a:ea typeface="ＭＳ Ｐゴシック" charset="-128"/>
              </a:rPr>
              <a:t>The 5 9 9 system</a:t>
            </a:r>
          </a:p>
          <a:p>
            <a:pPr marL="349250" lvl="1" indent="-34925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</a:pPr>
            <a:r>
              <a:rPr lang="en-US" sz="2000" dirty="0">
                <a:latin typeface="Rockwell" charset="0"/>
                <a:ea typeface="ＭＳ Ｐゴシック" charset="-128"/>
              </a:rPr>
              <a:t>Rag Chew or keep it brief</a:t>
            </a:r>
          </a:p>
          <a:p>
            <a:pPr marL="349250" lvl="1" indent="-34925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</a:pPr>
            <a:r>
              <a:rPr lang="en-US" sz="2000" dirty="0">
                <a:latin typeface="Rockwell" charset="0"/>
                <a:ea typeface="ＭＳ Ｐゴシック" charset="-128"/>
              </a:rPr>
              <a:t>Sign off </a:t>
            </a:r>
          </a:p>
          <a:p>
            <a:pPr marL="349250" lvl="1" indent="-34925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</a:pPr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  <a:latin typeface="Rockwell" charset="0"/>
                <a:ea typeface="ＭＳ Ｐゴシック" charset="-128"/>
              </a:rPr>
              <a:t>Always ID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37467" y="1383698"/>
            <a:ext cx="1355847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Answer Up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853113" y="1207498"/>
            <a:ext cx="1584355" cy="646331"/>
            <a:chOff x="1853113" y="1207498"/>
            <a:chExt cx="1584355" cy="646331"/>
          </a:xfrm>
        </p:grpSpPr>
        <p:sp>
          <p:nvSpPr>
            <p:cNvPr id="5" name="TextBox 4"/>
            <p:cNvSpPr txBox="1"/>
            <p:nvPr/>
          </p:nvSpPr>
          <p:spPr>
            <a:xfrm>
              <a:off x="1853113" y="1299831"/>
              <a:ext cx="793807" cy="553998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Their</a:t>
              </a:r>
            </a:p>
            <a:p>
              <a:pPr algn="ctr"/>
              <a:r>
                <a:rPr lang="en-US" sz="1200" dirty="0"/>
                <a:t>Call sign</a:t>
              </a:r>
            </a:p>
          </p:txBody>
        </p:sp>
        <p:cxnSp>
          <p:nvCxnSpPr>
            <p:cNvPr id="8" name="Straight Arrow Connector 7"/>
            <p:cNvCxnSpPr>
              <a:stCxn id="4" idx="1"/>
            </p:cNvCxnSpPr>
            <p:nvPr/>
          </p:nvCxnSpPr>
          <p:spPr>
            <a:xfrm rot="10800000" flipV="1">
              <a:off x="2591529" y="1568364"/>
              <a:ext cx="845939" cy="846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2794000" y="1207498"/>
              <a:ext cx="5309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1st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793314" y="1207498"/>
            <a:ext cx="1816968" cy="646331"/>
            <a:chOff x="4793314" y="1207498"/>
            <a:chExt cx="1816968" cy="646331"/>
          </a:xfrm>
        </p:grpSpPr>
        <p:sp>
          <p:nvSpPr>
            <p:cNvPr id="6" name="TextBox 5"/>
            <p:cNvSpPr txBox="1"/>
            <p:nvPr/>
          </p:nvSpPr>
          <p:spPr>
            <a:xfrm>
              <a:off x="5720808" y="1299831"/>
              <a:ext cx="889474" cy="553998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Your</a:t>
              </a:r>
            </a:p>
            <a:p>
              <a:r>
                <a:rPr lang="en-US" sz="1200" dirty="0"/>
                <a:t>Call sign</a:t>
              </a:r>
            </a:p>
          </p:txBody>
        </p:sp>
        <p:cxnSp>
          <p:nvCxnSpPr>
            <p:cNvPr id="10" name="Straight Arrow Connector 9"/>
            <p:cNvCxnSpPr>
              <a:stCxn id="4" idx="3"/>
              <a:endCxn id="6" idx="1"/>
            </p:cNvCxnSpPr>
            <p:nvPr/>
          </p:nvCxnSpPr>
          <p:spPr>
            <a:xfrm>
              <a:off x="4793314" y="1568364"/>
              <a:ext cx="927494" cy="846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4953000" y="1207498"/>
              <a:ext cx="6081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2nd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20133"/>
            <a:ext cx="8042276" cy="919599"/>
          </a:xfrm>
          <a:ln>
            <a:solidFill>
              <a:srgbClr val="AA5816"/>
            </a:solidFill>
          </a:ln>
        </p:spPr>
        <p:txBody>
          <a:bodyPr/>
          <a:lstStyle/>
          <a:p>
            <a:r>
              <a:rPr lang="en-US" b="1" cap="all" dirty="0">
                <a:ln w="9000" cmpd="sng">
                  <a:solidFill>
                    <a:srgbClr val="AA5816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HF Signal Reports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30867" y="1444532"/>
            <a:ext cx="1409047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u="sng" dirty="0"/>
              <a:t>R</a:t>
            </a:r>
            <a:r>
              <a:rPr lang="en-US" dirty="0"/>
              <a:t>eadability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9400" y="1813864"/>
            <a:ext cx="5984331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</a:t>
            </a:r>
            <a:r>
              <a:rPr lang="en-US" dirty="0"/>
              <a:t>--Unreadable</a:t>
            </a:r>
          </a:p>
          <a:p>
            <a:r>
              <a:rPr lang="en-US" b="1" dirty="0"/>
              <a:t>2</a:t>
            </a:r>
            <a:r>
              <a:rPr lang="en-US" dirty="0"/>
              <a:t>--Barely readable, occasional words distinguishable.</a:t>
            </a:r>
          </a:p>
          <a:p>
            <a:r>
              <a:rPr lang="en-US" b="1" dirty="0"/>
              <a:t>3</a:t>
            </a:r>
            <a:r>
              <a:rPr lang="en-US" dirty="0"/>
              <a:t>--Readable with considerable difficulty.</a:t>
            </a:r>
          </a:p>
          <a:p>
            <a:r>
              <a:rPr lang="en-US" b="1" dirty="0"/>
              <a:t>4</a:t>
            </a:r>
            <a:r>
              <a:rPr lang="en-US" dirty="0"/>
              <a:t>--Readable with practically no difficulty.</a:t>
            </a:r>
          </a:p>
          <a:p>
            <a:r>
              <a:rPr lang="en-US" b="1" dirty="0"/>
              <a:t>5</a:t>
            </a:r>
            <a:r>
              <a:rPr lang="en-US" dirty="0"/>
              <a:t>--Perfectly readable.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322740" y="3340795"/>
            <a:ext cx="1123212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u="sng" dirty="0"/>
              <a:t>S</a:t>
            </a:r>
            <a:r>
              <a:rPr lang="en-US" dirty="0"/>
              <a:t>trength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50999" y="3710127"/>
            <a:ext cx="4005686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</a:t>
            </a:r>
            <a:r>
              <a:rPr lang="en-US" dirty="0"/>
              <a:t>--Faint signals, barely perceptible.</a:t>
            </a:r>
          </a:p>
          <a:p>
            <a:r>
              <a:rPr lang="en-US" b="1" dirty="0"/>
              <a:t>2</a:t>
            </a:r>
            <a:r>
              <a:rPr lang="en-US" dirty="0"/>
              <a:t>--Very weak signals.</a:t>
            </a:r>
          </a:p>
          <a:p>
            <a:r>
              <a:rPr lang="en-US" b="1" dirty="0"/>
              <a:t>3</a:t>
            </a:r>
            <a:r>
              <a:rPr lang="en-US" dirty="0"/>
              <a:t>--Weak signals.</a:t>
            </a:r>
          </a:p>
          <a:p>
            <a:r>
              <a:rPr lang="en-US" b="1" dirty="0"/>
              <a:t>4</a:t>
            </a:r>
            <a:r>
              <a:rPr lang="en-US" dirty="0"/>
              <a:t>--Fair signals.</a:t>
            </a:r>
          </a:p>
          <a:p>
            <a:r>
              <a:rPr lang="en-US" b="1" dirty="0"/>
              <a:t>5</a:t>
            </a:r>
            <a:r>
              <a:rPr lang="en-US" dirty="0"/>
              <a:t>--Fairly good signals.</a:t>
            </a:r>
          </a:p>
          <a:p>
            <a:r>
              <a:rPr lang="en-US" b="1" dirty="0"/>
              <a:t>6</a:t>
            </a:r>
            <a:r>
              <a:rPr lang="en-US" dirty="0"/>
              <a:t>--Good signals.</a:t>
            </a:r>
          </a:p>
          <a:p>
            <a:r>
              <a:rPr lang="en-US" b="1" dirty="0"/>
              <a:t>7</a:t>
            </a:r>
            <a:r>
              <a:rPr lang="en-US" dirty="0"/>
              <a:t>--Moderately strong signals.</a:t>
            </a:r>
          </a:p>
          <a:p>
            <a:r>
              <a:rPr lang="en-US" b="1" dirty="0"/>
              <a:t>8</a:t>
            </a:r>
            <a:r>
              <a:rPr lang="en-US" dirty="0"/>
              <a:t>--Strong signals.</a:t>
            </a:r>
          </a:p>
          <a:p>
            <a:r>
              <a:rPr lang="en-US" b="1" dirty="0"/>
              <a:t>9</a:t>
            </a:r>
            <a:r>
              <a:rPr lang="en-US" dirty="0"/>
              <a:t>--Extremely strong signals.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126662" y="4433332"/>
            <a:ext cx="725792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u="sng" dirty="0"/>
              <a:t>T</a:t>
            </a:r>
            <a:r>
              <a:rPr lang="en-US" dirty="0"/>
              <a:t>one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62729" y="4910667"/>
            <a:ext cx="689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1 - 9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5453" y="2509066"/>
            <a:ext cx="3022600" cy="1524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953994" y="5388002"/>
            <a:ext cx="1071127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/>
              <a:t>CW only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</a:majorFont>
      <a:minorFont>
        <a:latin typeface="News Gothic MT"/>
        <a:ea typeface=""/>
        <a:cs typeface=""/>
        <a:font script="Jpan" typeface="ＭＳ Ｐゴシック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33122</TotalTime>
  <Words>2807</Words>
  <Application>Microsoft Macintosh PowerPoint</Application>
  <PresentationFormat>On-screen Show (4:3)</PresentationFormat>
  <Paragraphs>616</Paragraphs>
  <Slides>58</Slides>
  <Notes>2</Notes>
  <HiddenSlides>1</HiddenSlides>
  <MMClips>1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73" baseType="lpstr">
      <vt:lpstr>Apple Chancery</vt:lpstr>
      <vt:lpstr>Arial</vt:lpstr>
      <vt:lpstr>Calibri</vt:lpstr>
      <vt:lpstr>Cambria</vt:lpstr>
      <vt:lpstr>Century Gothic</vt:lpstr>
      <vt:lpstr>News Gothic MT</vt:lpstr>
      <vt:lpstr>Rockwell</vt:lpstr>
      <vt:lpstr>Symbol</vt:lpstr>
      <vt:lpstr>Times New Roman</vt:lpstr>
      <vt:lpstr>Wingdings</vt:lpstr>
      <vt:lpstr>Wingdings 2</vt:lpstr>
      <vt:lpstr>Wingdings 3</vt:lpstr>
      <vt:lpstr>Breeze</vt:lpstr>
      <vt:lpstr>Slice</vt:lpstr>
      <vt:lpstr>Document</vt:lpstr>
      <vt:lpstr>Communicating with other Hams</vt:lpstr>
      <vt:lpstr>PowerPoint Presentation</vt:lpstr>
      <vt:lpstr>Nets</vt:lpstr>
      <vt:lpstr>Net Operation</vt:lpstr>
      <vt:lpstr>PowerPoint Presentation</vt:lpstr>
      <vt:lpstr>Net Check In</vt:lpstr>
      <vt:lpstr>Calling CQ CQ CQ   T2A12 </vt:lpstr>
      <vt:lpstr>Answering CQ CQ CQ   T2A05 </vt:lpstr>
      <vt:lpstr>HF Signal Reports</vt:lpstr>
      <vt:lpstr>PowerPoint Presentation</vt:lpstr>
      <vt:lpstr>Tango   MIKE   INDIA</vt:lpstr>
      <vt:lpstr>Q – Shortcuts </vt:lpstr>
      <vt:lpstr>Simplex Operation</vt:lpstr>
      <vt:lpstr>Repeater Operation</vt:lpstr>
      <vt:lpstr>PowerPoint Presentation</vt:lpstr>
      <vt:lpstr>PowerPoint Presentation</vt:lpstr>
      <vt:lpstr>PowerPoint Presentation</vt:lpstr>
      <vt:lpstr>Repeater Operation</vt:lpstr>
      <vt:lpstr>REPEATER OFFSETS</vt:lpstr>
      <vt:lpstr>Simplex No Offset</vt:lpstr>
      <vt:lpstr>PowerPoint Presentation</vt:lpstr>
      <vt:lpstr>PowerPoint Presentation</vt:lpstr>
      <vt:lpstr>PowerPoint Presentation</vt:lpstr>
      <vt:lpstr>How to make a repeater contact</vt:lpstr>
      <vt:lpstr>Band Plan</vt:lpstr>
      <vt:lpstr>Where am I? my  QTH   is</vt:lpstr>
      <vt:lpstr>How Much Power</vt:lpstr>
      <vt:lpstr>FLASH CARDS</vt:lpstr>
      <vt:lpstr>Get On The Air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Amateur Radio Satellites</vt:lpstr>
      <vt:lpstr>Amateur Radio Satellites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RDF Radio Direction Finding</vt:lpstr>
      <vt:lpstr>Fox Hunt</vt:lpstr>
      <vt:lpstr>    CQ Contest </vt:lpstr>
      <vt:lpstr>Contesting</vt:lpstr>
      <vt:lpstr>PowerPoint Presentation</vt:lpstr>
      <vt:lpstr>VoIP</vt:lpstr>
      <vt:lpstr>PowerPoint Presentation</vt:lpstr>
      <vt:lpstr>PowerPoint Presentation</vt:lpstr>
      <vt:lpstr>PowerPoint Presentation</vt:lpstr>
      <vt:lpstr>Emergency Traffic</vt:lpstr>
      <vt:lpstr>Radiogram</vt:lpstr>
      <vt:lpstr>EMCOMM</vt:lpstr>
      <vt:lpstr>PowerPoint Presentation</vt:lpstr>
      <vt:lpstr>PowerPoint Presentation</vt:lpstr>
      <vt:lpstr>For Next Week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Communicating with other Hams</dc:title>
  <dc:creator>John/grace Foster</dc:creator>
  <cp:lastModifiedBy>John Foster</cp:lastModifiedBy>
  <cp:revision>107</cp:revision>
  <cp:lastPrinted>2022-09-04T21:40:42Z</cp:lastPrinted>
  <dcterms:created xsi:type="dcterms:W3CDTF">2017-01-16T01:46:19Z</dcterms:created>
  <dcterms:modified xsi:type="dcterms:W3CDTF">2022-09-05T00:22:02Z</dcterms:modified>
</cp:coreProperties>
</file>