
<file path=[Content_Types].xml><?xml version="1.0" encoding="utf-8"?>
<Types xmlns="http://schemas.openxmlformats.org/package/2006/content-types">
  <Default Extension="xml" ContentType="application/xml"/>
  <Default Extension="jpeg" ContentType="image/jpeg"/>
  <Default Extension="bin" ContentType="audio/unknown"/>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62" r:id="rId1"/>
  </p:sldMasterIdLst>
  <p:notesMasterIdLst>
    <p:notesMasterId r:id="rId40"/>
  </p:notesMasterIdLst>
  <p:handoutMasterIdLst>
    <p:handoutMasterId r:id="rId41"/>
  </p:handoutMasterIdLst>
  <p:sldIdLst>
    <p:sldId id="306" r:id="rId2"/>
    <p:sldId id="256" r:id="rId3"/>
    <p:sldId id="258" r:id="rId4"/>
    <p:sldId id="316" r:id="rId5"/>
    <p:sldId id="322" r:id="rId6"/>
    <p:sldId id="338" r:id="rId7"/>
    <p:sldId id="339" r:id="rId8"/>
    <p:sldId id="321" r:id="rId9"/>
    <p:sldId id="328" r:id="rId10"/>
    <p:sldId id="281" r:id="rId11"/>
    <p:sldId id="283" r:id="rId12"/>
    <p:sldId id="282" r:id="rId13"/>
    <p:sldId id="340" r:id="rId14"/>
    <p:sldId id="280" r:id="rId15"/>
    <p:sldId id="333" r:id="rId16"/>
    <p:sldId id="330" r:id="rId17"/>
    <p:sldId id="331" r:id="rId18"/>
    <p:sldId id="332" r:id="rId19"/>
    <p:sldId id="292" r:id="rId20"/>
    <p:sldId id="294" r:id="rId21"/>
    <p:sldId id="348" r:id="rId22"/>
    <p:sldId id="346" r:id="rId23"/>
    <p:sldId id="347" r:id="rId24"/>
    <p:sldId id="313" r:id="rId25"/>
    <p:sldId id="341" r:id="rId26"/>
    <p:sldId id="284" r:id="rId27"/>
    <p:sldId id="344" r:id="rId28"/>
    <p:sldId id="286" r:id="rId29"/>
    <p:sldId id="287" r:id="rId30"/>
    <p:sldId id="335" r:id="rId31"/>
    <p:sldId id="343" r:id="rId32"/>
    <p:sldId id="342" r:id="rId33"/>
    <p:sldId id="305" r:id="rId34"/>
    <p:sldId id="345" r:id="rId35"/>
    <p:sldId id="289" r:id="rId36"/>
    <p:sldId id="290" r:id="rId37"/>
    <p:sldId id="349" r:id="rId38"/>
    <p:sldId id="334"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DE662D"/>
    <a:srgbClr val="DBF5F9"/>
    <a:srgbClr val="EF32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88"/>
    <p:restoredTop sz="94686"/>
  </p:normalViewPr>
  <p:slideViewPr>
    <p:cSldViewPr snapToObjects="1">
      <p:cViewPr varScale="1">
        <p:scale>
          <a:sx n="137" d="100"/>
          <a:sy n="137" d="100"/>
        </p:scale>
        <p:origin x="776" y="20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0296B0-9B5A-0145-B95E-A0A60A07261E}" type="datetimeFigureOut">
              <a:rPr lang="en-US" smtClean="0"/>
              <a:pPr/>
              <a:t>3/5/19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0694F7-424F-424B-9739-EC1D99E185BF}"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291559-4AC7-2148-A844-7EEEDCC98D6D}" type="datetimeFigureOut">
              <a:rPr lang="en-US" smtClean="0"/>
              <a:pPr/>
              <a:t>3/5/19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33A7FB-DE73-0946-82DB-1BDBA9920A0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33A7FB-DE73-0946-82DB-1BDBA9920A06}" type="slidenum">
              <a:rPr lang="en-US" smtClean="0"/>
              <a:pPr/>
              <a:t>1</a:t>
            </a:fld>
            <a:endParaRPr lang="en-US"/>
          </a:p>
        </p:txBody>
      </p:sp>
    </p:spTree>
    <p:extLst>
      <p:ext uri="{BB962C8B-B14F-4D97-AF65-F5344CB8AC3E}">
        <p14:creationId xmlns:p14="http://schemas.microsoft.com/office/powerpoint/2010/main" val="2058483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031"/>
          <p:cNvSpPr>
            <a:spLocks noGrp="1" noChangeArrowheads="1"/>
          </p:cNvSpPr>
          <p:nvPr>
            <p:ph type="sldNum" sz="quarter" idx="5"/>
          </p:nvPr>
        </p:nvSpPr>
        <p:spPr>
          <a:noFill/>
        </p:spPr>
        <p:txBody>
          <a:bodyPr/>
          <a:lstStyle/>
          <a:p>
            <a:fld id="{77E94982-BAB4-4E4B-814B-53A9FE98CF3C}" type="slidenum">
              <a:rPr lang="en-US"/>
              <a:pPr/>
              <a:t>3</a:t>
            </a:fld>
            <a:endParaRPr 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r>
              <a:rPr lang="en-US">
                <a:latin typeface="Times New Roman" pitchFamily="-111" charset="0"/>
              </a:rPr>
              <a:t>In this lesson you will be comparing and contrasting the different kinds of equipment available.  You can adjust these categories to meet your personal preferences and experiences.  It would be a good idea to have examples of the different kinds of equipment.  Catalogs from the major equipment retailers would be helpful to give an idea of the level of costs.  Go ahead and deviate from any kind of lesson script during this lesson but keep in mind the time and keep from spending too much time on this topic.</a:t>
            </a:r>
          </a:p>
          <a:p>
            <a:pPr eaLnBrk="1" hangingPunct="1"/>
            <a:endParaRPr lang="en-US">
              <a:latin typeface="Times New Roman" pitchFamily="-111"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B9AA816E-7934-6A49-A125-2EF705A78B0C}" type="slidenum">
              <a:rPr lang="en-US"/>
              <a:pPr/>
              <a:t>4</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US">
                <a:latin typeface="Times New Roman" pitchFamily="-111" charset="0"/>
              </a:rPr>
              <a:t>Go over with the students the basic outline of the material to be presented during this lesson.  This lesson is deceptively simple because there is a lot of preparation required to make this lesson effective.  You should try to set up an operative station to give some demonstration contact.  Use some care that you don’t set up a station that will intimidate the students on the first day, try to set up a station that would be typical of the type of station that they might set up in the beginning of their ham radio careers.  Don’t spend a lot of time at this point demonstrating all the exotic modes available to the students, there will be plenty of time to do that later in the course.  I would suggest a basic two meter set up and give demonstration contacts on repeaters and simplex.  Then have a simple HF station and make one or two phone and one CW contact.  Some advice on contact…don’t depend on a CQ being answered, it may or may not happen.  I would suggest you have a few “planted” contacts from your club.  These planted contacts are standing by on the frequency ready to step in and make a contact just in case your CQ goes unanswered.  Try to get planted contact operators who are good at drawing out conversations on the radio.  New operators are intimidated by radio and sometimes need to be prodded to say more than yes or no answers to questions.</a:t>
            </a:r>
          </a:p>
          <a:p>
            <a:pPr eaLnBrk="1" hangingPunct="1"/>
            <a:endParaRPr lang="en-US">
              <a:latin typeface="Times New Roman" pitchFamily="-111"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endParaRPr lang="en-US">
              <a:latin typeface="Times New Roman" pitchFamily="-111" charset="0"/>
            </a:endParaRPr>
          </a:p>
        </p:txBody>
      </p:sp>
      <p:sp>
        <p:nvSpPr>
          <p:cNvPr id="43012" name="Slide Number Placeholder 3"/>
          <p:cNvSpPr>
            <a:spLocks noGrp="1"/>
          </p:cNvSpPr>
          <p:nvPr>
            <p:ph type="sldNum" sz="quarter" idx="5"/>
          </p:nvPr>
        </p:nvSpPr>
        <p:spPr>
          <a:noFill/>
        </p:spPr>
        <p:txBody>
          <a:bodyPr/>
          <a:lstStyle/>
          <a:p>
            <a:fld id="{544BE687-237E-184B-9F2C-09BCC6F890C6}" type="slidenum">
              <a:rPr lang="en-US"/>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endParaRPr lang="en-US">
              <a:latin typeface="Times New Roman" pitchFamily="-111" charset="0"/>
            </a:endParaRPr>
          </a:p>
        </p:txBody>
      </p:sp>
      <p:sp>
        <p:nvSpPr>
          <p:cNvPr id="44036" name="Slide Number Placeholder 3"/>
          <p:cNvSpPr>
            <a:spLocks noGrp="1"/>
          </p:cNvSpPr>
          <p:nvPr>
            <p:ph type="sldNum" sz="quarter" idx="5"/>
          </p:nvPr>
        </p:nvSpPr>
        <p:spPr>
          <a:noFill/>
        </p:spPr>
        <p:txBody>
          <a:bodyPr/>
          <a:lstStyle/>
          <a:p>
            <a:fld id="{4FF4CE7F-DF64-9E43-91CC-C5FAACAF1233}" type="slidenum">
              <a:rPr lang="en-US"/>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en-US">
              <a:latin typeface="Times New Roman" pitchFamily="-111" charset="0"/>
            </a:endParaRPr>
          </a:p>
        </p:txBody>
      </p:sp>
      <p:sp>
        <p:nvSpPr>
          <p:cNvPr id="47108" name="Slide Number Placeholder 3"/>
          <p:cNvSpPr>
            <a:spLocks noGrp="1"/>
          </p:cNvSpPr>
          <p:nvPr>
            <p:ph type="sldNum" sz="quarter" idx="5"/>
          </p:nvPr>
        </p:nvSpPr>
        <p:spPr>
          <a:noFill/>
        </p:spPr>
        <p:txBody>
          <a:bodyPr/>
          <a:lstStyle/>
          <a:p>
            <a:fld id="{B466F779-372E-AE4C-867E-40E3D08D98BE}" type="slidenum">
              <a:rPr lang="en-US"/>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p:spPr>
        <p:txBody>
          <a:bodyPr/>
          <a:lstStyle/>
          <a:p>
            <a:endParaRPr lang="en-US">
              <a:latin typeface="Times New Roman" pitchFamily="-111" charset="0"/>
            </a:endParaRPr>
          </a:p>
        </p:txBody>
      </p:sp>
      <p:sp>
        <p:nvSpPr>
          <p:cNvPr id="114692" name="Slide Number Placeholder 3"/>
          <p:cNvSpPr>
            <a:spLocks noGrp="1"/>
          </p:cNvSpPr>
          <p:nvPr>
            <p:ph type="sldNum" sz="quarter" idx="5"/>
          </p:nvPr>
        </p:nvSpPr>
        <p:spPr>
          <a:noFill/>
        </p:spPr>
        <p:txBody>
          <a:bodyPr/>
          <a:lstStyle/>
          <a:p>
            <a:fld id="{15DCAFDE-0749-8341-BF6F-9DE2C32BABA9}" type="slidenum">
              <a:rPr lang="en-US"/>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186D30A-2EE7-A54A-A444-F0C63B89AFF7}" type="datetimeFigureOut">
              <a:rPr lang="en-US" smtClean="0"/>
              <a:pPr/>
              <a:t>3/5/19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AD5D0704-A4D0-0A45-B4CC-40B328BFAFA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186D30A-2EE7-A54A-A444-F0C63B89AFF7}" type="datetimeFigureOut">
              <a:rPr lang="en-US" smtClean="0"/>
              <a:pPr/>
              <a:t>3/5/19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5D0704-A4D0-0A45-B4CC-40B328BFAFA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186D30A-2EE7-A54A-A444-F0C63B89AFF7}" type="datetimeFigureOut">
              <a:rPr lang="en-US" smtClean="0"/>
              <a:pPr/>
              <a:t>3/5/19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5D0704-A4D0-0A45-B4CC-40B328BFAFA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186D30A-2EE7-A54A-A444-F0C63B89AFF7}" type="datetimeFigureOut">
              <a:rPr lang="en-US" smtClean="0"/>
              <a:pPr/>
              <a:t>3/5/19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5D0704-A4D0-0A45-B4CC-40B328BFAFA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4CBEAF9-9E58-4CC8-A6FF-6DD8A58DEEA4}" type="datetimeFigureOut">
              <a:rPr lang="en-US" smtClean="0"/>
              <a:pPr/>
              <a:t>3/5/19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186D30A-2EE7-A54A-A444-F0C63B89AFF7}" type="datetimeFigureOut">
              <a:rPr lang="en-US" smtClean="0"/>
              <a:pPr/>
              <a:t>3/5/19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5D0704-A4D0-0A45-B4CC-40B328BFAFA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186D30A-2EE7-A54A-A444-F0C63B89AFF7}" type="datetimeFigureOut">
              <a:rPr lang="en-US" smtClean="0"/>
              <a:pPr/>
              <a:t>3/5/19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5D0704-A4D0-0A45-B4CC-40B328BFAFA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186D30A-2EE7-A54A-A444-F0C63B89AFF7}" type="datetimeFigureOut">
              <a:rPr lang="en-US" smtClean="0"/>
              <a:pPr/>
              <a:t>3/5/19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5D0704-A4D0-0A45-B4CC-40B328BFAFA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86D30A-2EE7-A54A-A444-F0C63B89AFF7}" type="datetimeFigureOut">
              <a:rPr lang="en-US" smtClean="0"/>
              <a:pPr/>
              <a:t>3/5/19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5D0704-A4D0-0A45-B4CC-40B328BFAFA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186D30A-2EE7-A54A-A444-F0C63B89AFF7}" type="datetimeFigureOut">
              <a:rPr lang="en-US" smtClean="0"/>
              <a:pPr/>
              <a:t>3/5/19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5D0704-A4D0-0A45-B4CC-40B328BFAFA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186D30A-2EE7-A54A-A444-F0C63B89AFF7}" type="datetimeFigureOut">
              <a:rPr lang="en-US" smtClean="0"/>
              <a:pPr/>
              <a:t>3/5/19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AD5D0704-A4D0-0A45-B4CC-40B328BFAFA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186D30A-2EE7-A54A-A444-F0C63B89AFF7}" type="datetimeFigureOut">
              <a:rPr lang="en-US" smtClean="0"/>
              <a:pPr/>
              <a:t>3/5/19</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D5D0704-A4D0-0A45-B4CC-40B328BFAFAB}"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263" r:id="rId1"/>
    <p:sldLayoutId id="2147484264" r:id="rId2"/>
    <p:sldLayoutId id="2147484265" r:id="rId3"/>
    <p:sldLayoutId id="2147484266" r:id="rId4"/>
    <p:sldLayoutId id="2147484267" r:id="rId5"/>
    <p:sldLayoutId id="2147484268" r:id="rId6"/>
    <p:sldLayoutId id="2147484269" r:id="rId7"/>
    <p:sldLayoutId id="2147484270" r:id="rId8"/>
    <p:sldLayoutId id="2147484271" r:id="rId9"/>
    <p:sldLayoutId id="2147484272" r:id="rId10"/>
    <p:sldLayoutId id="214748427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tif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tiff"/><Relationship Id="rId3" Type="http://schemas.openxmlformats.org/officeDocument/2006/relationships/image" Target="../media/image14.tif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tif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tif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2400" y="1371600"/>
            <a:ext cx="5890773" cy="4724400"/>
          </a:xfrm>
          <a:prstGeom prst="rect">
            <a:avLst/>
          </a:prstGeom>
        </p:spPr>
      </p:pic>
      <p:sp>
        <p:nvSpPr>
          <p:cNvPr id="5" name="Title 4"/>
          <p:cNvSpPr>
            <a:spLocks noGrp="1"/>
          </p:cNvSpPr>
          <p:nvPr>
            <p:ph type="title"/>
          </p:nvPr>
        </p:nvSpPr>
        <p:spPr>
          <a:xfrm>
            <a:off x="304800" y="228600"/>
            <a:ext cx="8305800" cy="1143000"/>
          </a:xfrm>
        </p:spPr>
        <p:txBody>
          <a:bodyPr>
            <a:normAutofit/>
          </a:bodyPr>
          <a:lstStyle/>
          <a:p>
            <a:r>
              <a:rPr lang="en-US" sz="6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Lesson 5</a:t>
            </a:r>
            <a:endParaRPr lang="en-US" sz="6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4" name="TextBox 3"/>
          <p:cNvSpPr txBox="1"/>
          <p:nvPr/>
        </p:nvSpPr>
        <p:spPr>
          <a:xfrm>
            <a:off x="6347973" y="2438400"/>
            <a:ext cx="2262627" cy="2062103"/>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1600" dirty="0" smtClean="0">
                <a:solidFill>
                  <a:srgbClr val="F7901E"/>
                </a:solidFill>
                <a:latin typeface="Cambria"/>
                <a:cs typeface="Cambria"/>
              </a:rPr>
              <a:t>G. West  </a:t>
            </a:r>
          </a:p>
          <a:p>
            <a:r>
              <a:rPr lang="en-US" sz="1600" dirty="0" smtClean="0">
                <a:latin typeface="Cambria"/>
                <a:cs typeface="Cambria"/>
              </a:rPr>
              <a:t>Your First Radio p. 65</a:t>
            </a:r>
          </a:p>
          <a:p>
            <a:r>
              <a:rPr lang="en-US" sz="1600" dirty="0" smtClean="0">
                <a:latin typeface="Cambria"/>
                <a:cs typeface="Cambria"/>
              </a:rPr>
              <a:t>Your Computer goes Digital p. 109</a:t>
            </a:r>
          </a:p>
          <a:p>
            <a:r>
              <a:rPr lang="en-US" sz="1600" dirty="0" smtClean="0">
                <a:latin typeface="Cambria"/>
                <a:cs typeface="Cambria"/>
              </a:rPr>
              <a:t>Multi-mode Radio Excitement p. 119</a:t>
            </a:r>
          </a:p>
          <a:p>
            <a:r>
              <a:rPr lang="en-US" sz="1600" dirty="0" smtClean="0">
                <a:latin typeface="Cambria"/>
                <a:cs typeface="Cambria"/>
              </a:rPr>
              <a:t>Run Some Interference  Protection p. 131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054090"/>
            <a:ext cx="9144000" cy="3895343"/>
          </a:xfrm>
          <a:prstGeom prst="rect">
            <a:avLst/>
          </a:prstGeom>
        </p:spPr>
      </p:pic>
      <p:sp>
        <p:nvSpPr>
          <p:cNvPr id="6" name="TextBox 5"/>
          <p:cNvSpPr txBox="1"/>
          <p:nvPr/>
        </p:nvSpPr>
        <p:spPr>
          <a:xfrm>
            <a:off x="609600" y="6107668"/>
            <a:ext cx="1355735" cy="369332"/>
          </a:xfrm>
          <a:prstGeom prst="rect">
            <a:avLst/>
          </a:prstGeom>
          <a:noFill/>
        </p:spPr>
        <p:txBody>
          <a:bodyPr wrap="none" rtlCol="0">
            <a:spAutoFit/>
          </a:bodyPr>
          <a:lstStyle/>
          <a:p>
            <a:r>
              <a:rPr lang="en-US" dirty="0" smtClean="0">
                <a:latin typeface="Cambria" charset="0"/>
                <a:ea typeface="Cambria" charset="0"/>
                <a:cs typeface="Cambria" charset="0"/>
              </a:rPr>
              <a:t>Mode Select</a:t>
            </a:r>
            <a:endParaRPr lang="en-US" dirty="0">
              <a:latin typeface="Cambria" charset="0"/>
              <a:ea typeface="Cambria" charset="0"/>
              <a:cs typeface="Cambria" charset="0"/>
            </a:endParaRPr>
          </a:p>
        </p:txBody>
      </p:sp>
      <p:sp>
        <p:nvSpPr>
          <p:cNvPr id="7" name="TextBox 6"/>
          <p:cNvSpPr txBox="1"/>
          <p:nvPr/>
        </p:nvSpPr>
        <p:spPr>
          <a:xfrm>
            <a:off x="7315200" y="1427202"/>
            <a:ext cx="1311578" cy="369332"/>
          </a:xfrm>
          <a:prstGeom prst="rect">
            <a:avLst/>
          </a:prstGeom>
          <a:noFill/>
        </p:spPr>
        <p:txBody>
          <a:bodyPr wrap="none" rtlCol="0">
            <a:spAutoFit/>
          </a:bodyPr>
          <a:lstStyle/>
          <a:p>
            <a:r>
              <a:rPr lang="en-US" dirty="0" smtClean="0">
                <a:latin typeface="Cambria" charset="0"/>
                <a:ea typeface="Cambria" charset="0"/>
                <a:cs typeface="Cambria" charset="0"/>
              </a:rPr>
              <a:t>Band select</a:t>
            </a:r>
            <a:endParaRPr lang="en-US" dirty="0">
              <a:latin typeface="Cambria" charset="0"/>
              <a:ea typeface="Cambria" charset="0"/>
              <a:cs typeface="Cambria" charset="0"/>
            </a:endParaRPr>
          </a:p>
        </p:txBody>
      </p:sp>
      <p:cxnSp>
        <p:nvCxnSpPr>
          <p:cNvPr id="9" name="Curved Connector 8"/>
          <p:cNvCxnSpPr>
            <a:stCxn id="6" idx="3"/>
          </p:cNvCxnSpPr>
          <p:nvPr/>
        </p:nvCxnSpPr>
        <p:spPr>
          <a:xfrm flipV="1">
            <a:off x="1965335" y="5225534"/>
            <a:ext cx="1082665" cy="1066800"/>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Curved Connector 10"/>
          <p:cNvCxnSpPr>
            <a:stCxn id="6" idx="3"/>
          </p:cNvCxnSpPr>
          <p:nvPr/>
        </p:nvCxnSpPr>
        <p:spPr>
          <a:xfrm flipV="1">
            <a:off x="1965335" y="5225534"/>
            <a:ext cx="1616065" cy="1066800"/>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Curved Connector 12"/>
          <p:cNvCxnSpPr>
            <a:stCxn id="6" idx="3"/>
          </p:cNvCxnSpPr>
          <p:nvPr/>
        </p:nvCxnSpPr>
        <p:spPr>
          <a:xfrm flipV="1">
            <a:off x="1965335" y="5225534"/>
            <a:ext cx="2606665" cy="1066800"/>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grpSp>
        <p:nvGrpSpPr>
          <p:cNvPr id="33" name="Group 32"/>
          <p:cNvGrpSpPr/>
          <p:nvPr/>
        </p:nvGrpSpPr>
        <p:grpSpPr>
          <a:xfrm>
            <a:off x="3400191" y="4948536"/>
            <a:ext cx="3229209" cy="1528464"/>
            <a:chOff x="3400191" y="5133202"/>
            <a:chExt cx="3229209" cy="1528464"/>
          </a:xfrm>
        </p:grpSpPr>
        <p:sp>
          <p:nvSpPr>
            <p:cNvPr id="5" name="TextBox 4"/>
            <p:cNvSpPr txBox="1"/>
            <p:nvPr/>
          </p:nvSpPr>
          <p:spPr>
            <a:xfrm>
              <a:off x="3400191" y="6015335"/>
              <a:ext cx="2772009" cy="646331"/>
            </a:xfrm>
            <a:prstGeom prst="rect">
              <a:avLst/>
            </a:prstGeom>
            <a:noFill/>
          </p:spPr>
          <p:txBody>
            <a:bodyPr wrap="square" rtlCol="0">
              <a:spAutoFit/>
            </a:bodyPr>
            <a:lstStyle/>
            <a:p>
              <a:r>
                <a:rPr lang="en-US" dirty="0" smtClean="0">
                  <a:latin typeface="Cambria" charset="0"/>
                  <a:ea typeface="Cambria" charset="0"/>
                  <a:cs typeface="Cambria" charset="0"/>
                </a:rPr>
                <a:t>VFO, Tuning Knob, </a:t>
              </a:r>
              <a:r>
                <a:rPr lang="en-US" sz="1400" dirty="0" smtClean="0">
                  <a:solidFill>
                    <a:srgbClr val="FF0000"/>
                  </a:solidFill>
                  <a:latin typeface="Cambria" charset="0"/>
                  <a:ea typeface="Cambria" charset="0"/>
                  <a:cs typeface="Cambria" charset="0"/>
                </a:rPr>
                <a:t>T4B02 </a:t>
              </a:r>
              <a:r>
                <a:rPr lang="en-US" dirty="0" smtClean="0">
                  <a:latin typeface="Cambria" charset="0"/>
                  <a:ea typeface="Cambria" charset="0"/>
                  <a:cs typeface="Cambria" charset="0"/>
                </a:rPr>
                <a:t>Used for frequency entry</a:t>
              </a:r>
              <a:endParaRPr lang="en-US" dirty="0">
                <a:latin typeface="Cambria" charset="0"/>
                <a:ea typeface="Cambria" charset="0"/>
                <a:cs typeface="Cambria" charset="0"/>
              </a:endParaRPr>
            </a:p>
          </p:txBody>
        </p:sp>
        <p:cxnSp>
          <p:nvCxnSpPr>
            <p:cNvPr id="16" name="Shape 15"/>
            <p:cNvCxnSpPr>
              <a:stCxn id="5" idx="3"/>
            </p:cNvCxnSpPr>
            <p:nvPr/>
          </p:nvCxnSpPr>
          <p:spPr>
            <a:xfrm flipV="1">
              <a:off x="6172200" y="5133202"/>
              <a:ext cx="457200" cy="1205299"/>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18" name="Curved Connector 17"/>
          <p:cNvCxnSpPr/>
          <p:nvPr/>
        </p:nvCxnSpPr>
        <p:spPr>
          <a:xfrm rot="5400000">
            <a:off x="6819900" y="2139434"/>
            <a:ext cx="990600" cy="1588"/>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Curved Connector 22"/>
          <p:cNvCxnSpPr/>
          <p:nvPr/>
        </p:nvCxnSpPr>
        <p:spPr>
          <a:xfrm rot="5400000">
            <a:off x="6096000" y="1948934"/>
            <a:ext cx="1524000" cy="914400"/>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4185003" y="780871"/>
            <a:ext cx="3830195" cy="646331"/>
          </a:xfrm>
          <a:prstGeom prst="rect">
            <a:avLst/>
          </a:prstGeom>
          <a:noFill/>
        </p:spPr>
        <p:txBody>
          <a:bodyPr wrap="none" rtlCol="0">
            <a:spAutoFit/>
          </a:bodyPr>
          <a:lstStyle/>
          <a:p>
            <a:r>
              <a:rPr lang="en-US" sz="1400" dirty="0" smtClean="0">
                <a:solidFill>
                  <a:srgbClr val="FF0000"/>
                </a:solidFill>
                <a:latin typeface="Cambria" charset="0"/>
                <a:ea typeface="Cambria" charset="0"/>
                <a:cs typeface="Cambria" charset="0"/>
              </a:rPr>
              <a:t>T4Bo4 </a:t>
            </a:r>
            <a:r>
              <a:rPr lang="en-US" dirty="0" smtClean="0">
                <a:latin typeface="Cambria" charset="0"/>
                <a:ea typeface="Cambria" charset="0"/>
                <a:cs typeface="Cambria" charset="0"/>
              </a:rPr>
              <a:t>Memory controls</a:t>
            </a:r>
          </a:p>
          <a:p>
            <a:r>
              <a:rPr lang="en-US" dirty="0" smtClean="0">
                <a:latin typeface="Cambria" charset="0"/>
                <a:ea typeface="Cambria" charset="0"/>
                <a:cs typeface="Cambria" charset="0"/>
              </a:rPr>
              <a:t>Quick access to favorite frequencies.</a:t>
            </a:r>
            <a:endParaRPr lang="en-US" dirty="0">
              <a:latin typeface="Cambria" charset="0"/>
              <a:ea typeface="Cambria" charset="0"/>
              <a:cs typeface="Cambria" charset="0"/>
            </a:endParaRPr>
          </a:p>
        </p:txBody>
      </p:sp>
      <p:sp>
        <p:nvSpPr>
          <p:cNvPr id="28" name="Oval Callout 27"/>
          <p:cNvSpPr/>
          <p:nvPr/>
        </p:nvSpPr>
        <p:spPr>
          <a:xfrm>
            <a:off x="6172200" y="3472934"/>
            <a:ext cx="1143794" cy="533400"/>
          </a:xfrm>
          <a:prstGeom prst="wedgeEllipseCallout">
            <a:avLst>
              <a:gd name="adj1" fmla="val -221024"/>
              <a:gd name="adj2" fmla="val -462388"/>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19050"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itle 37"/>
          <p:cNvSpPr>
            <a:spLocks noGrp="1"/>
          </p:cNvSpPr>
          <p:nvPr>
            <p:ph type="title"/>
          </p:nvPr>
        </p:nvSpPr>
        <p:spPr>
          <a:xfrm>
            <a:off x="272824" y="-184666"/>
            <a:ext cx="8305800" cy="1143000"/>
          </a:xfrm>
        </p:spPr>
        <p:txBody>
          <a:bodyPr/>
          <a:lstStyle/>
          <a:p>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Icom</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IC-7410</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 name="Oval Callout 1"/>
          <p:cNvSpPr/>
          <p:nvPr/>
        </p:nvSpPr>
        <p:spPr>
          <a:xfrm>
            <a:off x="3285735" y="3863561"/>
            <a:ext cx="617306" cy="532434"/>
          </a:xfrm>
          <a:prstGeom prst="wedgeEllipseCallout">
            <a:avLst>
              <a:gd name="adj1" fmla="val -172428"/>
              <a:gd name="adj2" fmla="val -442668"/>
            </a:avLst>
          </a:prstGeom>
          <a:solidFill>
            <a:srgbClr val="0070C0">
              <a:alpha val="0"/>
            </a:srgbClr>
          </a:solid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385984" y="992696"/>
            <a:ext cx="3017178" cy="923330"/>
          </a:xfrm>
          <a:prstGeom prst="rect">
            <a:avLst/>
          </a:prstGeom>
          <a:noFill/>
        </p:spPr>
        <p:txBody>
          <a:bodyPr wrap="square" rtlCol="0">
            <a:spAutoFit/>
          </a:bodyPr>
          <a:lstStyle/>
          <a:p>
            <a:r>
              <a:rPr lang="en-US" dirty="0" smtClean="0">
                <a:latin typeface="Cambria" charset="0"/>
                <a:ea typeface="Cambria" charset="0"/>
                <a:cs typeface="Cambria" charset="0"/>
              </a:rPr>
              <a:t>AGC, automatic gain control, </a:t>
            </a:r>
            <a:r>
              <a:rPr lang="en-US" dirty="0">
                <a:latin typeface="Cambria" charset="0"/>
                <a:ea typeface="Cambria" charset="0"/>
                <a:cs typeface="Cambria" charset="0"/>
              </a:rPr>
              <a:t>To keep received audio relatively constant </a:t>
            </a:r>
            <a:r>
              <a:rPr lang="en-US" sz="1400" dirty="0" smtClean="0">
                <a:solidFill>
                  <a:srgbClr val="FF0000"/>
                </a:solidFill>
                <a:latin typeface="Cambria" charset="0"/>
                <a:ea typeface="Cambria" charset="0"/>
                <a:cs typeface="Cambria" charset="0"/>
              </a:rPr>
              <a:t>T4B12</a:t>
            </a:r>
            <a:endParaRPr lang="en-US" sz="1400" dirty="0">
              <a:solidFill>
                <a:srgbClr val="FF0000"/>
              </a:solidFill>
              <a:latin typeface="Cambria" charset="0"/>
              <a:ea typeface="Cambria" charset="0"/>
              <a:cs typeface="Cambria"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childTnLst>
                          </p:cTn>
                        </p:par>
                        <p:par>
                          <p:cTn id="17" fill="hold">
                            <p:stCondLst>
                              <p:cond delay="1500"/>
                            </p:stCondLst>
                            <p:childTnLst>
                              <p:par>
                                <p:cTn id="18" presetID="10" presetClass="exit" presetSubtype="0" fill="hold" nodeType="afterEffect">
                                  <p:stCondLst>
                                    <p:cond delay="0"/>
                                  </p:stCondLst>
                                  <p:childTnLst>
                                    <p:animEffect transition="out" filter="fade">
                                      <p:cBhvr>
                                        <p:cTn id="19" dur="2000"/>
                                        <p:tgtEl>
                                          <p:spTgt spid="9"/>
                                        </p:tgtEl>
                                      </p:cBhvr>
                                    </p:animEffect>
                                    <p:set>
                                      <p:cBhvr>
                                        <p:cTn id="20" dur="1" fill="hold">
                                          <p:stCondLst>
                                            <p:cond delay="1999"/>
                                          </p:stCondLst>
                                        </p:cTn>
                                        <p:tgtEl>
                                          <p:spTgt spid="9"/>
                                        </p:tgtEl>
                                        <p:attrNameLst>
                                          <p:attrName>style.visibility</p:attrName>
                                        </p:attrNameLst>
                                      </p:cBhvr>
                                      <p:to>
                                        <p:strVal val="hidden"/>
                                      </p:to>
                                    </p:set>
                                  </p:childTnLst>
                                </p:cTn>
                              </p:par>
                            </p:childTnLst>
                          </p:cTn>
                        </p:par>
                        <p:par>
                          <p:cTn id="21" fill="hold">
                            <p:stCondLst>
                              <p:cond delay="3500"/>
                            </p:stCondLst>
                            <p:childTnLst>
                              <p:par>
                                <p:cTn id="22" presetID="22" presetClass="entr" presetSubtype="4"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par>
                          <p:cTn id="25" fill="hold">
                            <p:stCondLst>
                              <p:cond delay="4000"/>
                            </p:stCondLst>
                            <p:childTnLst>
                              <p:par>
                                <p:cTn id="26" presetID="10" presetClass="exit" presetSubtype="0" fill="hold" nodeType="afterEffect">
                                  <p:stCondLst>
                                    <p:cond delay="0"/>
                                  </p:stCondLst>
                                  <p:childTnLst>
                                    <p:animEffect transition="out" filter="fade">
                                      <p:cBhvr>
                                        <p:cTn id="27" dur="2000"/>
                                        <p:tgtEl>
                                          <p:spTgt spid="11"/>
                                        </p:tgtEl>
                                      </p:cBhvr>
                                    </p:animEffect>
                                    <p:set>
                                      <p:cBhvr>
                                        <p:cTn id="28" dur="1" fill="hold">
                                          <p:stCondLst>
                                            <p:cond delay="1999"/>
                                          </p:stCondLst>
                                        </p:cTn>
                                        <p:tgtEl>
                                          <p:spTgt spid="11"/>
                                        </p:tgtEl>
                                        <p:attrNameLst>
                                          <p:attrName>style.visibility</p:attrName>
                                        </p:attrNameLst>
                                      </p:cBhvr>
                                      <p:to>
                                        <p:strVal val="hidden"/>
                                      </p:to>
                                    </p:set>
                                  </p:childTnLst>
                                </p:cTn>
                              </p:par>
                            </p:childTnLst>
                          </p:cTn>
                        </p:par>
                        <p:par>
                          <p:cTn id="29" fill="hold">
                            <p:stCondLst>
                              <p:cond delay="6000"/>
                            </p:stCondLst>
                            <p:childTnLst>
                              <p:par>
                                <p:cTn id="30" presetID="22" presetClass="entr" presetSubtype="4"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2000"/>
                                        <p:tgtEl>
                                          <p:spTgt spid="7"/>
                                        </p:tgtEl>
                                      </p:cBhvr>
                                    </p:animEffect>
                                  </p:childTnLst>
                                </p:cTn>
                              </p:par>
                            </p:childTnLst>
                          </p:cTn>
                        </p:par>
                        <p:par>
                          <p:cTn id="38" fill="hold">
                            <p:stCondLst>
                              <p:cond delay="2000"/>
                            </p:stCondLst>
                            <p:childTnLst>
                              <p:par>
                                <p:cTn id="39" presetID="22" presetClass="entr" presetSubtype="1"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up)">
                                      <p:cBhvr>
                                        <p:cTn id="41" dur="500"/>
                                        <p:tgtEl>
                                          <p:spTgt spid="18"/>
                                        </p:tgtEl>
                                      </p:cBhvr>
                                    </p:animEffect>
                                  </p:childTnLst>
                                </p:cTn>
                              </p:par>
                            </p:childTnLst>
                          </p:cTn>
                        </p:par>
                        <p:par>
                          <p:cTn id="42" fill="hold">
                            <p:stCondLst>
                              <p:cond delay="2500"/>
                            </p:stCondLst>
                            <p:childTnLst>
                              <p:par>
                                <p:cTn id="43" presetID="10" presetClass="exit" presetSubtype="0" fill="hold" nodeType="afterEffect">
                                  <p:stCondLst>
                                    <p:cond delay="0"/>
                                  </p:stCondLst>
                                  <p:childTnLst>
                                    <p:animEffect transition="out" filter="fade">
                                      <p:cBhvr>
                                        <p:cTn id="44" dur="2000"/>
                                        <p:tgtEl>
                                          <p:spTgt spid="18"/>
                                        </p:tgtEl>
                                      </p:cBhvr>
                                    </p:animEffect>
                                    <p:set>
                                      <p:cBhvr>
                                        <p:cTn id="45" dur="1" fill="hold">
                                          <p:stCondLst>
                                            <p:cond delay="1999"/>
                                          </p:stCondLst>
                                        </p:cTn>
                                        <p:tgtEl>
                                          <p:spTgt spid="18"/>
                                        </p:tgtEl>
                                        <p:attrNameLst>
                                          <p:attrName>style.visibility</p:attrName>
                                        </p:attrNameLst>
                                      </p:cBhvr>
                                      <p:to>
                                        <p:strVal val="hidden"/>
                                      </p:to>
                                    </p:set>
                                  </p:childTnLst>
                                </p:cTn>
                              </p:par>
                            </p:childTnLst>
                          </p:cTn>
                        </p:par>
                        <p:par>
                          <p:cTn id="46" fill="hold">
                            <p:stCondLst>
                              <p:cond delay="4500"/>
                            </p:stCondLst>
                            <p:childTnLst>
                              <p:par>
                                <p:cTn id="47" presetID="22" presetClass="entr" presetSubtype="1"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up)">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childTnLst>
                                </p:cTn>
                              </p:par>
                            </p:childTnLst>
                          </p:cTn>
                        </p:par>
                        <p:par>
                          <p:cTn id="54" fill="hold">
                            <p:stCondLst>
                              <p:cond delay="0"/>
                            </p:stCondLst>
                            <p:childTnLst>
                              <p:par>
                                <p:cTn id="55" presetID="55"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1000" fill="hold"/>
                                        <p:tgtEl>
                                          <p:spTgt spid="28"/>
                                        </p:tgtEl>
                                        <p:attrNameLst>
                                          <p:attrName>ppt_w</p:attrName>
                                        </p:attrNameLst>
                                      </p:cBhvr>
                                      <p:tavLst>
                                        <p:tav tm="0">
                                          <p:val>
                                            <p:strVal val="#ppt_w*0.70"/>
                                          </p:val>
                                        </p:tav>
                                        <p:tav tm="100000">
                                          <p:val>
                                            <p:strVal val="#ppt_w"/>
                                          </p:val>
                                        </p:tav>
                                      </p:tavLst>
                                    </p:anim>
                                    <p:anim calcmode="lin" valueType="num">
                                      <p:cBhvr>
                                        <p:cTn id="58" dur="1000" fill="hold"/>
                                        <p:tgtEl>
                                          <p:spTgt spid="28"/>
                                        </p:tgtEl>
                                        <p:attrNameLst>
                                          <p:attrName>ppt_h</p:attrName>
                                        </p:attrNameLst>
                                      </p:cBhvr>
                                      <p:tavLst>
                                        <p:tav tm="0">
                                          <p:val>
                                            <p:strVal val="#ppt_h"/>
                                          </p:val>
                                        </p:tav>
                                        <p:tav tm="100000">
                                          <p:val>
                                            <p:strVal val="#ppt_h"/>
                                          </p:val>
                                        </p:tav>
                                      </p:tavLst>
                                    </p:anim>
                                    <p:animEffect transition="in" filter="fade">
                                      <p:cBhvr>
                                        <p:cTn id="59" dur="1000"/>
                                        <p:tgtEl>
                                          <p:spTgt spid="2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fade">
                                      <p:cBhvr>
                                        <p:cTn id="64" dur="1000"/>
                                        <p:tgtEl>
                                          <p:spTgt spid="3"/>
                                        </p:tgtEl>
                                      </p:cBhvr>
                                    </p:animEffect>
                                  </p:childTnLst>
                                </p:cTn>
                              </p:par>
                            </p:childTnLst>
                          </p:cTn>
                        </p:par>
                        <p:par>
                          <p:cTn id="65" fill="hold">
                            <p:stCondLst>
                              <p:cond delay="1000"/>
                            </p:stCondLst>
                            <p:childTnLst>
                              <p:par>
                                <p:cTn id="66" presetID="22" presetClass="entr" presetSubtype="4" fill="hold" grpId="0" nodeType="afterEffect">
                                  <p:stCondLst>
                                    <p:cond delay="0"/>
                                  </p:stCondLst>
                                  <p:childTnLst>
                                    <p:set>
                                      <p:cBhvr>
                                        <p:cTn id="67" dur="1" fill="hold">
                                          <p:stCondLst>
                                            <p:cond delay="0"/>
                                          </p:stCondLst>
                                        </p:cTn>
                                        <p:tgtEl>
                                          <p:spTgt spid="2"/>
                                        </p:tgtEl>
                                        <p:attrNameLst>
                                          <p:attrName>style.visibility</p:attrName>
                                        </p:attrNameLst>
                                      </p:cBhvr>
                                      <p:to>
                                        <p:strVal val="visible"/>
                                      </p:to>
                                    </p:set>
                                    <p:animEffect transition="in" filter="wipe(down)">
                                      <p:cBhvr>
                                        <p:cTn id="6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5" grpId="0"/>
      <p:bldP spid="28" grpId="0" animBg="1"/>
      <p:bldP spid="2"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652097"/>
            <a:ext cx="9144000" cy="3895343"/>
          </a:xfrm>
          <a:prstGeom prst="rect">
            <a:avLst/>
          </a:prstGeom>
        </p:spPr>
      </p:pic>
      <p:sp>
        <p:nvSpPr>
          <p:cNvPr id="5" name="TextBox 4"/>
          <p:cNvSpPr txBox="1"/>
          <p:nvPr/>
        </p:nvSpPr>
        <p:spPr>
          <a:xfrm>
            <a:off x="3664050" y="5533935"/>
            <a:ext cx="3372004" cy="646331"/>
          </a:xfrm>
          <a:prstGeom prst="rect">
            <a:avLst/>
          </a:prstGeom>
          <a:noFill/>
        </p:spPr>
        <p:txBody>
          <a:bodyPr wrap="square" rtlCol="0">
            <a:spAutoFit/>
          </a:bodyPr>
          <a:lstStyle/>
          <a:p>
            <a:r>
              <a:rPr lang="en-US" dirty="0" smtClean="0">
                <a:latin typeface="Cambria" charset="0"/>
                <a:ea typeface="Cambria" charset="0"/>
                <a:cs typeface="Cambria" charset="0"/>
              </a:rPr>
              <a:t>RIT Receive incremental tuning</a:t>
            </a:r>
          </a:p>
          <a:p>
            <a:r>
              <a:rPr lang="en-US" sz="1400" dirty="0" smtClean="0">
                <a:solidFill>
                  <a:srgbClr val="FF0000"/>
                </a:solidFill>
                <a:latin typeface="Cambria" charset="0"/>
                <a:ea typeface="Cambria" charset="0"/>
                <a:cs typeface="Cambria" charset="0"/>
              </a:rPr>
              <a:t>T4B06 T4B07</a:t>
            </a:r>
            <a:r>
              <a:rPr lang="en-US" dirty="0" smtClean="0">
                <a:latin typeface="Cambria" charset="0"/>
                <a:ea typeface="Cambria" charset="0"/>
                <a:cs typeface="Cambria" charset="0"/>
              </a:rPr>
              <a:t>. change receive freq.</a:t>
            </a:r>
            <a:endParaRPr lang="en-US" dirty="0">
              <a:latin typeface="Cambria" charset="0"/>
              <a:ea typeface="Cambria" charset="0"/>
              <a:cs typeface="Cambria" charset="0"/>
            </a:endParaRPr>
          </a:p>
        </p:txBody>
      </p:sp>
      <p:sp>
        <p:nvSpPr>
          <p:cNvPr id="25" name="TextBox 24"/>
          <p:cNvSpPr txBox="1"/>
          <p:nvPr/>
        </p:nvSpPr>
        <p:spPr>
          <a:xfrm>
            <a:off x="1774009" y="713315"/>
            <a:ext cx="2386935" cy="830997"/>
          </a:xfrm>
          <a:prstGeom prst="rect">
            <a:avLst/>
          </a:prstGeom>
          <a:noFill/>
        </p:spPr>
        <p:txBody>
          <a:bodyPr wrap="none" rtlCol="0">
            <a:spAutoFit/>
          </a:bodyPr>
          <a:lstStyle/>
          <a:p>
            <a:r>
              <a:rPr lang="en-US" sz="1600" dirty="0" smtClean="0">
                <a:latin typeface="Cambria" charset="0"/>
                <a:ea typeface="Cambria" charset="0"/>
                <a:cs typeface="Cambria" charset="0"/>
              </a:rPr>
              <a:t>Noise blanker </a:t>
            </a:r>
            <a:r>
              <a:rPr lang="en-US" sz="1200" dirty="0" smtClean="0">
                <a:solidFill>
                  <a:srgbClr val="FF0000"/>
                </a:solidFill>
                <a:latin typeface="Cambria" charset="0"/>
                <a:ea typeface="Cambria" charset="0"/>
                <a:cs typeface="Cambria" charset="0"/>
              </a:rPr>
              <a:t>T4B05</a:t>
            </a:r>
            <a:r>
              <a:rPr lang="en-US" sz="1200" dirty="0" smtClean="0">
                <a:latin typeface="Cambria" charset="0"/>
                <a:ea typeface="Cambria" charset="0"/>
                <a:cs typeface="Cambria" charset="0"/>
              </a:rPr>
              <a:t>, </a:t>
            </a:r>
            <a:r>
              <a:rPr lang="en-US" sz="1200" dirty="0" smtClean="0">
                <a:solidFill>
                  <a:srgbClr val="FF0000"/>
                </a:solidFill>
                <a:latin typeface="Cambria" charset="0"/>
                <a:ea typeface="Cambria" charset="0"/>
                <a:cs typeface="Cambria" charset="0"/>
              </a:rPr>
              <a:t>T4B13</a:t>
            </a:r>
          </a:p>
          <a:p>
            <a:r>
              <a:rPr lang="en-US" sz="1600" dirty="0" smtClean="0">
                <a:latin typeface="Cambria" charset="0"/>
                <a:ea typeface="Cambria" charset="0"/>
                <a:cs typeface="Cambria" charset="0"/>
              </a:rPr>
              <a:t>Help to eliminate</a:t>
            </a:r>
          </a:p>
          <a:p>
            <a:r>
              <a:rPr lang="en-US" sz="1600" dirty="0" smtClean="0">
                <a:latin typeface="Cambria" charset="0"/>
                <a:ea typeface="Cambria" charset="0"/>
                <a:cs typeface="Cambria" charset="0"/>
              </a:rPr>
              <a:t>noise</a:t>
            </a:r>
            <a:endParaRPr lang="en-US" sz="1600" dirty="0">
              <a:latin typeface="Cambria" charset="0"/>
              <a:ea typeface="Cambria" charset="0"/>
              <a:cs typeface="Cambria" charset="0"/>
            </a:endParaRPr>
          </a:p>
        </p:txBody>
      </p:sp>
      <p:sp>
        <p:nvSpPr>
          <p:cNvPr id="30" name="TextBox 29"/>
          <p:cNvSpPr txBox="1"/>
          <p:nvPr/>
        </p:nvSpPr>
        <p:spPr>
          <a:xfrm>
            <a:off x="22844" y="564059"/>
            <a:ext cx="1505540" cy="338554"/>
          </a:xfrm>
          <a:prstGeom prst="rect">
            <a:avLst/>
          </a:prstGeom>
          <a:noFill/>
        </p:spPr>
        <p:txBody>
          <a:bodyPr wrap="none" rtlCol="0">
            <a:spAutoFit/>
          </a:bodyPr>
          <a:lstStyle/>
          <a:p>
            <a:r>
              <a:rPr lang="en-US" sz="1600" dirty="0" smtClean="0"/>
              <a:t>Antenna tuner</a:t>
            </a:r>
            <a:endParaRPr lang="en-US" sz="1600" dirty="0"/>
          </a:p>
        </p:txBody>
      </p:sp>
      <p:cxnSp>
        <p:nvCxnSpPr>
          <p:cNvPr id="19" name="Shape 18"/>
          <p:cNvCxnSpPr>
            <a:stCxn id="5" idx="3"/>
          </p:cNvCxnSpPr>
          <p:nvPr/>
        </p:nvCxnSpPr>
        <p:spPr>
          <a:xfrm flipV="1">
            <a:off x="7036054" y="4270801"/>
            <a:ext cx="888746" cy="1586300"/>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Curved Connector 20"/>
          <p:cNvCxnSpPr>
            <a:stCxn id="5" idx="3"/>
          </p:cNvCxnSpPr>
          <p:nvPr/>
        </p:nvCxnSpPr>
        <p:spPr>
          <a:xfrm flipV="1">
            <a:off x="7036054" y="4804201"/>
            <a:ext cx="1193546" cy="1052900"/>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Curved Connector 25"/>
          <p:cNvCxnSpPr/>
          <p:nvPr/>
        </p:nvCxnSpPr>
        <p:spPr>
          <a:xfrm rot="5400000">
            <a:off x="-266700" y="1571536"/>
            <a:ext cx="2057400" cy="609600"/>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hape 28"/>
          <p:cNvCxnSpPr/>
          <p:nvPr/>
        </p:nvCxnSpPr>
        <p:spPr>
          <a:xfrm rot="5400000">
            <a:off x="1200195" y="1886200"/>
            <a:ext cx="1647441" cy="695028"/>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606803" y="5533935"/>
            <a:ext cx="3355597" cy="646331"/>
          </a:xfrm>
          <a:prstGeom prst="rect">
            <a:avLst/>
          </a:prstGeom>
          <a:noFill/>
        </p:spPr>
        <p:txBody>
          <a:bodyPr wrap="square" rtlCol="0">
            <a:spAutoFit/>
          </a:bodyPr>
          <a:lstStyle/>
          <a:p>
            <a:r>
              <a:rPr lang="en-US" dirty="0" smtClean="0">
                <a:latin typeface="Cambria" charset="0"/>
                <a:ea typeface="Cambria" charset="0"/>
                <a:cs typeface="Cambria" charset="0"/>
              </a:rPr>
              <a:t>Squelch</a:t>
            </a:r>
            <a:r>
              <a:rPr lang="en-US" sz="1400" dirty="0" smtClean="0">
                <a:solidFill>
                  <a:srgbClr val="FF0000"/>
                </a:solidFill>
                <a:latin typeface="Cambria" charset="0"/>
                <a:ea typeface="Cambria" charset="0"/>
                <a:cs typeface="Cambria" charset="0"/>
              </a:rPr>
              <a:t> T4B03 </a:t>
            </a:r>
            <a:r>
              <a:rPr lang="en-US" dirty="0" smtClean="0">
                <a:latin typeface="Cambria" charset="0"/>
                <a:ea typeface="Cambria" charset="0"/>
                <a:cs typeface="Cambria" charset="0"/>
              </a:rPr>
              <a:t>Mutes receiver</a:t>
            </a:r>
          </a:p>
          <a:p>
            <a:r>
              <a:rPr lang="en-US" dirty="0" smtClean="0">
                <a:latin typeface="Cambria" charset="0"/>
                <a:ea typeface="Cambria" charset="0"/>
                <a:cs typeface="Cambria" charset="0"/>
              </a:rPr>
              <a:t> output when no signal.</a:t>
            </a:r>
            <a:endParaRPr lang="en-US" dirty="0">
              <a:latin typeface="Cambria" charset="0"/>
              <a:ea typeface="Cambria" charset="0"/>
              <a:cs typeface="Cambria" charset="0"/>
            </a:endParaRPr>
          </a:p>
        </p:txBody>
      </p:sp>
      <p:cxnSp>
        <p:nvCxnSpPr>
          <p:cNvPr id="35" name="Shape 34"/>
          <p:cNvCxnSpPr>
            <a:stCxn id="33" idx="1"/>
          </p:cNvCxnSpPr>
          <p:nvPr/>
        </p:nvCxnSpPr>
        <p:spPr>
          <a:xfrm rot="10800000" flipH="1">
            <a:off x="606803" y="4733839"/>
            <a:ext cx="921580" cy="1123262"/>
          </a:xfrm>
          <a:prstGeom prst="curvedConnector4">
            <a:avLst>
              <a:gd name="adj1" fmla="val -24805"/>
              <a:gd name="adj2" fmla="val 64385"/>
            </a:avLst>
          </a:prstGeom>
          <a:ln>
            <a:tailEnd type="arrow"/>
          </a:ln>
        </p:spPr>
        <p:style>
          <a:lnRef idx="2">
            <a:schemeClr val="accent1"/>
          </a:lnRef>
          <a:fillRef idx="0">
            <a:schemeClr val="accent1"/>
          </a:fillRef>
          <a:effectRef idx="1">
            <a:schemeClr val="accent1"/>
          </a:effectRef>
          <a:fontRef idx="minor">
            <a:schemeClr val="tx1"/>
          </a:fontRef>
        </p:style>
      </p:cxnSp>
      <p:sp>
        <p:nvSpPr>
          <p:cNvPr id="41" name="Title 40"/>
          <p:cNvSpPr>
            <a:spLocks noGrp="1"/>
          </p:cNvSpPr>
          <p:nvPr>
            <p:ph type="title"/>
          </p:nvPr>
        </p:nvSpPr>
        <p:spPr>
          <a:xfrm>
            <a:off x="606802" y="-450812"/>
            <a:ext cx="8229600" cy="1069848"/>
          </a:xfrm>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Icom-7410</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2" name="TextBox 41"/>
          <p:cNvSpPr txBox="1"/>
          <p:nvPr/>
        </p:nvSpPr>
        <p:spPr>
          <a:xfrm>
            <a:off x="4572000" y="847636"/>
            <a:ext cx="3000140" cy="923330"/>
          </a:xfrm>
          <a:prstGeom prst="rect">
            <a:avLst/>
          </a:prstGeom>
          <a:noFill/>
        </p:spPr>
        <p:txBody>
          <a:bodyPr wrap="none" rtlCol="0">
            <a:spAutoFit/>
          </a:bodyPr>
          <a:lstStyle/>
          <a:p>
            <a:r>
              <a:rPr lang="en-US" sz="1400" dirty="0" smtClean="0">
                <a:solidFill>
                  <a:srgbClr val="FF0000"/>
                </a:solidFill>
                <a:latin typeface="Cambria" charset="0"/>
                <a:ea typeface="Cambria" charset="0"/>
                <a:cs typeface="Cambria" charset="0"/>
              </a:rPr>
              <a:t>T4B09 </a:t>
            </a:r>
            <a:r>
              <a:rPr lang="en-US" dirty="0" smtClean="0">
                <a:latin typeface="Cambria" charset="0"/>
                <a:ea typeface="Cambria" charset="0"/>
                <a:cs typeface="Cambria" charset="0"/>
              </a:rPr>
              <a:t>Filters, 2.4 kHz for SSB</a:t>
            </a:r>
          </a:p>
          <a:p>
            <a:r>
              <a:rPr lang="en-US" sz="1400" dirty="0" smtClean="0">
                <a:solidFill>
                  <a:srgbClr val="FF0000"/>
                </a:solidFill>
                <a:latin typeface="Cambria" charset="0"/>
                <a:ea typeface="Cambria" charset="0"/>
                <a:cs typeface="Cambria" charset="0"/>
              </a:rPr>
              <a:t>T4B10 </a:t>
            </a:r>
            <a:r>
              <a:rPr lang="en-US" dirty="0" smtClean="0">
                <a:latin typeface="Cambria" charset="0"/>
                <a:ea typeface="Cambria" charset="0"/>
                <a:cs typeface="Cambria" charset="0"/>
              </a:rPr>
              <a:t>500 Hz for CW</a:t>
            </a:r>
          </a:p>
          <a:p>
            <a:r>
              <a:rPr lang="en-US" sz="1400" dirty="0" smtClean="0">
                <a:solidFill>
                  <a:srgbClr val="FF0000"/>
                </a:solidFill>
                <a:latin typeface="Cambria" charset="0"/>
                <a:ea typeface="Cambria" charset="0"/>
                <a:cs typeface="Cambria" charset="0"/>
              </a:rPr>
              <a:t>T4B08 </a:t>
            </a:r>
            <a:r>
              <a:rPr lang="en-US" dirty="0" smtClean="0">
                <a:latin typeface="Cambria" charset="0"/>
                <a:ea typeface="Cambria" charset="0"/>
                <a:cs typeface="Cambria" charset="0"/>
              </a:rPr>
              <a:t>Some variable.</a:t>
            </a:r>
            <a:endParaRPr lang="en-US" dirty="0">
              <a:latin typeface="Cambria" charset="0"/>
              <a:ea typeface="Cambria" charset="0"/>
              <a:cs typeface="Cambria" charset="0"/>
            </a:endParaRPr>
          </a:p>
        </p:txBody>
      </p:sp>
      <p:cxnSp>
        <p:nvCxnSpPr>
          <p:cNvPr id="46" name="Curved Connector 45"/>
          <p:cNvCxnSpPr/>
          <p:nvPr/>
        </p:nvCxnSpPr>
        <p:spPr>
          <a:xfrm rot="16200000" flipH="1">
            <a:off x="3053834" y="2529870"/>
            <a:ext cx="3722133" cy="685800"/>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nodeType="after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ipe(down)">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par>
                          <p:cTn id="15" fill="hold">
                            <p:stCondLst>
                              <p:cond delay="0"/>
                            </p:stCondLst>
                            <p:childTnLst>
                              <p:par>
                                <p:cTn id="16" presetID="22" presetClass="entr" presetSubtype="4"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childTnLst>
                          </p:cTn>
                        </p:par>
                        <p:par>
                          <p:cTn id="19" fill="hold">
                            <p:stCondLst>
                              <p:cond delay="500"/>
                            </p:stCondLst>
                            <p:childTnLst>
                              <p:par>
                                <p:cTn id="20" presetID="22" presetClass="entr" presetSubtype="4"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2000"/>
                                        <p:tgtEl>
                                          <p:spTgt spid="46"/>
                                        </p:tgtEl>
                                      </p:cBhvr>
                                    </p:animEffect>
                                  </p:childTnLst>
                                </p:cTn>
                              </p:par>
                              <p:par>
                                <p:cTn id="28" presetID="10" presetClass="entr" presetSubtype="0" fill="hold" grpId="0" nodeType="withEffect">
                                  <p:stCondLst>
                                    <p:cond delay="0"/>
                                  </p:stCondLst>
                                  <p:iterate type="wd">
                                    <p:tmPct val="10000"/>
                                  </p:iterate>
                                  <p:childTnLst>
                                    <p:set>
                                      <p:cBhvr>
                                        <p:cTn id="29" dur="1" fill="hold">
                                          <p:stCondLst>
                                            <p:cond delay="0"/>
                                          </p:stCondLst>
                                        </p:cTn>
                                        <p:tgtEl>
                                          <p:spTgt spid="42">
                                            <p:txEl>
                                              <p:pRg st="0" end="0"/>
                                            </p:txEl>
                                          </p:spTgt>
                                        </p:tgtEl>
                                        <p:attrNameLst>
                                          <p:attrName>style.visibility</p:attrName>
                                        </p:attrNameLst>
                                      </p:cBhvr>
                                      <p:to>
                                        <p:strVal val="visible"/>
                                      </p:to>
                                    </p:set>
                                    <p:animEffect transition="in" filter="fade">
                                      <p:cBhvr>
                                        <p:cTn id="30" dur="2000"/>
                                        <p:tgtEl>
                                          <p:spTgt spid="42">
                                            <p:txEl>
                                              <p:pRg st="0" end="0"/>
                                            </p:txEl>
                                          </p:spTgt>
                                        </p:tgtEl>
                                      </p:cBhvr>
                                    </p:animEffect>
                                  </p:childTnLst>
                                </p:cTn>
                              </p:par>
                              <p:par>
                                <p:cTn id="31" presetID="10" presetClass="entr" presetSubtype="0" fill="hold" grpId="0" nodeType="withEffect">
                                  <p:stCondLst>
                                    <p:cond delay="0"/>
                                  </p:stCondLst>
                                  <p:iterate type="wd">
                                    <p:tmPct val="10000"/>
                                  </p:iterate>
                                  <p:childTnLst>
                                    <p:set>
                                      <p:cBhvr>
                                        <p:cTn id="32" dur="1" fill="hold">
                                          <p:stCondLst>
                                            <p:cond delay="0"/>
                                          </p:stCondLst>
                                        </p:cTn>
                                        <p:tgtEl>
                                          <p:spTgt spid="42">
                                            <p:txEl>
                                              <p:pRg st="1" end="1"/>
                                            </p:txEl>
                                          </p:spTgt>
                                        </p:tgtEl>
                                        <p:attrNameLst>
                                          <p:attrName>style.visibility</p:attrName>
                                        </p:attrNameLst>
                                      </p:cBhvr>
                                      <p:to>
                                        <p:strVal val="visible"/>
                                      </p:to>
                                    </p:set>
                                    <p:animEffect transition="in" filter="fade">
                                      <p:cBhvr>
                                        <p:cTn id="33" dur="2000"/>
                                        <p:tgtEl>
                                          <p:spTgt spid="42">
                                            <p:txEl>
                                              <p:pRg st="1" end="1"/>
                                            </p:txEl>
                                          </p:spTgt>
                                        </p:tgtEl>
                                      </p:cBhvr>
                                    </p:animEffect>
                                  </p:childTnLst>
                                </p:cTn>
                              </p:par>
                              <p:par>
                                <p:cTn id="34" presetID="10" presetClass="entr" presetSubtype="0" fill="hold" grpId="0" nodeType="withEffect">
                                  <p:stCondLst>
                                    <p:cond delay="0"/>
                                  </p:stCondLst>
                                  <p:iterate type="wd">
                                    <p:tmPct val="10000"/>
                                  </p:iterate>
                                  <p:childTnLst>
                                    <p:set>
                                      <p:cBhvr>
                                        <p:cTn id="35" dur="1" fill="hold">
                                          <p:stCondLst>
                                            <p:cond delay="0"/>
                                          </p:stCondLst>
                                        </p:cTn>
                                        <p:tgtEl>
                                          <p:spTgt spid="42">
                                            <p:txEl>
                                              <p:pRg st="2" end="2"/>
                                            </p:txEl>
                                          </p:spTgt>
                                        </p:tgtEl>
                                        <p:attrNameLst>
                                          <p:attrName>style.visibility</p:attrName>
                                        </p:attrNameLst>
                                      </p:cBhvr>
                                      <p:to>
                                        <p:strVal val="visible"/>
                                      </p:to>
                                    </p:set>
                                    <p:animEffect transition="in" filter="fade">
                                      <p:cBhvr>
                                        <p:cTn id="36" dur="2000"/>
                                        <p:tgtEl>
                                          <p:spTgt spid="42">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par>
                          <p:cTn id="41" fill="hold">
                            <p:stCondLst>
                              <p:cond delay="0"/>
                            </p:stCondLst>
                            <p:childTnLst>
                              <p:par>
                                <p:cTn id="42" presetID="22" presetClass="entr" presetSubtype="1" fill="hold" nodeType="after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up)">
                                      <p:cBhvr>
                                        <p:cTn id="44" dur="500"/>
                                        <p:tgtEl>
                                          <p:spTgt spid="29"/>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childTnLst>
                          </p:cTn>
                        </p:par>
                        <p:par>
                          <p:cTn id="49" fill="hold">
                            <p:stCondLst>
                              <p:cond delay="0"/>
                            </p:stCondLst>
                            <p:childTnLst>
                              <p:par>
                                <p:cTn id="50" presetID="22" presetClass="entr" presetSubtype="1" fill="hold"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up)">
                                      <p:cBhvr>
                                        <p:cTn id="5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5" grpId="0"/>
      <p:bldP spid="30" grpId="0"/>
      <p:bldP spid="33" grpId="0"/>
      <p:bldP spid="4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72000" y="419100"/>
            <a:ext cx="2489200" cy="5080000"/>
          </a:xfrm>
          <a:prstGeom prst="rect">
            <a:avLst/>
          </a:prstGeom>
        </p:spPr>
      </p:pic>
      <p:sp>
        <p:nvSpPr>
          <p:cNvPr id="5" name="Title 4"/>
          <p:cNvSpPr>
            <a:spLocks noGrp="1"/>
          </p:cNvSpPr>
          <p:nvPr>
            <p:ph type="title"/>
          </p:nvPr>
        </p:nvSpPr>
        <p:spPr>
          <a:xfrm>
            <a:off x="457200" y="419100"/>
            <a:ext cx="8305800" cy="1143000"/>
          </a:xfrm>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Yaesu FT-60</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TextBox 5"/>
          <p:cNvSpPr txBox="1"/>
          <p:nvPr/>
        </p:nvSpPr>
        <p:spPr>
          <a:xfrm>
            <a:off x="7564810" y="1562100"/>
            <a:ext cx="979755" cy="369332"/>
          </a:xfrm>
          <a:prstGeom prst="rect">
            <a:avLst/>
          </a:prstGeom>
          <a:noFill/>
        </p:spPr>
        <p:txBody>
          <a:bodyPr wrap="none" rtlCol="0">
            <a:spAutoFit/>
          </a:bodyPr>
          <a:lstStyle/>
          <a:p>
            <a:r>
              <a:rPr lang="en-US" dirty="0" smtClean="0"/>
              <a:t>Squelch</a:t>
            </a:r>
            <a:endParaRPr lang="en-US" dirty="0"/>
          </a:p>
        </p:txBody>
      </p:sp>
      <p:cxnSp>
        <p:nvCxnSpPr>
          <p:cNvPr id="8" name="Curved Connector 7"/>
          <p:cNvCxnSpPr>
            <a:stCxn id="6" idx="1"/>
          </p:cNvCxnSpPr>
          <p:nvPr/>
        </p:nvCxnSpPr>
        <p:spPr>
          <a:xfrm rot="10800000">
            <a:off x="6705600" y="1188542"/>
            <a:ext cx="859210" cy="558224"/>
          </a:xfrm>
          <a:prstGeom prst="curvedConnector3">
            <a:avLst>
              <a:gd name="adj1" fmla="val 50000"/>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066800" y="5499100"/>
            <a:ext cx="2852063" cy="369332"/>
          </a:xfrm>
          <a:prstGeom prst="rect">
            <a:avLst/>
          </a:prstGeom>
          <a:noFill/>
        </p:spPr>
        <p:txBody>
          <a:bodyPr wrap="none" rtlCol="0">
            <a:spAutoFit/>
          </a:bodyPr>
          <a:lstStyle/>
          <a:p>
            <a:r>
              <a:rPr lang="en-US" dirty="0" smtClean="0"/>
              <a:t>Memory or VFO operation</a:t>
            </a:r>
            <a:endParaRPr lang="en-US" dirty="0"/>
          </a:p>
        </p:txBody>
      </p:sp>
      <p:cxnSp>
        <p:nvCxnSpPr>
          <p:cNvPr id="13" name="Curved Connector 12"/>
          <p:cNvCxnSpPr>
            <a:stCxn id="11" idx="3"/>
          </p:cNvCxnSpPr>
          <p:nvPr/>
        </p:nvCxnSpPr>
        <p:spPr>
          <a:xfrm flipV="1">
            <a:off x="3918863" y="5049012"/>
            <a:ext cx="1110337" cy="634754"/>
          </a:xfrm>
          <a:prstGeom prst="curvedConnector3">
            <a:avLst>
              <a:gd name="adj1" fmla="val 50000"/>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1371600" y="3665744"/>
            <a:ext cx="2403222" cy="369332"/>
          </a:xfrm>
          <a:prstGeom prst="rect">
            <a:avLst/>
          </a:prstGeom>
          <a:noFill/>
        </p:spPr>
        <p:txBody>
          <a:bodyPr wrap="none" rtlCol="0">
            <a:spAutoFit/>
          </a:bodyPr>
          <a:lstStyle/>
          <a:p>
            <a:r>
              <a:rPr lang="en-US" dirty="0" smtClean="0">
                <a:solidFill>
                  <a:srgbClr val="FF0000"/>
                </a:solidFill>
              </a:rPr>
              <a:t>F + </a:t>
            </a:r>
            <a:r>
              <a:rPr lang="en-US" dirty="0" smtClean="0"/>
              <a:t>Select type of tone </a:t>
            </a:r>
            <a:endParaRPr lang="en-US" dirty="0"/>
          </a:p>
        </p:txBody>
      </p:sp>
      <p:sp>
        <p:nvSpPr>
          <p:cNvPr id="15" name="TextBox 14"/>
          <p:cNvSpPr txBox="1"/>
          <p:nvPr/>
        </p:nvSpPr>
        <p:spPr>
          <a:xfrm>
            <a:off x="7061200" y="234434"/>
            <a:ext cx="1697901" cy="369332"/>
          </a:xfrm>
          <a:prstGeom prst="rect">
            <a:avLst/>
          </a:prstGeom>
          <a:noFill/>
        </p:spPr>
        <p:txBody>
          <a:bodyPr wrap="none" rtlCol="0">
            <a:spAutoFit/>
          </a:bodyPr>
          <a:lstStyle/>
          <a:p>
            <a:r>
              <a:rPr lang="en-US" dirty="0" smtClean="0"/>
              <a:t>Tuning control</a:t>
            </a:r>
            <a:endParaRPr lang="en-US" dirty="0"/>
          </a:p>
        </p:txBody>
      </p:sp>
      <p:cxnSp>
        <p:nvCxnSpPr>
          <p:cNvPr id="18" name="Curved Connector 17"/>
          <p:cNvCxnSpPr>
            <a:stCxn id="15" idx="1"/>
          </p:cNvCxnSpPr>
          <p:nvPr/>
        </p:nvCxnSpPr>
        <p:spPr>
          <a:xfrm rot="10800000" flipV="1">
            <a:off x="6553200" y="419100"/>
            <a:ext cx="508000" cy="286512"/>
          </a:xfrm>
          <a:prstGeom prst="curvedConnector3">
            <a:avLst>
              <a:gd name="adj1" fmla="val 50000"/>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1371600" y="4439412"/>
            <a:ext cx="2710999" cy="369332"/>
          </a:xfrm>
          <a:prstGeom prst="rect">
            <a:avLst/>
          </a:prstGeom>
          <a:noFill/>
        </p:spPr>
        <p:txBody>
          <a:bodyPr wrap="none" rtlCol="0">
            <a:spAutoFit/>
          </a:bodyPr>
          <a:lstStyle/>
          <a:p>
            <a:r>
              <a:rPr lang="en-US" dirty="0" smtClean="0">
                <a:solidFill>
                  <a:srgbClr val="FF0000"/>
                </a:solidFill>
              </a:rPr>
              <a:t>F + </a:t>
            </a:r>
            <a:r>
              <a:rPr lang="en-US" dirty="0" smtClean="0"/>
              <a:t>Select tone frequency</a:t>
            </a:r>
            <a:endParaRPr lang="en-US" dirty="0"/>
          </a:p>
        </p:txBody>
      </p:sp>
      <p:sp>
        <p:nvSpPr>
          <p:cNvPr id="20" name="TextBox 19"/>
          <p:cNvSpPr txBox="1"/>
          <p:nvPr/>
        </p:nvSpPr>
        <p:spPr>
          <a:xfrm>
            <a:off x="1371600" y="2763012"/>
            <a:ext cx="1415772" cy="369332"/>
          </a:xfrm>
          <a:prstGeom prst="rect">
            <a:avLst/>
          </a:prstGeom>
          <a:noFill/>
        </p:spPr>
        <p:txBody>
          <a:bodyPr wrap="none" rtlCol="0">
            <a:spAutoFit/>
          </a:bodyPr>
          <a:lstStyle/>
          <a:p>
            <a:r>
              <a:rPr lang="en-US" dirty="0" smtClean="0"/>
              <a:t>Microphone</a:t>
            </a:r>
            <a:endParaRPr lang="en-US" dirty="0"/>
          </a:p>
        </p:txBody>
      </p:sp>
      <p:sp>
        <p:nvSpPr>
          <p:cNvPr id="21" name="TextBox 20"/>
          <p:cNvSpPr txBox="1"/>
          <p:nvPr/>
        </p:nvSpPr>
        <p:spPr>
          <a:xfrm>
            <a:off x="7084046" y="603766"/>
            <a:ext cx="1851589" cy="584776"/>
          </a:xfrm>
          <a:prstGeom prst="rect">
            <a:avLst/>
          </a:prstGeom>
          <a:noFill/>
        </p:spPr>
        <p:txBody>
          <a:bodyPr wrap="none" rtlCol="0">
            <a:spAutoFit/>
          </a:bodyPr>
          <a:lstStyle/>
          <a:p>
            <a:r>
              <a:rPr lang="en-US" sz="1600" dirty="0" smtClean="0"/>
              <a:t>Select memory CH</a:t>
            </a:r>
          </a:p>
          <a:p>
            <a:r>
              <a:rPr lang="en-US" sz="1600" dirty="0"/>
              <a:t>o</a:t>
            </a:r>
            <a:r>
              <a:rPr lang="en-US" sz="1600" dirty="0" smtClean="0"/>
              <a:t>r Frequency</a:t>
            </a:r>
            <a:endParaRPr lang="en-US" sz="1600" dirty="0"/>
          </a:p>
        </p:txBody>
      </p:sp>
      <p:cxnSp>
        <p:nvCxnSpPr>
          <p:cNvPr id="24" name="Curved Connector 23"/>
          <p:cNvCxnSpPr>
            <a:stCxn id="19" idx="3"/>
          </p:cNvCxnSpPr>
          <p:nvPr/>
        </p:nvCxnSpPr>
        <p:spPr>
          <a:xfrm flipV="1">
            <a:off x="4082599" y="4287012"/>
            <a:ext cx="1403801" cy="337066"/>
          </a:xfrm>
          <a:prstGeom prst="curvedConnector3">
            <a:avLst>
              <a:gd name="adj1" fmla="val 50000"/>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27" name="Curved Connector 26"/>
          <p:cNvCxnSpPr>
            <a:stCxn id="14" idx="3"/>
          </p:cNvCxnSpPr>
          <p:nvPr/>
        </p:nvCxnSpPr>
        <p:spPr>
          <a:xfrm>
            <a:off x="3774822" y="3850410"/>
            <a:ext cx="1406778" cy="436602"/>
          </a:xfrm>
          <a:prstGeom prst="curvedConnector3">
            <a:avLst>
              <a:gd name="adj1" fmla="val 50000"/>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29" name="Curved Connector 28"/>
          <p:cNvCxnSpPr/>
          <p:nvPr/>
        </p:nvCxnSpPr>
        <p:spPr>
          <a:xfrm>
            <a:off x="2787372" y="2991612"/>
            <a:ext cx="2394228" cy="674132"/>
          </a:xfrm>
          <a:prstGeom prst="curvedConnector3">
            <a:avLst>
              <a:gd name="adj1" fmla="val 50000"/>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30" name="Rounded Rectangular Callout 29"/>
          <p:cNvSpPr/>
          <p:nvPr/>
        </p:nvSpPr>
        <p:spPr>
          <a:xfrm>
            <a:off x="5029200" y="4134612"/>
            <a:ext cx="1143000" cy="914400"/>
          </a:xfrm>
          <a:prstGeom prst="wedgeRoundRectCallout">
            <a:avLst>
              <a:gd name="adj1" fmla="val 76493"/>
              <a:gd name="adj2" fmla="val 134484"/>
              <a:gd name="adj3" fmla="val 16667"/>
            </a:avLst>
          </a:prstGeom>
          <a:gradFill flip="none" rotWithShape="1">
            <a:gsLst>
              <a:gs pos="0">
                <a:schemeClr val="accent1">
                  <a:tint val="98000"/>
                  <a:shade val="25000"/>
                  <a:satMod val="250000"/>
                  <a:alpha val="0"/>
                </a:schemeClr>
              </a:gs>
              <a:gs pos="68000">
                <a:schemeClr val="accent1">
                  <a:tint val="86000"/>
                  <a:satMod val="115000"/>
                  <a:alpha val="0"/>
                </a:schemeClr>
              </a:gs>
              <a:gs pos="100000">
                <a:schemeClr val="accent1">
                  <a:tint val="50000"/>
                  <a:satMod val="150000"/>
                  <a:alpha val="0"/>
                </a:schemeClr>
              </a:gs>
            </a:gsLst>
            <a:path path="circle">
              <a:fillToRect l="50000" t="130000" r="50000" b="-30000"/>
            </a:path>
            <a:tileRect/>
          </a:gradFill>
          <a:ln w="28575" cap="flat" cmpd="sng" algn="ctr">
            <a:solidFill>
              <a:srgbClr val="FF66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6481117" y="5683766"/>
            <a:ext cx="2454518" cy="646331"/>
          </a:xfrm>
          <a:prstGeom prst="rect">
            <a:avLst/>
          </a:prstGeom>
          <a:noFill/>
        </p:spPr>
        <p:txBody>
          <a:bodyPr wrap="none" rtlCol="0">
            <a:spAutoFit/>
          </a:bodyPr>
          <a:lstStyle/>
          <a:p>
            <a:r>
              <a:rPr lang="en-US" dirty="0" smtClean="0"/>
              <a:t>Direct frequency entry</a:t>
            </a:r>
          </a:p>
          <a:p>
            <a:r>
              <a:rPr lang="en-US" dirty="0" smtClean="0"/>
              <a:t>In VFO operation</a:t>
            </a:r>
            <a:endParaRPr lang="en-US" dirty="0"/>
          </a:p>
        </p:txBody>
      </p:sp>
      <p:sp>
        <p:nvSpPr>
          <p:cNvPr id="32" name="TextBox 31"/>
          <p:cNvSpPr txBox="1"/>
          <p:nvPr/>
        </p:nvSpPr>
        <p:spPr>
          <a:xfrm>
            <a:off x="457200" y="1746766"/>
            <a:ext cx="3429144"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smtClean="0">
                <a:solidFill>
                  <a:srgbClr val="DE662D"/>
                </a:solidFill>
              </a:rPr>
              <a:t>ARO Automatic Repeater Offset</a:t>
            </a:r>
            <a:endParaRPr lang="en-US" dirty="0">
              <a:solidFill>
                <a:srgbClr val="DE662D"/>
              </a:solidFill>
            </a:endParaRPr>
          </a:p>
        </p:txBody>
      </p:sp>
      <p:sp>
        <p:nvSpPr>
          <p:cNvPr id="22" name="TextBox 21"/>
          <p:cNvSpPr txBox="1"/>
          <p:nvPr/>
        </p:nvSpPr>
        <p:spPr>
          <a:xfrm>
            <a:off x="1371600" y="2273546"/>
            <a:ext cx="2031325" cy="369332"/>
          </a:xfrm>
          <a:prstGeom prst="rect">
            <a:avLst/>
          </a:prstGeom>
          <a:noFill/>
        </p:spPr>
        <p:txBody>
          <a:bodyPr wrap="none" rtlCol="0">
            <a:spAutoFit/>
          </a:bodyPr>
          <a:lstStyle/>
          <a:p>
            <a:r>
              <a:rPr lang="en-US" dirty="0" smtClean="0"/>
              <a:t>“PTT” Push to talk</a:t>
            </a:r>
            <a:endParaRPr lang="en-US" dirty="0"/>
          </a:p>
        </p:txBody>
      </p:sp>
      <p:sp>
        <p:nvSpPr>
          <p:cNvPr id="23" name="TextBox 22"/>
          <p:cNvSpPr txBox="1"/>
          <p:nvPr/>
        </p:nvSpPr>
        <p:spPr>
          <a:xfrm>
            <a:off x="532909" y="2273546"/>
            <a:ext cx="700833" cy="307777"/>
          </a:xfrm>
          <a:prstGeom prst="rect">
            <a:avLst/>
          </a:prstGeom>
          <a:noFill/>
        </p:spPr>
        <p:txBody>
          <a:bodyPr wrap="none" rtlCol="0">
            <a:spAutoFit/>
          </a:bodyPr>
          <a:lstStyle/>
          <a:p>
            <a:r>
              <a:rPr lang="en-US" sz="1400" dirty="0" smtClean="0">
                <a:solidFill>
                  <a:srgbClr val="FF0000"/>
                </a:solidFill>
                <a:latin typeface="Cambria"/>
                <a:cs typeface="Cambria"/>
              </a:rPr>
              <a:t>T7A07</a:t>
            </a:r>
            <a:endParaRPr lang="en-US" sz="1400" dirty="0">
              <a:solidFill>
                <a:srgbClr val="FF0000"/>
              </a:solidFill>
              <a:latin typeface="Cambria"/>
              <a:cs typeface="Cambria"/>
            </a:endParaRPr>
          </a:p>
        </p:txBody>
      </p:sp>
      <p:sp>
        <p:nvSpPr>
          <p:cNvPr id="25" name="Rounded Rectangular Callout 24"/>
          <p:cNvSpPr/>
          <p:nvPr/>
        </p:nvSpPr>
        <p:spPr>
          <a:xfrm>
            <a:off x="6283578" y="4088403"/>
            <a:ext cx="459978" cy="598441"/>
          </a:xfrm>
          <a:prstGeom prst="wedgeRoundRectCallout">
            <a:avLst>
              <a:gd name="adj1" fmla="val 147969"/>
              <a:gd name="adj2" fmla="val -71534"/>
              <a:gd name="adj3" fmla="val 16667"/>
            </a:avLst>
          </a:prstGeom>
          <a:gradFill flip="none" rotWithShape="1">
            <a:gsLst>
              <a:gs pos="0">
                <a:schemeClr val="accent1">
                  <a:tint val="98000"/>
                  <a:shade val="25000"/>
                  <a:satMod val="250000"/>
                  <a:alpha val="0"/>
                </a:schemeClr>
              </a:gs>
              <a:gs pos="68000">
                <a:schemeClr val="accent1">
                  <a:tint val="86000"/>
                  <a:satMod val="115000"/>
                  <a:alpha val="0"/>
                </a:schemeClr>
              </a:gs>
              <a:gs pos="100000">
                <a:schemeClr val="accent1">
                  <a:tint val="50000"/>
                  <a:satMod val="150000"/>
                  <a:alpha val="0"/>
                </a:schemeClr>
              </a:gs>
            </a:gsLst>
            <a:path path="circle">
              <a:fillToRect l="50000" t="130000" r="50000" b="-30000"/>
            </a:path>
            <a:tileRect/>
          </a:gradFill>
          <a:ln w="28575" cap="flat" cmpd="sng" algn="ctr">
            <a:solidFill>
              <a:srgbClr val="FF66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7084046" y="2991612"/>
            <a:ext cx="2087577" cy="1754326"/>
          </a:xfrm>
          <a:prstGeom prst="rect">
            <a:avLst/>
          </a:prstGeom>
          <a:noFill/>
        </p:spPr>
        <p:txBody>
          <a:bodyPr wrap="square" rtlCol="0">
            <a:spAutoFit/>
          </a:bodyPr>
          <a:lstStyle/>
          <a:p>
            <a:r>
              <a:rPr lang="en-US" dirty="0" smtClean="0">
                <a:latin typeface="Cambria" charset="0"/>
                <a:ea typeface="Cambria" charset="0"/>
                <a:cs typeface="Cambria" charset="0"/>
              </a:rPr>
              <a:t>Scan function,</a:t>
            </a:r>
            <a:r>
              <a:rPr lang="en-US" dirty="0">
                <a:latin typeface="Cambria" charset="0"/>
                <a:ea typeface="Cambria" charset="0"/>
                <a:cs typeface="Cambria" charset="0"/>
              </a:rPr>
              <a:t> scan through a range of frequencies to check for </a:t>
            </a:r>
            <a:r>
              <a:rPr lang="en-US" dirty="0" smtClean="0">
                <a:latin typeface="Cambria" charset="0"/>
                <a:ea typeface="Cambria" charset="0"/>
                <a:cs typeface="Cambria" charset="0"/>
              </a:rPr>
              <a:t>activity </a:t>
            </a:r>
            <a:r>
              <a:rPr lang="en-US" sz="1400" dirty="0" smtClean="0">
                <a:solidFill>
                  <a:srgbClr val="FF0000"/>
                </a:solidFill>
                <a:latin typeface="Cambria" charset="0"/>
                <a:ea typeface="Cambria" charset="0"/>
                <a:cs typeface="Cambria" charset="0"/>
              </a:rPr>
              <a:t>T4B14</a:t>
            </a:r>
            <a:endParaRPr lang="en-US" sz="1400" dirty="0">
              <a:solidFill>
                <a:srgbClr val="FF0000"/>
              </a:solidFill>
              <a:latin typeface="Cambria" charset="0"/>
              <a:ea typeface="Cambria" charset="0"/>
              <a:cs typeface="Cambria" charset="0"/>
            </a:endParaRPr>
          </a:p>
          <a:p>
            <a:endParaRPr lang="en-US" dirty="0">
              <a:latin typeface="Cambria" charset="0"/>
              <a:ea typeface="Cambria" charset="0"/>
              <a:cs typeface="Cambria"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nodeType="after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par>
                          <p:cTn id="15" fill="hold">
                            <p:stCondLst>
                              <p:cond delay="0"/>
                            </p:stCondLst>
                            <p:childTnLst>
                              <p:par>
                                <p:cTn id="16" presetID="22" presetClass="entr" presetSubtype="1"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up)">
                                      <p:cBhvr>
                                        <p:cTn id="18" dur="500"/>
                                        <p:tgtEl>
                                          <p:spTgt spid="18"/>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20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par>
                          <p:cTn id="27" fill="hold">
                            <p:stCondLst>
                              <p:cond delay="0"/>
                            </p:stCondLst>
                            <p:childTnLst>
                              <p:par>
                                <p:cTn id="28" presetID="22" presetClass="entr" presetSubtype="1"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up)">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par>
                          <p:cTn id="35" fill="hold">
                            <p:stCondLst>
                              <p:cond delay="0"/>
                            </p:stCondLst>
                            <p:childTnLst>
                              <p:par>
                                <p:cTn id="36" presetID="22" presetClass="entr" presetSubtype="4"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down)">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par>
                          <p:cTn id="43" fill="hold">
                            <p:stCondLst>
                              <p:cond delay="0"/>
                            </p:stCondLst>
                            <p:childTnLst>
                              <p:par>
                                <p:cTn id="44" presetID="22" presetClass="entr" presetSubtype="1" fill="hold"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up)">
                                      <p:cBhvr>
                                        <p:cTn id="46" dur="500"/>
                                        <p:tgtEl>
                                          <p:spTgt spid="29"/>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childTnLst>
                                </p:cTn>
                              </p:par>
                            </p:childTnLst>
                          </p:cTn>
                        </p:par>
                        <p:par>
                          <p:cTn id="51" fill="hold">
                            <p:stCondLst>
                              <p:cond delay="0"/>
                            </p:stCondLst>
                            <p:childTnLst>
                              <p:par>
                                <p:cTn id="52" presetID="22" presetClass="entr" presetSubtype="4" fill="hold" nodeType="after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down)">
                                      <p:cBhvr>
                                        <p:cTn id="54" dur="500"/>
                                        <p:tgtEl>
                                          <p:spTgt spid="8"/>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childTnLst>
                          </p:cTn>
                        </p:par>
                        <p:par>
                          <p:cTn id="59" fill="hold">
                            <p:stCondLst>
                              <p:cond delay="0"/>
                            </p:stCondLst>
                            <p:childTnLst>
                              <p:par>
                                <p:cTn id="60" presetID="22" presetClass="entr" presetSubtype="4" fill="hold" grpId="0" nodeType="after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wipe(down)">
                                      <p:cBhvr>
                                        <p:cTn id="62" dur="500"/>
                                        <p:tgtEl>
                                          <p:spTgt spid="30"/>
                                        </p:tgtEl>
                                      </p:cBhvr>
                                    </p:animEffect>
                                  </p:childTnLst>
                                </p:cTn>
                              </p:par>
                            </p:childTnLst>
                          </p:cTn>
                        </p:par>
                        <p:par>
                          <p:cTn id="63" fill="hold">
                            <p:stCondLst>
                              <p:cond delay="500"/>
                            </p:stCondLst>
                            <p:childTnLst>
                              <p:par>
                                <p:cTn id="64" presetID="22" presetClass="entr" presetSubtype="4"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down)">
                                      <p:cBhvr>
                                        <p:cTn id="6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4" grpId="0"/>
      <p:bldP spid="15" grpId="0"/>
      <p:bldP spid="19" grpId="0"/>
      <p:bldP spid="20" grpId="0"/>
      <p:bldP spid="21" grpId="0"/>
      <p:bldP spid="30" grpId="0" animBg="1"/>
      <p:bldP spid="31" grpId="0"/>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2588"/>
            <a:ext cx="8305800" cy="1143000"/>
          </a:xfrm>
        </p:spPr>
        <p:txBody>
          <a:bodyPr>
            <a:normAutofit fontScale="90000"/>
          </a:bodyPr>
          <a:lstStyle/>
          <a:p>
            <a:r>
              <a:rPr lang="en-US" dirty="0" smtClean="0"/>
              <a:t>Increase Handheld output power</a:t>
            </a:r>
            <a:endParaRPr lang="en-US" dirty="0"/>
          </a:p>
        </p:txBody>
      </p:sp>
      <p:pic>
        <p:nvPicPr>
          <p:cNvPr id="3" name="Picture 2"/>
          <p:cNvPicPr>
            <a:picLocks noChangeAspect="1"/>
          </p:cNvPicPr>
          <p:nvPr/>
        </p:nvPicPr>
        <p:blipFill>
          <a:blip r:embed="rId2"/>
          <a:stretch>
            <a:fillRect/>
          </a:stretch>
        </p:blipFill>
        <p:spPr>
          <a:xfrm>
            <a:off x="838200" y="1836353"/>
            <a:ext cx="7239000" cy="3818573"/>
          </a:xfrm>
          <a:prstGeom prst="rect">
            <a:avLst/>
          </a:prstGeom>
        </p:spPr>
      </p:pic>
      <p:sp>
        <p:nvSpPr>
          <p:cNvPr id="6" name="TextBox 5"/>
          <p:cNvSpPr txBox="1"/>
          <p:nvPr/>
        </p:nvSpPr>
        <p:spPr>
          <a:xfrm>
            <a:off x="1219200" y="1319872"/>
            <a:ext cx="6533135" cy="400110"/>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1600" dirty="0" smtClean="0">
                <a:solidFill>
                  <a:srgbClr val="FF0000"/>
                </a:solidFill>
                <a:latin typeface="Cambria"/>
                <a:cs typeface="Cambria"/>
              </a:rPr>
              <a:t>T7A10</a:t>
            </a:r>
            <a:r>
              <a:rPr lang="en-US" sz="1400" dirty="0" smtClean="0">
                <a:solidFill>
                  <a:srgbClr val="FF0000"/>
                </a:solidFill>
                <a:latin typeface="Cambria"/>
                <a:cs typeface="Cambria"/>
              </a:rPr>
              <a:t> </a:t>
            </a:r>
            <a:r>
              <a:rPr lang="en-US" sz="2000" dirty="0" smtClean="0">
                <a:solidFill>
                  <a:schemeClr val="accent5">
                    <a:lumMod val="75000"/>
                  </a:schemeClr>
                </a:solidFill>
                <a:latin typeface="Cambria"/>
                <a:cs typeface="Cambria"/>
              </a:rPr>
              <a:t>An RF power amp can be used to increase power out</a:t>
            </a:r>
            <a:endParaRPr lang="en-US" sz="2000" dirty="0">
              <a:solidFill>
                <a:schemeClr val="accent5">
                  <a:lumMod val="75000"/>
                </a:schemeClr>
              </a:solidFill>
              <a:latin typeface="Cambria"/>
              <a:cs typeface="Cambria"/>
            </a:endParaRPr>
          </a:p>
        </p:txBody>
      </p:sp>
      <p:sp>
        <p:nvSpPr>
          <p:cNvPr id="7" name="TextBox 6"/>
          <p:cNvSpPr txBox="1"/>
          <p:nvPr/>
        </p:nvSpPr>
        <p:spPr>
          <a:xfrm>
            <a:off x="174138" y="5815581"/>
            <a:ext cx="8623258" cy="400110"/>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000" dirty="0">
                <a:solidFill>
                  <a:srgbClr val="00B050"/>
                </a:solidFill>
                <a:latin typeface="Cambria" charset="0"/>
                <a:ea typeface="Cambria" charset="0"/>
                <a:cs typeface="Cambria" charset="0"/>
              </a:rPr>
              <a:t>SSB/CW-FM </a:t>
            </a:r>
            <a:r>
              <a:rPr lang="en-US" sz="2000" dirty="0" smtClean="0">
                <a:solidFill>
                  <a:srgbClr val="00B050"/>
                </a:solidFill>
                <a:latin typeface="Cambria" charset="0"/>
                <a:ea typeface="Cambria" charset="0"/>
                <a:cs typeface="Cambria" charset="0"/>
              </a:rPr>
              <a:t>switch sometimes found to set amplifier for proper mode. </a:t>
            </a:r>
            <a:r>
              <a:rPr lang="en-US" dirty="0" smtClean="0">
                <a:solidFill>
                  <a:srgbClr val="FF0000"/>
                </a:solidFill>
                <a:latin typeface="Cambria" charset="0"/>
                <a:ea typeface="Cambria" charset="0"/>
                <a:cs typeface="Cambria" charset="0"/>
              </a:rPr>
              <a:t>T7A09 </a:t>
            </a:r>
            <a:endParaRPr lang="en-US" dirty="0">
              <a:solidFill>
                <a:srgbClr val="FF0000"/>
              </a:solidFill>
              <a:latin typeface="Cambria" charset="0"/>
              <a:ea typeface="Cambria" charset="0"/>
              <a:cs typeface="Cambria"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prstTxWarp prst="textNoShape">
              <a:avLst/>
            </a:prstTxWarp>
          </a:bodyPr>
          <a:lstStyle/>
          <a:p>
            <a:pPr algn="ctr"/>
            <a:r>
              <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Nice to have handheld accessories</a:t>
            </a:r>
          </a:p>
        </p:txBody>
      </p:sp>
      <p:sp>
        <p:nvSpPr>
          <p:cNvPr id="26627" name="Rectangle 5"/>
          <p:cNvSpPr>
            <a:spLocks noChangeArrowheads="1"/>
          </p:cNvSpPr>
          <p:nvPr/>
        </p:nvSpPr>
        <p:spPr bwMode="auto">
          <a:xfrm>
            <a:off x="685800" y="1981200"/>
            <a:ext cx="7772400" cy="41148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4">
                  <a:lumMod val="75000"/>
                </a:schemeClr>
              </a:buClr>
              <a:buFontTx/>
              <a:buChar char="•"/>
            </a:pPr>
            <a:r>
              <a:rPr lang="en-US" sz="3200" dirty="0">
                <a:latin typeface="Cambria"/>
                <a:cs typeface="Cambria"/>
              </a:rPr>
              <a:t>Extra battery packs.</a:t>
            </a:r>
          </a:p>
          <a:p>
            <a:pPr marL="342900" indent="-342900">
              <a:spcBef>
                <a:spcPct val="20000"/>
              </a:spcBef>
              <a:buClr>
                <a:schemeClr val="accent4">
                  <a:lumMod val="75000"/>
                </a:schemeClr>
              </a:buClr>
              <a:buFontTx/>
              <a:buChar char="•"/>
            </a:pPr>
            <a:r>
              <a:rPr lang="en-US" sz="3200" dirty="0">
                <a:latin typeface="Cambria"/>
                <a:cs typeface="Cambria"/>
              </a:rPr>
              <a:t>Drop-in, fast charger.</a:t>
            </a:r>
          </a:p>
          <a:p>
            <a:pPr marL="342900" indent="-342900">
              <a:spcBef>
                <a:spcPct val="20000"/>
              </a:spcBef>
              <a:buClr>
                <a:schemeClr val="accent4">
                  <a:lumMod val="75000"/>
                </a:schemeClr>
              </a:buClr>
              <a:buFontTx/>
              <a:buChar char="•"/>
            </a:pPr>
            <a:r>
              <a:rPr lang="en-US" sz="3200" dirty="0">
                <a:latin typeface="Cambria"/>
                <a:cs typeface="Cambria"/>
              </a:rPr>
              <a:t>Extended antenna.</a:t>
            </a:r>
          </a:p>
          <a:p>
            <a:pPr marL="342900" indent="-342900">
              <a:spcBef>
                <a:spcPct val="20000"/>
              </a:spcBef>
              <a:buClr>
                <a:schemeClr val="accent4">
                  <a:lumMod val="75000"/>
                </a:schemeClr>
              </a:buClr>
              <a:buFontTx/>
              <a:buChar char="•"/>
            </a:pPr>
            <a:r>
              <a:rPr lang="en-US" sz="3200" dirty="0">
                <a:latin typeface="Cambria"/>
                <a:cs typeface="Cambria"/>
              </a:rPr>
              <a:t>External microphone and speaker.</a:t>
            </a:r>
          </a:p>
          <a:p>
            <a:pPr marL="342900" indent="-342900">
              <a:spcBef>
                <a:spcPct val="20000"/>
              </a:spcBef>
              <a:buClr>
                <a:schemeClr val="accent4">
                  <a:lumMod val="75000"/>
                </a:schemeClr>
              </a:buClr>
              <a:buFontTx/>
              <a:buChar char="•"/>
            </a:pPr>
            <a:r>
              <a:rPr lang="en-US" sz="3200" dirty="0">
                <a:latin typeface="Cambria"/>
                <a:cs typeface="Cambria"/>
              </a:rPr>
              <a:t>Headset.</a:t>
            </a:r>
          </a:p>
          <a:p>
            <a:pPr marL="342900" indent="-342900">
              <a:spcBef>
                <a:spcPct val="20000"/>
              </a:spcBef>
              <a:buClr>
                <a:schemeClr val="accent4">
                  <a:lumMod val="75000"/>
                </a:schemeClr>
              </a:buClr>
              <a:buFontTx/>
              <a:buChar char="•"/>
            </a:pPr>
            <a:endParaRPr lang="en-US" sz="3200" dirty="0">
              <a:latin typeface="Cambria"/>
              <a:cs typeface="Cambria"/>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79500" y="1066800"/>
            <a:ext cx="5930900" cy="5791200"/>
          </a:xfrm>
          <a:prstGeom prst="rect">
            <a:avLst/>
          </a:prstGeom>
        </p:spPr>
      </p:pic>
      <p:sp>
        <p:nvSpPr>
          <p:cNvPr id="3" name="Title 2"/>
          <p:cNvSpPr>
            <a:spLocks noGrp="1"/>
          </p:cNvSpPr>
          <p:nvPr>
            <p:ph type="title"/>
          </p:nvPr>
        </p:nvSpPr>
        <p:spPr/>
        <p:txBody>
          <a:bodyPr/>
          <a:lstStyle/>
          <a:p>
            <a:r>
              <a:rPr lang="en-US" dirty="0" smtClean="0"/>
              <a:t>Receivers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800" dirty="0" smtClean="0">
                <a:solidFill>
                  <a:schemeClr val="accent1">
                    <a:lumMod val="75000"/>
                  </a:schemeClr>
                </a:solidFill>
              </a:rPr>
              <a:t>Selectivity / Sensitivity</a:t>
            </a:r>
            <a:endParaRPr lang="en-US" sz="4800" dirty="0">
              <a:solidFill>
                <a:schemeClr val="accent1">
                  <a:lumMod val="75000"/>
                </a:schemeClr>
              </a:solidFill>
            </a:endParaRPr>
          </a:p>
        </p:txBody>
      </p:sp>
      <p:pic>
        <p:nvPicPr>
          <p:cNvPr id="6" name="Picture 5"/>
          <p:cNvPicPr>
            <a:picLocks noChangeAspect="1"/>
          </p:cNvPicPr>
          <p:nvPr/>
        </p:nvPicPr>
        <p:blipFill>
          <a:blip r:embed="rId2"/>
          <a:stretch>
            <a:fillRect/>
          </a:stretch>
        </p:blipFill>
        <p:spPr>
          <a:xfrm>
            <a:off x="457200" y="1981200"/>
            <a:ext cx="4191000" cy="2794000"/>
          </a:xfrm>
          <a:prstGeom prst="rect">
            <a:avLst/>
          </a:prstGeom>
        </p:spPr>
      </p:pic>
      <p:sp>
        <p:nvSpPr>
          <p:cNvPr id="7" name="TextBox 6"/>
          <p:cNvSpPr txBox="1"/>
          <p:nvPr/>
        </p:nvSpPr>
        <p:spPr>
          <a:xfrm>
            <a:off x="4876801" y="1828800"/>
            <a:ext cx="4114800" cy="923330"/>
          </a:xfrm>
          <a:prstGeom prst="rect">
            <a:avLst/>
          </a:prstGeom>
          <a:noFill/>
        </p:spPr>
        <p:txBody>
          <a:bodyPr wrap="square" rtlCol="0">
            <a:spAutoFit/>
          </a:bodyPr>
          <a:lstStyle/>
          <a:p>
            <a:r>
              <a:rPr lang="en-US" i="1" u="sng" dirty="0" smtClean="0"/>
              <a:t>Selectivity </a:t>
            </a:r>
            <a:r>
              <a:rPr lang="en-US" dirty="0" smtClean="0"/>
              <a:t>– The receivers ability to</a:t>
            </a:r>
          </a:p>
          <a:p>
            <a:r>
              <a:rPr lang="en-US" dirty="0" smtClean="0"/>
              <a:t>Discriminate between multiple signals.  </a:t>
            </a:r>
            <a:r>
              <a:rPr lang="en-US" dirty="0" smtClean="0">
                <a:solidFill>
                  <a:srgbClr val="FF0000"/>
                </a:solidFill>
                <a:latin typeface="Cambria"/>
                <a:cs typeface="Cambria"/>
              </a:rPr>
              <a:t>T7A04</a:t>
            </a:r>
            <a:endParaRPr lang="en-US" dirty="0">
              <a:solidFill>
                <a:srgbClr val="FF0000"/>
              </a:solidFill>
              <a:latin typeface="Cambria"/>
              <a:cs typeface="Cambria"/>
            </a:endParaRPr>
          </a:p>
        </p:txBody>
      </p:sp>
      <p:sp>
        <p:nvSpPr>
          <p:cNvPr id="8" name="TextBox 7"/>
          <p:cNvSpPr txBox="1"/>
          <p:nvPr/>
        </p:nvSpPr>
        <p:spPr>
          <a:xfrm>
            <a:off x="4876801" y="3048000"/>
            <a:ext cx="3962399" cy="923330"/>
          </a:xfrm>
          <a:prstGeom prst="rect">
            <a:avLst/>
          </a:prstGeom>
          <a:noFill/>
        </p:spPr>
        <p:txBody>
          <a:bodyPr wrap="square" rtlCol="0">
            <a:spAutoFit/>
          </a:bodyPr>
          <a:lstStyle/>
          <a:p>
            <a:r>
              <a:rPr lang="en-US" i="1" u="sng" dirty="0" smtClean="0"/>
              <a:t>Sensitivity </a:t>
            </a:r>
            <a:r>
              <a:rPr lang="en-US" dirty="0" smtClean="0"/>
              <a:t>– The ability to receive and detect the presence of a signal.</a:t>
            </a:r>
          </a:p>
          <a:p>
            <a:r>
              <a:rPr lang="en-US" dirty="0" smtClean="0">
                <a:solidFill>
                  <a:srgbClr val="FF0000"/>
                </a:solidFill>
                <a:latin typeface="Cambria"/>
                <a:cs typeface="Cambria"/>
              </a:rPr>
              <a:t>T7A01</a:t>
            </a:r>
            <a:endParaRPr lang="en-US" dirty="0">
              <a:solidFill>
                <a:srgbClr val="FF0000"/>
              </a:solidFill>
              <a:latin typeface="Cambria"/>
              <a:cs typeface="Cambria"/>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685800"/>
            <a:ext cx="4655742" cy="769441"/>
          </a:xfrm>
          <a:prstGeom prst="rect">
            <a:avLst/>
          </a:prstGeom>
          <a:noFill/>
        </p:spPr>
        <p:txBody>
          <a:bodyPr wrap="none" rtlCol="0">
            <a:spAutoFit/>
          </a:bodyPr>
          <a:lstStyle/>
          <a:p>
            <a:r>
              <a:rPr lang="en-US" sz="4400" dirty="0" smtClean="0">
                <a:solidFill>
                  <a:schemeClr val="accent1">
                    <a:lumMod val="75000"/>
                  </a:schemeClr>
                </a:solidFill>
              </a:rPr>
              <a:t>Increase Sensitivity</a:t>
            </a:r>
            <a:endParaRPr lang="en-US" sz="4400" dirty="0">
              <a:solidFill>
                <a:schemeClr val="accent1">
                  <a:lumMod val="75000"/>
                </a:schemeClr>
              </a:solidFill>
            </a:endParaRPr>
          </a:p>
        </p:txBody>
      </p:sp>
      <p:sp>
        <p:nvSpPr>
          <p:cNvPr id="4" name="Rectangle 3"/>
          <p:cNvSpPr/>
          <p:nvPr/>
        </p:nvSpPr>
        <p:spPr>
          <a:xfrm>
            <a:off x="4191000" y="3581400"/>
            <a:ext cx="2286000" cy="1066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Receiver</a:t>
            </a:r>
            <a:endParaRPr lang="en-US" dirty="0"/>
          </a:p>
        </p:txBody>
      </p:sp>
      <p:sp>
        <p:nvSpPr>
          <p:cNvPr id="5" name="Rectangle 4"/>
          <p:cNvSpPr/>
          <p:nvPr/>
        </p:nvSpPr>
        <p:spPr>
          <a:xfrm>
            <a:off x="1981200" y="3581400"/>
            <a:ext cx="1295400" cy="1066800"/>
          </a:xfrm>
          <a:prstGeom prst="rect">
            <a:avLst/>
          </a:prstGeom>
          <a:solidFill>
            <a:srgbClr val="FEC60B"/>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Pre</a:t>
            </a:r>
          </a:p>
          <a:p>
            <a:pPr algn="ctr"/>
            <a:r>
              <a:rPr lang="en-US" dirty="0" smtClean="0"/>
              <a:t>Amplifier</a:t>
            </a:r>
            <a:endParaRPr lang="en-US" dirty="0"/>
          </a:p>
        </p:txBody>
      </p:sp>
      <p:cxnSp>
        <p:nvCxnSpPr>
          <p:cNvPr id="7" name="Straight Arrow Connector 6"/>
          <p:cNvCxnSpPr>
            <a:stCxn id="5" idx="3"/>
            <a:endCxn id="4" idx="1"/>
          </p:cNvCxnSpPr>
          <p:nvPr/>
        </p:nvCxnSpPr>
        <p:spPr>
          <a:xfrm>
            <a:off x="3276600" y="4114800"/>
            <a:ext cx="9144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1143000" y="4116388"/>
            <a:ext cx="8382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5400000">
            <a:off x="76200" y="3048000"/>
            <a:ext cx="2133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flipV="1">
            <a:off x="1067594" y="2058194"/>
            <a:ext cx="532606" cy="380206"/>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16200000" flipV="1">
            <a:off x="685800" y="2058194"/>
            <a:ext cx="532606" cy="380206"/>
          </a:xfrm>
          <a:prstGeom prst="line">
            <a:avLst/>
          </a:prstGeom>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7315200" y="5638800"/>
            <a:ext cx="848760" cy="369332"/>
          </a:xfrm>
          <a:prstGeom prst="rect">
            <a:avLst/>
          </a:prstGeom>
          <a:noFill/>
        </p:spPr>
        <p:txBody>
          <a:bodyPr wrap="none" rtlCol="0">
            <a:spAutoFit/>
          </a:bodyPr>
          <a:lstStyle/>
          <a:p>
            <a:r>
              <a:rPr lang="en-US" dirty="0" smtClean="0">
                <a:solidFill>
                  <a:srgbClr val="FF0000"/>
                </a:solidFill>
                <a:latin typeface="Cambria"/>
                <a:cs typeface="Cambria"/>
              </a:rPr>
              <a:t>T7A11</a:t>
            </a:r>
            <a:endParaRPr lang="en-US" dirty="0">
              <a:solidFill>
                <a:srgbClr val="FF0000"/>
              </a:solidFill>
              <a:latin typeface="Cambria"/>
              <a:cs typeface="Cambria"/>
            </a:endParaRPr>
          </a:p>
        </p:txBody>
      </p:sp>
      <p:sp>
        <p:nvSpPr>
          <p:cNvPr id="17" name="Action Button: Sound 16">
            <a:hlinkClick r:id="" action="ppaction://noaction" highlightClick="1">
              <a:snd r:embed="rId2" name="Applause"/>
            </a:hlinkClick>
          </p:cNvPr>
          <p:cNvSpPr/>
          <p:nvPr/>
        </p:nvSpPr>
        <p:spPr>
          <a:xfrm>
            <a:off x="7315200" y="3711068"/>
            <a:ext cx="608220" cy="813816"/>
          </a:xfrm>
          <a:prstGeom prst="actionButtonSou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Arrow Connector 18"/>
          <p:cNvCxnSpPr>
            <a:stCxn id="4" idx="3"/>
            <a:endCxn id="17" idx="2"/>
          </p:cNvCxnSpPr>
          <p:nvPr/>
        </p:nvCxnSpPr>
        <p:spPr>
          <a:xfrm>
            <a:off x="6477000" y="4114800"/>
            <a:ext cx="838200" cy="31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5" presetClass="entr" presetSubtype="1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checkerboard(across)">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6196" y="3904566"/>
            <a:ext cx="16002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HF Transceiver</a:t>
            </a:r>
          </a:p>
          <a:p>
            <a:pPr algn="ctr"/>
            <a:r>
              <a:rPr lang="en-US" dirty="0" smtClean="0"/>
              <a:t>On 28 MHz</a:t>
            </a:r>
            <a:endParaRPr lang="en-US" dirty="0"/>
          </a:p>
        </p:txBody>
      </p:sp>
      <p:sp>
        <p:nvSpPr>
          <p:cNvPr id="3" name="Rectangle 2"/>
          <p:cNvSpPr/>
          <p:nvPr/>
        </p:nvSpPr>
        <p:spPr>
          <a:xfrm>
            <a:off x="5308596" y="3980766"/>
            <a:ext cx="1828800" cy="838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Transverter</a:t>
            </a:r>
          </a:p>
          <a:p>
            <a:pPr algn="ctr"/>
            <a:r>
              <a:rPr lang="en-US" dirty="0" smtClean="0"/>
              <a:t>222 MHz</a:t>
            </a:r>
            <a:endParaRPr lang="en-US" dirty="0"/>
          </a:p>
        </p:txBody>
      </p:sp>
      <p:cxnSp>
        <p:nvCxnSpPr>
          <p:cNvPr id="7" name="Straight Arrow Connector 6"/>
          <p:cNvCxnSpPr>
            <a:stCxn id="2" idx="3"/>
          </p:cNvCxnSpPr>
          <p:nvPr/>
        </p:nvCxnSpPr>
        <p:spPr>
          <a:xfrm>
            <a:off x="2946396" y="4361766"/>
            <a:ext cx="2362200"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9" name="Straight Connector 8"/>
          <p:cNvCxnSpPr>
            <a:endCxn id="3" idx="0"/>
          </p:cNvCxnSpPr>
          <p:nvPr/>
        </p:nvCxnSpPr>
        <p:spPr>
          <a:xfrm rot="5400000">
            <a:off x="5346696" y="3104466"/>
            <a:ext cx="1752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0" name="Merge 9"/>
          <p:cNvSpPr/>
          <p:nvPr/>
        </p:nvSpPr>
        <p:spPr>
          <a:xfrm>
            <a:off x="5765796" y="1618566"/>
            <a:ext cx="914400" cy="685800"/>
          </a:xfrm>
          <a:prstGeom prst="flowChartMerge">
            <a:avLst/>
          </a:prstGeom>
          <a:gradFill flip="none" rotWithShape="1">
            <a:gsLst>
              <a:gs pos="0">
                <a:schemeClr val="accent1">
                  <a:tint val="100000"/>
                  <a:shade val="100000"/>
                  <a:satMod val="100000"/>
                  <a:alpha val="6000"/>
                </a:schemeClr>
              </a:gs>
              <a:gs pos="60000">
                <a:schemeClr val="accent1">
                  <a:tint val="100000"/>
                  <a:shade val="60000"/>
                  <a:satMod val="100000"/>
                  <a:lumMod val="100000"/>
                  <a:alpha val="6000"/>
                </a:schemeClr>
              </a:gs>
              <a:gs pos="100000">
                <a:schemeClr val="accent1">
                  <a:shade val="20000"/>
                  <a:satMod val="100000"/>
                  <a:lumMod val="100000"/>
                  <a:alpha val="6000"/>
                </a:schemeClr>
              </a:gs>
            </a:gsLst>
            <a:lin ang="5400000" scaled="0"/>
            <a:tileRect/>
          </a:gradFill>
          <a:ln w="41275"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p:cNvSpPr txBox="1"/>
          <p:nvPr/>
        </p:nvSpPr>
        <p:spPr>
          <a:xfrm>
            <a:off x="3174996" y="4449634"/>
            <a:ext cx="1908921" cy="369332"/>
          </a:xfrm>
          <a:prstGeom prst="rect">
            <a:avLst/>
          </a:prstGeom>
          <a:noFill/>
        </p:spPr>
        <p:txBody>
          <a:bodyPr wrap="none" rtlCol="0">
            <a:spAutoFit/>
          </a:bodyPr>
          <a:lstStyle/>
          <a:p>
            <a:r>
              <a:rPr lang="en-US" dirty="0" smtClean="0"/>
              <a:t>28 MHz in and out</a:t>
            </a:r>
            <a:endParaRPr lang="en-US" dirty="0"/>
          </a:p>
        </p:txBody>
      </p:sp>
      <p:sp>
        <p:nvSpPr>
          <p:cNvPr id="16" name="TextBox 15"/>
          <p:cNvSpPr txBox="1"/>
          <p:nvPr/>
        </p:nvSpPr>
        <p:spPr>
          <a:xfrm>
            <a:off x="6223790" y="2849434"/>
            <a:ext cx="964402" cy="369332"/>
          </a:xfrm>
          <a:prstGeom prst="rect">
            <a:avLst/>
          </a:prstGeom>
          <a:noFill/>
        </p:spPr>
        <p:txBody>
          <a:bodyPr wrap="none" rtlCol="0">
            <a:spAutoFit/>
          </a:bodyPr>
          <a:lstStyle/>
          <a:p>
            <a:r>
              <a:rPr lang="en-US" dirty="0" smtClean="0"/>
              <a:t>222MHz</a:t>
            </a:r>
            <a:endParaRPr lang="en-US" dirty="0"/>
          </a:p>
        </p:txBody>
      </p:sp>
      <p:sp>
        <p:nvSpPr>
          <p:cNvPr id="17" name="TextBox 16"/>
          <p:cNvSpPr txBox="1"/>
          <p:nvPr/>
        </p:nvSpPr>
        <p:spPr>
          <a:xfrm>
            <a:off x="584196" y="1582629"/>
            <a:ext cx="4978404"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Transverter is used to extend the the frequency </a:t>
            </a:r>
          </a:p>
          <a:p>
            <a:r>
              <a:rPr lang="en-US" dirty="0" smtClean="0"/>
              <a:t>Capabilities of a HF transceiver.</a:t>
            </a:r>
            <a:endParaRPr lang="en-US" dirty="0"/>
          </a:p>
        </p:txBody>
      </p:sp>
      <p:sp>
        <p:nvSpPr>
          <p:cNvPr id="18" name="TextBox 17"/>
          <p:cNvSpPr txBox="1"/>
          <p:nvPr/>
        </p:nvSpPr>
        <p:spPr>
          <a:xfrm>
            <a:off x="1117596" y="5657166"/>
            <a:ext cx="6678856" cy="646331"/>
          </a:xfrm>
          <a:prstGeom prst="rect">
            <a:avLst/>
          </a:prstGeom>
          <a:noFill/>
        </p:spPr>
        <p:txBody>
          <a:bodyPr wrap="none" rtlCol="0">
            <a:spAutoFit/>
          </a:bodyPr>
          <a:lstStyle/>
          <a:p>
            <a:r>
              <a:rPr lang="en-US" dirty="0" smtClean="0"/>
              <a:t>Example 1:  A Transverter is being used to allow the HF transceiver to </a:t>
            </a:r>
          </a:p>
          <a:p>
            <a:r>
              <a:rPr lang="en-US" dirty="0" smtClean="0"/>
              <a:t>			operate on the 222MHz band.</a:t>
            </a:r>
            <a:endParaRPr lang="en-US" dirty="0"/>
          </a:p>
        </p:txBody>
      </p:sp>
      <p:sp>
        <p:nvSpPr>
          <p:cNvPr id="19" name="TextBox 18"/>
          <p:cNvSpPr txBox="1"/>
          <p:nvPr/>
        </p:nvSpPr>
        <p:spPr>
          <a:xfrm>
            <a:off x="2946396" y="4055577"/>
            <a:ext cx="1697337" cy="307777"/>
          </a:xfrm>
          <a:prstGeom prst="rect">
            <a:avLst/>
          </a:prstGeom>
          <a:noFill/>
        </p:spPr>
        <p:txBody>
          <a:bodyPr wrap="none" rtlCol="0">
            <a:spAutoFit/>
          </a:bodyPr>
          <a:lstStyle/>
          <a:p>
            <a:r>
              <a:rPr lang="en-US" sz="1400" dirty="0" smtClean="0"/>
              <a:t>Antenna connection</a:t>
            </a:r>
            <a:endParaRPr lang="en-US" sz="1400" dirty="0"/>
          </a:p>
        </p:txBody>
      </p:sp>
      <p:sp>
        <p:nvSpPr>
          <p:cNvPr id="20" name="TextBox 19"/>
          <p:cNvSpPr txBox="1"/>
          <p:nvPr/>
        </p:nvSpPr>
        <p:spPr>
          <a:xfrm>
            <a:off x="3454946" y="323165"/>
            <a:ext cx="2377574" cy="646331"/>
          </a:xfrm>
          <a:prstGeom prst="rect">
            <a:avLst/>
          </a:prstGeom>
          <a:noFill/>
        </p:spPr>
        <p:txBody>
          <a:bodyPr wrap="none" rtlCol="0">
            <a:spAutoFit/>
          </a:bodyPr>
          <a:lstStyle/>
          <a:p>
            <a:r>
              <a:rPr lang="en-US" sz="3600" dirty="0" smtClean="0">
                <a:solidFill>
                  <a:schemeClr val="accent1">
                    <a:lumMod val="75000"/>
                  </a:schemeClr>
                </a:solidFill>
              </a:rPr>
              <a:t>Transverter</a:t>
            </a:r>
            <a:endParaRPr lang="en-US" sz="3600" dirty="0">
              <a:solidFill>
                <a:schemeClr val="accent1">
                  <a:lumMod val="75000"/>
                </a:schemeClr>
              </a:solidFill>
            </a:endParaRPr>
          </a:p>
        </p:txBody>
      </p:sp>
      <p:sp>
        <p:nvSpPr>
          <p:cNvPr id="13" name="TextBox 12"/>
          <p:cNvSpPr txBox="1"/>
          <p:nvPr/>
        </p:nvSpPr>
        <p:spPr>
          <a:xfrm>
            <a:off x="1117596" y="5287834"/>
            <a:ext cx="842674" cy="369332"/>
          </a:xfrm>
          <a:prstGeom prst="rect">
            <a:avLst/>
          </a:prstGeom>
          <a:noFill/>
        </p:spPr>
        <p:txBody>
          <a:bodyPr wrap="none" rtlCol="0">
            <a:spAutoFit/>
          </a:bodyPr>
          <a:lstStyle/>
          <a:p>
            <a:r>
              <a:rPr lang="en-US" dirty="0" smtClean="0">
                <a:solidFill>
                  <a:srgbClr val="FF0000"/>
                </a:solidFill>
                <a:latin typeface="Cambria"/>
                <a:cs typeface="Cambria"/>
              </a:rPr>
              <a:t>T7A06</a:t>
            </a:r>
            <a:endParaRPr lang="en-US" dirty="0">
              <a:solidFill>
                <a:srgbClr val="FF0000"/>
              </a:solidFill>
              <a:latin typeface="Cambria"/>
              <a:cs typeface="Cambr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lide(fromBottom)">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305800" cy="1143000"/>
          </a:xfrm>
        </p:spPr>
        <p:txBody>
          <a:bodyPr>
            <a:normAutofit fontScale="90000"/>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Radio Frequency Interference RFI</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TextBox 2"/>
          <p:cNvSpPr txBox="1"/>
          <p:nvPr/>
        </p:nvSpPr>
        <p:spPr>
          <a:xfrm>
            <a:off x="1866959" y="2221468"/>
            <a:ext cx="695172" cy="461665"/>
          </a:xfrm>
          <a:prstGeom prst="rect">
            <a:avLst/>
          </a:prstGeom>
          <a:noFill/>
        </p:spPr>
        <p:txBody>
          <a:bodyPr wrap="none" rtlCol="0">
            <a:spAutoFit/>
          </a:bodyPr>
          <a:lstStyle/>
          <a:p>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RFI</a:t>
            </a:r>
            <a:endParaRPr lang="en-US" sz="2400" dirty="0"/>
          </a:p>
        </p:txBody>
      </p:sp>
      <p:sp>
        <p:nvSpPr>
          <p:cNvPr id="4" name="TextBox 3"/>
          <p:cNvSpPr txBox="1"/>
          <p:nvPr/>
        </p:nvSpPr>
        <p:spPr>
          <a:xfrm>
            <a:off x="914400" y="3048000"/>
            <a:ext cx="5638800" cy="2031325"/>
          </a:xfrm>
          <a:prstGeom prst="rect">
            <a:avLst/>
          </a:prstGeom>
          <a:noFill/>
        </p:spPr>
        <p:txBody>
          <a:bodyPr wrap="square" rtlCol="0">
            <a:spAutoFit/>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mbria"/>
                <a:cs typeface="Cambria"/>
              </a:rPr>
              <a:t>Causes</a:t>
            </a:r>
            <a:endParaRPr lang="en-US" dirty="0" smtClean="0">
              <a:latin typeface="Cambria"/>
              <a:cs typeface="Cambria"/>
            </a:endParaRPr>
          </a:p>
          <a:p>
            <a:r>
              <a:rPr lang="en-US" dirty="0" smtClean="0">
                <a:latin typeface="Cambria"/>
                <a:cs typeface="Cambria"/>
              </a:rPr>
              <a:t> 	</a:t>
            </a:r>
            <a:r>
              <a:rPr lang="en-US" dirty="0" smtClean="0">
                <a:solidFill>
                  <a:srgbClr val="FF0000"/>
                </a:solidFill>
                <a:latin typeface="Cambria"/>
                <a:cs typeface="Cambria"/>
              </a:rPr>
              <a:t>T7B03 </a:t>
            </a:r>
          </a:p>
          <a:p>
            <a:r>
              <a:rPr lang="en-US" dirty="0" smtClean="0">
                <a:latin typeface="Cambria"/>
                <a:cs typeface="Cambria"/>
              </a:rPr>
              <a:t>		Fundamental overload</a:t>
            </a:r>
            <a:endParaRPr lang="en-US" dirty="0" smtClean="0">
              <a:solidFill>
                <a:srgbClr val="FF0000"/>
              </a:solidFill>
              <a:latin typeface="Cambria"/>
              <a:cs typeface="Cambria"/>
            </a:endParaRPr>
          </a:p>
          <a:p>
            <a:r>
              <a:rPr lang="en-US" dirty="0" smtClean="0">
                <a:latin typeface="Cambria"/>
                <a:cs typeface="Cambria"/>
              </a:rPr>
              <a:t>		Harmonics</a:t>
            </a:r>
          </a:p>
          <a:p>
            <a:r>
              <a:rPr lang="en-US" dirty="0" smtClean="0">
                <a:latin typeface="Cambria"/>
                <a:cs typeface="Cambria"/>
              </a:rPr>
              <a:t>		Spurious Emissions</a:t>
            </a:r>
          </a:p>
          <a:p>
            <a:r>
              <a:rPr lang="en-US" dirty="0" smtClean="0">
                <a:latin typeface="Cambria"/>
                <a:cs typeface="Cambria"/>
              </a:rPr>
              <a:t>			Extra signals produced by all transmitters</a:t>
            </a:r>
          </a:p>
          <a:p>
            <a:r>
              <a:rPr lang="en-US" dirty="0" smtClean="0">
                <a:latin typeface="Cambria"/>
                <a:cs typeface="Cambria"/>
              </a:rPr>
              <a:t>		</a:t>
            </a:r>
            <a:endParaRPr lang="en-US" dirty="0">
              <a:latin typeface="Cambria"/>
              <a:cs typeface="Cambria"/>
            </a:endParaRPr>
          </a:p>
        </p:txBody>
      </p:sp>
      <p:sp>
        <p:nvSpPr>
          <p:cNvPr id="5" name="Rectangle 4"/>
          <p:cNvSpPr/>
          <p:nvPr/>
        </p:nvSpPr>
        <p:spPr>
          <a:xfrm>
            <a:off x="3505200" y="1828800"/>
            <a:ext cx="21336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Amateur Radio Station</a:t>
            </a:r>
            <a:endParaRPr lang="en-US" dirty="0"/>
          </a:p>
        </p:txBody>
      </p:sp>
      <p:sp>
        <p:nvSpPr>
          <p:cNvPr id="6" name="TextBox 5"/>
          <p:cNvSpPr txBox="1"/>
          <p:nvPr/>
        </p:nvSpPr>
        <p:spPr>
          <a:xfrm>
            <a:off x="6553200" y="2145268"/>
            <a:ext cx="695172" cy="461665"/>
          </a:xfrm>
          <a:prstGeom prst="rect">
            <a:avLst/>
          </a:prstGeom>
          <a:noFill/>
        </p:spPr>
        <p:txBody>
          <a:bodyPr wrap="none" rtlCol="0">
            <a:spAutoFit/>
          </a:bodyPr>
          <a:lstStyle/>
          <a:p>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RFI</a:t>
            </a:r>
            <a:endParaRPr lang="en-US" sz="2400" dirty="0"/>
          </a:p>
        </p:txBody>
      </p:sp>
      <p:sp>
        <p:nvSpPr>
          <p:cNvPr id="8" name="Right Arrow 7"/>
          <p:cNvSpPr/>
          <p:nvPr/>
        </p:nvSpPr>
        <p:spPr>
          <a:xfrm>
            <a:off x="5791200" y="2221468"/>
            <a:ext cx="609600" cy="260866"/>
          </a:xfrm>
          <a:prstGeom prst="rightArrow">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a:off x="2667000" y="2243435"/>
            <a:ext cx="609600" cy="260866"/>
          </a:xfrm>
          <a:prstGeom prst="rightArrow">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778075" y="4840068"/>
            <a:ext cx="5454250" cy="646331"/>
          </a:xfrm>
          <a:prstGeom prst="rect">
            <a:avLst/>
          </a:prstGeom>
          <a:noFill/>
        </p:spPr>
        <p:txBody>
          <a:bodyPr wrap="none" rtlCol="0">
            <a:spAutoFit/>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mbria"/>
                <a:cs typeface="Cambria"/>
              </a:rPr>
              <a:t>Noise Sources</a:t>
            </a:r>
          </a:p>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mbria"/>
                <a:cs typeface="Cambria"/>
              </a:rPr>
              <a:t>		</a:t>
            </a:r>
            <a:r>
              <a:rPr lang="en-US" dirty="0" smtClean="0">
                <a:latin typeface="Cambria"/>
                <a:cs typeface="Cambria"/>
              </a:rPr>
              <a:t>If it is related to electricity, it produces noise.</a:t>
            </a:r>
            <a:endParaRPr lang="en-US" dirty="0">
              <a:latin typeface="Cambria"/>
              <a:cs typeface="Cambria"/>
            </a:endParaRPr>
          </a:p>
        </p:txBody>
      </p:sp>
      <p:sp>
        <p:nvSpPr>
          <p:cNvPr id="16" name="TextBox 15"/>
          <p:cNvSpPr txBox="1"/>
          <p:nvPr/>
        </p:nvSpPr>
        <p:spPr>
          <a:xfrm>
            <a:off x="692134" y="5802868"/>
            <a:ext cx="7314886"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smtClean="0">
                <a:latin typeface="Cambria"/>
                <a:cs typeface="Cambria"/>
              </a:rPr>
              <a:t>Good station practice.  Ensure your station is not producing interference.</a:t>
            </a:r>
            <a:endParaRPr lang="en-US" dirty="0">
              <a:latin typeface="Cambria"/>
              <a:cs typeface="Cambri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772400" cy="1066800"/>
          </a:xfrm>
        </p:spPr>
        <p:txBody>
          <a:bodyPr/>
          <a:lstStyle/>
          <a:p>
            <a:r>
              <a:rPr dirty="0" smtClean="0"/>
              <a:t>Lesson </a:t>
            </a:r>
            <a:r>
              <a:rPr lang="en-US" dirty="0" smtClean="0"/>
              <a:t> 5</a:t>
            </a:r>
            <a:endParaRPr lang="en-US" dirty="0"/>
          </a:p>
        </p:txBody>
      </p:sp>
      <p:sp>
        <p:nvSpPr>
          <p:cNvPr id="3" name="Subtitle 2"/>
          <p:cNvSpPr>
            <a:spLocks noGrp="1"/>
          </p:cNvSpPr>
          <p:nvPr>
            <p:ph type="body" idx="1"/>
          </p:nvPr>
        </p:nvSpPr>
        <p:spPr>
          <a:xfrm>
            <a:off x="381000" y="1219200"/>
            <a:ext cx="7772400" cy="756880"/>
          </a:xfrm>
        </p:spPr>
        <p:txBody>
          <a:bodyPr/>
          <a:lstStyle/>
          <a:p>
            <a:r>
              <a:rPr lang="en-US" dirty="0" smtClean="0"/>
              <a:t>Amateur </a:t>
            </a:r>
            <a:r>
              <a:rPr lang="en-US" dirty="0"/>
              <a:t>R</a:t>
            </a:r>
            <a:r>
              <a:rPr lang="en-US" dirty="0" smtClean="0"/>
              <a:t>adio equipment</a:t>
            </a:r>
            <a:endParaRPr lang="en-US" dirty="0"/>
          </a:p>
        </p:txBody>
      </p:sp>
      <p:pic>
        <p:nvPicPr>
          <p:cNvPr id="6" name="Picture 5"/>
          <p:cNvPicPr>
            <a:picLocks noChangeAspect="1"/>
          </p:cNvPicPr>
          <p:nvPr/>
        </p:nvPicPr>
        <p:blipFill>
          <a:blip r:embed="rId2"/>
          <a:stretch>
            <a:fillRect/>
          </a:stretch>
        </p:blipFill>
        <p:spPr>
          <a:xfrm>
            <a:off x="762000" y="1706880"/>
            <a:ext cx="7391400" cy="3449320"/>
          </a:xfrm>
          <a:prstGeom prst="rect">
            <a:avLst/>
          </a:prstGeom>
        </p:spPr>
      </p:pic>
      <p:sp>
        <p:nvSpPr>
          <p:cNvPr id="7" name="TextBox 6"/>
          <p:cNvSpPr txBox="1"/>
          <p:nvPr/>
        </p:nvSpPr>
        <p:spPr>
          <a:xfrm>
            <a:off x="4800600" y="5156200"/>
            <a:ext cx="4230771" cy="1477328"/>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latin typeface="Cambria"/>
                <a:cs typeface="Cambria"/>
              </a:rPr>
              <a:t>G. West</a:t>
            </a:r>
          </a:p>
          <a:p>
            <a:r>
              <a:rPr lang="en-US" dirty="0" smtClean="0">
                <a:latin typeface="Cambria"/>
                <a:cs typeface="Cambria"/>
              </a:rPr>
              <a:t>Your First Radio </a:t>
            </a:r>
            <a:r>
              <a:rPr lang="en-US" dirty="0" err="1" smtClean="0">
                <a:latin typeface="Cambria"/>
                <a:cs typeface="Cambria"/>
              </a:rPr>
              <a:t>p</a:t>
            </a:r>
            <a:r>
              <a:rPr lang="en-US" dirty="0" smtClean="0">
                <a:latin typeface="Cambria"/>
                <a:cs typeface="Cambria"/>
              </a:rPr>
              <a:t>. 73</a:t>
            </a:r>
          </a:p>
          <a:p>
            <a:r>
              <a:rPr lang="en-US" dirty="0" smtClean="0">
                <a:latin typeface="Cambria"/>
                <a:cs typeface="Cambria"/>
              </a:rPr>
              <a:t>Your Computer goes Digital </a:t>
            </a:r>
            <a:r>
              <a:rPr lang="en-US" dirty="0" err="1" smtClean="0">
                <a:latin typeface="Cambria"/>
                <a:cs typeface="Cambria"/>
              </a:rPr>
              <a:t>p</a:t>
            </a:r>
            <a:r>
              <a:rPr lang="en-US" dirty="0" smtClean="0">
                <a:latin typeface="Cambria"/>
                <a:cs typeface="Cambria"/>
              </a:rPr>
              <a:t>. 119</a:t>
            </a:r>
          </a:p>
          <a:p>
            <a:r>
              <a:rPr lang="en-US" dirty="0" smtClean="0">
                <a:latin typeface="Cambria"/>
                <a:cs typeface="Cambria"/>
              </a:rPr>
              <a:t>Multi-mode Radio Excitement </a:t>
            </a:r>
            <a:r>
              <a:rPr lang="en-US" dirty="0" err="1" smtClean="0">
                <a:latin typeface="Cambria"/>
                <a:cs typeface="Cambria"/>
              </a:rPr>
              <a:t>p</a:t>
            </a:r>
            <a:r>
              <a:rPr lang="en-US" dirty="0" smtClean="0">
                <a:latin typeface="Cambria"/>
                <a:cs typeface="Cambria"/>
              </a:rPr>
              <a:t>. 127</a:t>
            </a:r>
          </a:p>
          <a:p>
            <a:r>
              <a:rPr lang="en-US" dirty="0" smtClean="0">
                <a:latin typeface="Cambria"/>
                <a:cs typeface="Cambria"/>
              </a:rPr>
              <a:t>Run Some Interference  Protection </a:t>
            </a:r>
            <a:r>
              <a:rPr lang="en-US" dirty="0" err="1" smtClean="0">
                <a:latin typeface="Cambria"/>
                <a:cs typeface="Cambria"/>
              </a:rPr>
              <a:t>p</a:t>
            </a:r>
            <a:r>
              <a:rPr lang="en-US" dirty="0" smtClean="0">
                <a:latin typeface="Cambria"/>
                <a:cs typeface="Cambria"/>
              </a:rPr>
              <a:t>. 137</a:t>
            </a:r>
          </a:p>
        </p:txBody>
      </p:sp>
      <p:sp>
        <p:nvSpPr>
          <p:cNvPr id="8" name="TextBox 7"/>
          <p:cNvSpPr txBox="1"/>
          <p:nvPr/>
        </p:nvSpPr>
        <p:spPr>
          <a:xfrm>
            <a:off x="990600" y="5999202"/>
            <a:ext cx="2501006"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latin typeface="Cambria" charset="0"/>
                <a:ea typeface="Cambria" charset="0"/>
                <a:cs typeface="Cambria" charset="0"/>
              </a:rPr>
              <a:t>ARRL:  Ch. 2.3, 3.3, 5      </a:t>
            </a:r>
            <a:endParaRPr lang="en-US" dirty="0">
              <a:latin typeface="Cambria" charset="0"/>
              <a:ea typeface="Cambria" charset="0"/>
              <a:cs typeface="Cambria" charset="0"/>
            </a:endParaRPr>
          </a:p>
        </p:txBody>
      </p:sp>
      <p:sp>
        <p:nvSpPr>
          <p:cNvPr id="4" name="TextBox 3"/>
          <p:cNvSpPr txBox="1"/>
          <p:nvPr/>
        </p:nvSpPr>
        <p:spPr>
          <a:xfrm>
            <a:off x="2971800" y="5156200"/>
            <a:ext cx="758541" cy="307777"/>
          </a:xfrm>
          <a:prstGeom prst="rect">
            <a:avLst/>
          </a:prstGeom>
          <a:noFill/>
        </p:spPr>
        <p:txBody>
          <a:bodyPr wrap="none" rtlCol="0">
            <a:spAutoFit/>
          </a:bodyPr>
          <a:lstStyle/>
          <a:p>
            <a:r>
              <a:rPr lang="en-US" sz="1400" dirty="0" smtClean="0">
                <a:solidFill>
                  <a:srgbClr val="FF0000"/>
                </a:solidFill>
                <a:latin typeface="Cambria" charset="0"/>
                <a:ea typeface="Cambria" charset="0"/>
                <a:cs typeface="Cambria" charset="0"/>
              </a:rPr>
              <a:t>3/2/19</a:t>
            </a:r>
            <a:endParaRPr lang="en-US" sz="1400" dirty="0">
              <a:solidFill>
                <a:srgbClr val="FF0000"/>
              </a:solidFill>
              <a:latin typeface="Cambria" charset="0"/>
              <a:ea typeface="Cambria" charset="0"/>
              <a:cs typeface="Cambria"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2593"/>
            <a:ext cx="8305800" cy="1143000"/>
          </a:xfrm>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RFI</a:t>
            </a:r>
            <a:endParaRPr lang="en-US" dirty="0"/>
          </a:p>
        </p:txBody>
      </p:sp>
      <p:sp>
        <p:nvSpPr>
          <p:cNvPr id="3" name="TextBox 2"/>
          <p:cNvSpPr txBox="1"/>
          <p:nvPr/>
        </p:nvSpPr>
        <p:spPr>
          <a:xfrm>
            <a:off x="762000" y="2438400"/>
            <a:ext cx="2025915" cy="461665"/>
          </a:xfrm>
          <a:prstGeom prst="rect">
            <a:avLst/>
          </a:prstGeom>
          <a:noFill/>
        </p:spPr>
        <p:txBody>
          <a:bodyPr wrap="none" rtlCol="0">
            <a:spAutoFit/>
          </a:bodyPr>
          <a:lstStyle/>
          <a:p>
            <a:r>
              <a:rPr lang="en-US" sz="2400" b="1" dirty="0" smtClean="0"/>
              <a:t>Part 15 rules,</a:t>
            </a:r>
            <a:endParaRPr lang="en-US" sz="2400" b="1" dirty="0"/>
          </a:p>
        </p:txBody>
      </p:sp>
      <p:sp>
        <p:nvSpPr>
          <p:cNvPr id="4" name="TextBox 3"/>
          <p:cNvSpPr txBox="1"/>
          <p:nvPr/>
        </p:nvSpPr>
        <p:spPr>
          <a:xfrm>
            <a:off x="1524000" y="3050900"/>
            <a:ext cx="5865708" cy="369332"/>
          </a:xfrm>
          <a:prstGeom prst="rect">
            <a:avLst/>
          </a:prstGeom>
          <a:noFill/>
        </p:spPr>
        <p:txBody>
          <a:bodyPr wrap="none" rtlCol="0">
            <a:spAutoFit/>
          </a:bodyPr>
          <a:lstStyle/>
          <a:p>
            <a:r>
              <a:rPr lang="en-US" dirty="0" smtClean="0"/>
              <a:t>Covers un-Licensed devices that use RF communications.</a:t>
            </a:r>
            <a:endParaRPr lang="en-US" dirty="0"/>
          </a:p>
        </p:txBody>
      </p:sp>
      <p:sp>
        <p:nvSpPr>
          <p:cNvPr id="5" name="TextBox 4"/>
          <p:cNvSpPr txBox="1"/>
          <p:nvPr/>
        </p:nvSpPr>
        <p:spPr>
          <a:xfrm>
            <a:off x="2009375" y="3768804"/>
            <a:ext cx="5391219" cy="369332"/>
          </a:xfrm>
          <a:prstGeom prst="rect">
            <a:avLst/>
          </a:prstGeom>
          <a:noFill/>
        </p:spPr>
        <p:txBody>
          <a:bodyPr wrap="none" rtlCol="0">
            <a:spAutoFit/>
          </a:bodyPr>
          <a:lstStyle/>
          <a:p>
            <a:pPr>
              <a:buClr>
                <a:srgbClr val="FF6600"/>
              </a:buClr>
              <a:buFont typeface="Arial"/>
              <a:buChar char="•"/>
            </a:pPr>
            <a:r>
              <a:rPr lang="en-US" dirty="0" smtClean="0"/>
              <a:t>  May not cause interference to licensed equipment</a:t>
            </a:r>
            <a:endParaRPr lang="en-US" dirty="0"/>
          </a:p>
        </p:txBody>
      </p:sp>
      <p:sp>
        <p:nvSpPr>
          <p:cNvPr id="6" name="TextBox 5"/>
          <p:cNvSpPr txBox="1"/>
          <p:nvPr/>
        </p:nvSpPr>
        <p:spPr>
          <a:xfrm>
            <a:off x="2009375" y="4572000"/>
            <a:ext cx="6248400" cy="646331"/>
          </a:xfrm>
          <a:prstGeom prst="rect">
            <a:avLst/>
          </a:prstGeom>
          <a:noFill/>
        </p:spPr>
        <p:txBody>
          <a:bodyPr wrap="square" rtlCol="0">
            <a:spAutoFit/>
          </a:bodyPr>
          <a:lstStyle/>
          <a:p>
            <a:pPr>
              <a:buClr>
                <a:srgbClr val="FF6600"/>
              </a:buClr>
              <a:buFont typeface="Arial"/>
              <a:buChar char="•"/>
            </a:pPr>
            <a:r>
              <a:rPr lang="en-US" dirty="0" smtClean="0"/>
              <a:t>  Must accept interference caused by licensed equipment operating properly under FCC rules</a:t>
            </a:r>
            <a:endParaRPr lang="en-US" dirty="0"/>
          </a:p>
        </p:txBody>
      </p:sp>
      <p:sp>
        <p:nvSpPr>
          <p:cNvPr id="8" name="TextBox 7"/>
          <p:cNvSpPr txBox="1"/>
          <p:nvPr/>
        </p:nvSpPr>
        <p:spPr>
          <a:xfrm>
            <a:off x="981269" y="1686665"/>
            <a:ext cx="7324531"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b="1" dirty="0">
                <a:latin typeface="Cambria" charset="0"/>
                <a:ea typeface="Cambria" charset="0"/>
                <a:cs typeface="Cambria" charset="0"/>
              </a:rPr>
              <a:t>Part 15 </a:t>
            </a:r>
            <a:r>
              <a:rPr lang="en-US" b="1" dirty="0" smtClean="0">
                <a:latin typeface="Cambria" charset="0"/>
                <a:ea typeface="Cambria" charset="0"/>
                <a:cs typeface="Cambria" charset="0"/>
              </a:rPr>
              <a:t>  </a:t>
            </a:r>
            <a:r>
              <a:rPr lang="en-US" dirty="0" smtClean="0">
                <a:latin typeface="Cambria" charset="0"/>
                <a:ea typeface="Cambria" charset="0"/>
                <a:cs typeface="Cambria" charset="0"/>
              </a:rPr>
              <a:t>An </a:t>
            </a:r>
            <a:r>
              <a:rPr lang="en-US" dirty="0">
                <a:latin typeface="Cambria" charset="0"/>
                <a:ea typeface="Cambria" charset="0"/>
                <a:cs typeface="Cambria" charset="0"/>
              </a:rPr>
              <a:t>unlicensed device that may emit low-powered radio signals on frequencies used by a licensed </a:t>
            </a:r>
            <a:r>
              <a:rPr lang="en-US" dirty="0" smtClean="0">
                <a:latin typeface="Cambria" charset="0"/>
                <a:ea typeface="Cambria" charset="0"/>
                <a:cs typeface="Cambria" charset="0"/>
              </a:rPr>
              <a:t>service. </a:t>
            </a:r>
            <a:r>
              <a:rPr lang="en-US" dirty="0" smtClean="0">
                <a:solidFill>
                  <a:srgbClr val="FF0000"/>
                </a:solidFill>
                <a:latin typeface="Cambria" charset="0"/>
                <a:ea typeface="Cambria" charset="0"/>
                <a:cs typeface="Cambria" charset="0"/>
              </a:rPr>
              <a:t>T7B09</a:t>
            </a:r>
            <a:endParaRPr lang="en-US" dirty="0">
              <a:solidFill>
                <a:srgbClr val="FF0000"/>
              </a:solidFill>
              <a:latin typeface="Cambria" charset="0"/>
              <a:ea typeface="Cambria" charset="0"/>
              <a:cs typeface="Cambria"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2593"/>
            <a:ext cx="8305800" cy="1143000"/>
          </a:xfrm>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RFI</a:t>
            </a:r>
            <a:endParaRPr lang="en-US" dirty="0"/>
          </a:p>
        </p:txBody>
      </p:sp>
      <p:sp>
        <p:nvSpPr>
          <p:cNvPr id="7" name="TextBox 6"/>
          <p:cNvSpPr txBox="1"/>
          <p:nvPr/>
        </p:nvSpPr>
        <p:spPr>
          <a:xfrm>
            <a:off x="1524000" y="1828800"/>
            <a:ext cx="6781800" cy="923330"/>
          </a:xfrm>
          <a:prstGeom prst="rect">
            <a:avLst/>
          </a:prstGeom>
          <a:noFill/>
        </p:spPr>
        <p:txBody>
          <a:bodyPr wrap="square" rtlCol="0">
            <a:spAutoFit/>
          </a:bodyPr>
          <a:lstStyle/>
          <a:p>
            <a:r>
              <a:rPr lang="en-US" dirty="0">
                <a:latin typeface="Cambria" charset="0"/>
                <a:ea typeface="Cambria" charset="0"/>
                <a:cs typeface="Cambria" charset="0"/>
              </a:rPr>
              <a:t>What would cause a broadcast AM or FM radio to receive an amateur radio transmission unintentionally</a:t>
            </a:r>
            <a:r>
              <a:rPr lang="en-US" dirty="0" smtClean="0">
                <a:latin typeface="Cambria" charset="0"/>
                <a:ea typeface="Cambria" charset="0"/>
                <a:cs typeface="Cambria" charset="0"/>
              </a:rPr>
              <a:t>? </a:t>
            </a:r>
            <a:r>
              <a:rPr lang="en-US" sz="1400" dirty="0">
                <a:solidFill>
                  <a:srgbClr val="FF0000"/>
                </a:solidFill>
                <a:latin typeface="Cambria" charset="0"/>
                <a:ea typeface="Cambria" charset="0"/>
                <a:cs typeface="Cambria" charset="0"/>
              </a:rPr>
              <a:t>T7B02 </a:t>
            </a:r>
          </a:p>
          <a:p>
            <a:endParaRPr lang="en-US" dirty="0">
              <a:latin typeface="Cambria" charset="0"/>
              <a:ea typeface="Cambria" charset="0"/>
              <a:cs typeface="Cambria" charset="0"/>
            </a:endParaRPr>
          </a:p>
        </p:txBody>
      </p:sp>
      <p:sp>
        <p:nvSpPr>
          <p:cNvPr id="9" name="TextBox 8"/>
          <p:cNvSpPr txBox="1"/>
          <p:nvPr/>
        </p:nvSpPr>
        <p:spPr>
          <a:xfrm>
            <a:off x="884689" y="3352800"/>
            <a:ext cx="7450822" cy="369332"/>
          </a:xfrm>
          <a:prstGeom prst="rect">
            <a:avLst/>
          </a:prstGeom>
          <a:noFill/>
        </p:spPr>
        <p:txBody>
          <a:bodyPr wrap="none" rtlCol="0">
            <a:spAutoFit/>
          </a:bodyPr>
          <a:lstStyle/>
          <a:p>
            <a:r>
              <a:rPr lang="en-US">
                <a:latin typeface="Cambria" charset="0"/>
                <a:ea typeface="Cambria" charset="0"/>
                <a:cs typeface="Cambria" charset="0"/>
              </a:rPr>
              <a:t>The receiver is unable to reject strong signals outside the AM or FM band</a:t>
            </a:r>
            <a:r>
              <a:rPr lang="en-US">
                <a:latin typeface="Cambria" charset="0"/>
                <a:ea typeface="Cambria" charset="0"/>
                <a:cs typeface="Cambria" charset="0"/>
              </a:rPr>
              <a:t> </a:t>
            </a:r>
          </a:p>
        </p:txBody>
      </p:sp>
    </p:spTree>
    <p:extLst>
      <p:ext uri="{BB962C8B-B14F-4D97-AF65-F5344CB8AC3E}">
        <p14:creationId xmlns:p14="http://schemas.microsoft.com/office/powerpoint/2010/main" val="680195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1771"/>
            <a:ext cx="8305800" cy="1143000"/>
          </a:xfrm>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Filters</a:t>
            </a:r>
            <a:endParaRPr lang="en-US" dirty="0"/>
          </a:p>
        </p:txBody>
      </p:sp>
      <p:sp>
        <p:nvSpPr>
          <p:cNvPr id="10" name="TextBox 9"/>
          <p:cNvSpPr txBox="1"/>
          <p:nvPr/>
        </p:nvSpPr>
        <p:spPr>
          <a:xfrm>
            <a:off x="422204" y="3071754"/>
            <a:ext cx="5479513" cy="369332"/>
          </a:xfrm>
          <a:prstGeom prst="rect">
            <a:avLst/>
          </a:prstGeom>
          <a:noFill/>
        </p:spPr>
        <p:txBody>
          <a:bodyPr wrap="none" rtlCol="0">
            <a:spAutoFit/>
          </a:bodyPr>
          <a:lstStyle/>
          <a:p>
            <a:r>
              <a:rPr lang="en-US" dirty="0" smtClean="0">
                <a:latin typeface="Cambria" charset="0"/>
                <a:ea typeface="Cambria" charset="0"/>
                <a:cs typeface="Cambria" charset="0"/>
              </a:rPr>
              <a:t>Overload </a:t>
            </a:r>
            <a:r>
              <a:rPr lang="en-US" dirty="0" smtClean="0">
                <a:latin typeface="Cambria" charset="0"/>
                <a:ea typeface="Cambria" charset="0"/>
                <a:cs typeface="Cambria" charset="0"/>
              </a:rPr>
              <a:t>interference by </a:t>
            </a:r>
            <a:r>
              <a:rPr lang="en-US" dirty="0" smtClean="0">
                <a:latin typeface="Cambria" charset="0"/>
                <a:ea typeface="Cambria" charset="0"/>
                <a:cs typeface="Cambria" charset="0"/>
              </a:rPr>
              <a:t>amateur to television </a:t>
            </a:r>
            <a:r>
              <a:rPr lang="en-US" dirty="0" smtClean="0">
                <a:solidFill>
                  <a:srgbClr val="FF0000"/>
                </a:solidFill>
                <a:latin typeface="Cambria" charset="0"/>
                <a:ea typeface="Cambria" charset="0"/>
                <a:cs typeface="Cambria" charset="0"/>
              </a:rPr>
              <a:t>T7B05 </a:t>
            </a:r>
            <a:endParaRPr lang="en-US" dirty="0">
              <a:latin typeface="Cambria" charset="0"/>
              <a:ea typeface="Cambria" charset="0"/>
              <a:cs typeface="Cambria" charset="0"/>
            </a:endParaRPr>
          </a:p>
        </p:txBody>
      </p:sp>
      <p:sp>
        <p:nvSpPr>
          <p:cNvPr id="4" name="TextBox 3"/>
          <p:cNvSpPr txBox="1"/>
          <p:nvPr/>
        </p:nvSpPr>
        <p:spPr>
          <a:xfrm>
            <a:off x="615820" y="5407778"/>
            <a:ext cx="7823718"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latin typeface="Cambria" charset="0"/>
                <a:ea typeface="Cambria" charset="0"/>
                <a:cs typeface="Cambria" charset="0"/>
              </a:rPr>
              <a:t>Check your radio equipment;</a:t>
            </a:r>
          </a:p>
          <a:p>
            <a:r>
              <a:rPr lang="en-US" dirty="0">
                <a:latin typeface="Cambria" charset="0"/>
                <a:ea typeface="Cambria" charset="0"/>
                <a:cs typeface="Cambria" charset="0"/>
              </a:rPr>
              <a:t>	</a:t>
            </a:r>
            <a:r>
              <a:rPr lang="en-US" dirty="0">
                <a:latin typeface="Cambria" charset="0"/>
                <a:ea typeface="Cambria" charset="0"/>
                <a:cs typeface="Cambria" charset="0"/>
              </a:rPr>
              <a:t> Make sure that your station is functioning properly and that it does not cause interference to your own radio or television</a:t>
            </a:r>
            <a:r>
              <a:rPr lang="en-US" dirty="0">
                <a:latin typeface="Cambria" charset="0"/>
                <a:ea typeface="Cambria" charset="0"/>
                <a:cs typeface="Cambria" charset="0"/>
              </a:rPr>
              <a:t> </a:t>
            </a:r>
            <a:r>
              <a:rPr lang="en-US" sz="1400" dirty="0">
                <a:solidFill>
                  <a:srgbClr val="FF0000"/>
                </a:solidFill>
                <a:latin typeface="Cambria" charset="0"/>
                <a:ea typeface="Cambria" charset="0"/>
                <a:cs typeface="Cambria" charset="0"/>
              </a:rPr>
              <a:t>T7B06 </a:t>
            </a:r>
            <a:endParaRPr lang="en-US" sz="1400" dirty="0">
              <a:solidFill>
                <a:srgbClr val="FF0000"/>
              </a:solidFill>
              <a:latin typeface="Cambria" charset="0"/>
              <a:ea typeface="Cambria" charset="0"/>
              <a:cs typeface="Cambria" charset="0"/>
            </a:endParaRPr>
          </a:p>
        </p:txBody>
      </p:sp>
      <p:pic>
        <p:nvPicPr>
          <p:cNvPr id="11" name="Picture 10"/>
          <p:cNvPicPr>
            <a:picLocks noChangeAspect="1"/>
          </p:cNvPicPr>
          <p:nvPr/>
        </p:nvPicPr>
        <p:blipFill>
          <a:blip r:embed="rId2"/>
          <a:stretch>
            <a:fillRect/>
          </a:stretch>
        </p:blipFill>
        <p:spPr>
          <a:xfrm>
            <a:off x="2173773" y="-3259"/>
            <a:ext cx="2336800" cy="1752600"/>
          </a:xfrm>
          <a:prstGeom prst="rect">
            <a:avLst/>
          </a:prstGeom>
        </p:spPr>
      </p:pic>
      <p:sp>
        <p:nvSpPr>
          <p:cNvPr id="12" name="TextBox 11"/>
          <p:cNvSpPr txBox="1"/>
          <p:nvPr/>
        </p:nvSpPr>
        <p:spPr>
          <a:xfrm>
            <a:off x="4527679" y="873041"/>
            <a:ext cx="3158750" cy="369332"/>
          </a:xfrm>
          <a:prstGeom prst="rect">
            <a:avLst/>
          </a:prstGeom>
          <a:noFill/>
        </p:spPr>
        <p:txBody>
          <a:bodyPr wrap="none" rtlCol="0">
            <a:spAutoFit/>
          </a:bodyPr>
          <a:lstStyle/>
          <a:p>
            <a:r>
              <a:rPr lang="en-US" dirty="0" smtClean="0">
                <a:latin typeface="Cambria" charset="0"/>
                <a:ea typeface="Cambria" charset="0"/>
                <a:cs typeface="Cambria" charset="0"/>
              </a:rPr>
              <a:t>Filter out what you don</a:t>
            </a:r>
            <a:r>
              <a:rPr lang="mr-IN" dirty="0" smtClean="0">
                <a:latin typeface="Cambria" charset="0"/>
                <a:ea typeface="Cambria" charset="0"/>
                <a:cs typeface="Cambria" charset="0"/>
              </a:rPr>
              <a:t>’</a:t>
            </a:r>
            <a:r>
              <a:rPr lang="en-US" dirty="0" smtClean="0">
                <a:latin typeface="Cambria" charset="0"/>
                <a:ea typeface="Cambria" charset="0"/>
                <a:cs typeface="Cambria" charset="0"/>
              </a:rPr>
              <a:t>t want</a:t>
            </a:r>
            <a:endParaRPr lang="en-US" dirty="0">
              <a:latin typeface="Cambria" charset="0"/>
              <a:ea typeface="Cambria" charset="0"/>
              <a:cs typeface="Cambria" charset="0"/>
            </a:endParaRPr>
          </a:p>
        </p:txBody>
      </p:sp>
      <p:sp>
        <p:nvSpPr>
          <p:cNvPr id="13" name="TextBox 12"/>
          <p:cNvSpPr txBox="1"/>
          <p:nvPr/>
        </p:nvSpPr>
        <p:spPr>
          <a:xfrm>
            <a:off x="1683831" y="2065489"/>
            <a:ext cx="4263539" cy="369332"/>
          </a:xfrm>
          <a:prstGeom prst="rect">
            <a:avLst/>
          </a:prstGeom>
          <a:noFill/>
        </p:spPr>
        <p:txBody>
          <a:bodyPr wrap="none" rtlCol="0">
            <a:spAutoFit/>
          </a:bodyPr>
          <a:lstStyle/>
          <a:p>
            <a:r>
              <a:rPr lang="en-US">
                <a:latin typeface="Cambria" charset="0"/>
                <a:ea typeface="Cambria" charset="0"/>
                <a:cs typeface="Cambria" charset="0"/>
              </a:rPr>
              <a:t>T</a:t>
            </a:r>
            <a:r>
              <a:rPr lang="en-US" smtClean="0">
                <a:latin typeface="Cambria" charset="0"/>
                <a:ea typeface="Cambria" charset="0"/>
                <a:cs typeface="Cambria" charset="0"/>
              </a:rPr>
              <a:t>elephone </a:t>
            </a:r>
            <a:r>
              <a:rPr lang="en-US" dirty="0" smtClean="0">
                <a:latin typeface="Cambria" charset="0"/>
                <a:ea typeface="Cambria" charset="0"/>
                <a:cs typeface="Cambria" charset="0"/>
              </a:rPr>
              <a:t>from my amateur radio. </a:t>
            </a:r>
            <a:r>
              <a:rPr lang="en-US" dirty="0" smtClean="0">
                <a:solidFill>
                  <a:srgbClr val="FF0000"/>
                </a:solidFill>
                <a:latin typeface="Cambria" charset="0"/>
                <a:ea typeface="Cambria" charset="0"/>
                <a:cs typeface="Cambria" charset="0"/>
              </a:rPr>
              <a:t>T7B04</a:t>
            </a:r>
            <a:endParaRPr lang="en-US" dirty="0">
              <a:solidFill>
                <a:srgbClr val="FF0000"/>
              </a:solidFill>
              <a:latin typeface="Cambria" charset="0"/>
              <a:ea typeface="Cambria" charset="0"/>
              <a:cs typeface="Cambria" charset="0"/>
            </a:endParaRPr>
          </a:p>
        </p:txBody>
      </p:sp>
      <p:sp>
        <p:nvSpPr>
          <p:cNvPr id="14" name="TextBox 13"/>
          <p:cNvSpPr txBox="1"/>
          <p:nvPr/>
        </p:nvSpPr>
        <p:spPr>
          <a:xfrm>
            <a:off x="2173773" y="2415945"/>
            <a:ext cx="3283656" cy="369332"/>
          </a:xfrm>
          <a:prstGeom prst="rect">
            <a:avLst/>
          </a:prstGeom>
          <a:noFill/>
        </p:spPr>
        <p:txBody>
          <a:bodyPr wrap="none" rtlCol="0">
            <a:spAutoFit/>
          </a:bodyPr>
          <a:lstStyle/>
          <a:p>
            <a:r>
              <a:rPr lang="en-US" dirty="0" smtClean="0">
                <a:latin typeface="Cambria" charset="0"/>
                <a:ea typeface="Cambria" charset="0"/>
                <a:cs typeface="Cambria" charset="0"/>
              </a:rPr>
              <a:t>Put a RF filter on the telephone</a:t>
            </a:r>
            <a:endParaRPr lang="en-US" dirty="0">
              <a:latin typeface="Cambria" charset="0"/>
              <a:ea typeface="Cambria" charset="0"/>
              <a:cs typeface="Cambria" charset="0"/>
            </a:endParaRPr>
          </a:p>
        </p:txBody>
      </p:sp>
      <p:sp>
        <p:nvSpPr>
          <p:cNvPr id="15" name="TextBox 14"/>
          <p:cNvSpPr txBox="1"/>
          <p:nvPr/>
        </p:nvSpPr>
        <p:spPr>
          <a:xfrm>
            <a:off x="719343" y="3524336"/>
            <a:ext cx="5987143" cy="646331"/>
          </a:xfrm>
          <a:prstGeom prst="rect">
            <a:avLst/>
          </a:prstGeom>
          <a:noFill/>
        </p:spPr>
        <p:txBody>
          <a:bodyPr wrap="square" rtlCol="0">
            <a:spAutoFit/>
          </a:bodyPr>
          <a:lstStyle/>
          <a:p>
            <a:r>
              <a:rPr lang="en-US" dirty="0">
                <a:latin typeface="Cambria" charset="0"/>
                <a:ea typeface="Cambria" charset="0"/>
                <a:cs typeface="Cambria" charset="0"/>
              </a:rPr>
              <a:t>Block the amateur signal with a filter at the antenna input of the affected </a:t>
            </a:r>
            <a:r>
              <a:rPr lang="en-US" dirty="0" smtClean="0">
                <a:latin typeface="Cambria" charset="0"/>
                <a:ea typeface="Cambria" charset="0"/>
                <a:cs typeface="Cambria" charset="0"/>
              </a:rPr>
              <a:t>receiver</a:t>
            </a:r>
            <a:endParaRPr lang="en-US" dirty="0">
              <a:latin typeface="Cambria" charset="0"/>
              <a:ea typeface="Cambria" charset="0"/>
              <a:cs typeface="Cambria" charset="0"/>
            </a:endParaRPr>
          </a:p>
        </p:txBody>
      </p:sp>
      <p:sp>
        <p:nvSpPr>
          <p:cNvPr id="16" name="TextBox 15"/>
          <p:cNvSpPr txBox="1"/>
          <p:nvPr/>
        </p:nvSpPr>
        <p:spPr>
          <a:xfrm>
            <a:off x="422204" y="4410991"/>
            <a:ext cx="7428444" cy="646331"/>
          </a:xfrm>
          <a:prstGeom prst="rect">
            <a:avLst/>
          </a:prstGeom>
          <a:noFill/>
        </p:spPr>
        <p:txBody>
          <a:bodyPr wrap="none" rtlCol="0">
            <a:spAutoFit/>
          </a:bodyPr>
          <a:lstStyle/>
          <a:p>
            <a:r>
              <a:rPr lang="en-US" dirty="0">
                <a:latin typeface="Cambria" charset="0"/>
                <a:ea typeface="Cambria" charset="0"/>
                <a:cs typeface="Cambria" charset="0"/>
              </a:rPr>
              <a:t>O</a:t>
            </a:r>
            <a:r>
              <a:rPr lang="en-US" dirty="0" smtClean="0">
                <a:latin typeface="Cambria" charset="0"/>
                <a:ea typeface="Cambria" charset="0"/>
                <a:cs typeface="Cambria" charset="0"/>
              </a:rPr>
              <a:t>verload </a:t>
            </a:r>
            <a:r>
              <a:rPr lang="en-US" dirty="0">
                <a:latin typeface="Cambria" charset="0"/>
                <a:ea typeface="Cambria" charset="0"/>
                <a:cs typeface="Cambria" charset="0"/>
              </a:rPr>
              <a:t>to a VHF transceiver from a nearby FM broadcast </a:t>
            </a:r>
            <a:r>
              <a:rPr lang="en-US" dirty="0" smtClean="0">
                <a:latin typeface="Cambria" charset="0"/>
                <a:ea typeface="Cambria" charset="0"/>
                <a:cs typeface="Cambria" charset="0"/>
              </a:rPr>
              <a:t>station T7B07</a:t>
            </a:r>
            <a:endParaRPr lang="en-US" dirty="0">
              <a:latin typeface="Cambria" charset="0"/>
              <a:ea typeface="Cambria" charset="0"/>
              <a:cs typeface="Cambria" charset="0"/>
            </a:endParaRPr>
          </a:p>
          <a:p>
            <a:endParaRPr lang="en-US" dirty="0">
              <a:latin typeface="Cambria" charset="0"/>
              <a:ea typeface="Cambria" charset="0"/>
              <a:cs typeface="Cambria" charset="0"/>
            </a:endParaRPr>
          </a:p>
        </p:txBody>
      </p:sp>
      <p:sp>
        <p:nvSpPr>
          <p:cNvPr id="17" name="TextBox 16"/>
          <p:cNvSpPr txBox="1"/>
          <p:nvPr/>
        </p:nvSpPr>
        <p:spPr>
          <a:xfrm>
            <a:off x="2776247" y="4811831"/>
            <a:ext cx="1873333" cy="369332"/>
          </a:xfrm>
          <a:prstGeom prst="rect">
            <a:avLst/>
          </a:prstGeom>
          <a:noFill/>
        </p:spPr>
        <p:txBody>
          <a:bodyPr wrap="none" rtlCol="0">
            <a:spAutoFit/>
          </a:bodyPr>
          <a:lstStyle/>
          <a:p>
            <a:r>
              <a:rPr lang="en-US" dirty="0">
                <a:latin typeface="Cambria" charset="0"/>
                <a:ea typeface="Cambria" charset="0"/>
                <a:cs typeface="Cambria" charset="0"/>
              </a:rPr>
              <a:t>Band-reject filter</a:t>
            </a:r>
            <a:endParaRPr lang="en-US" dirty="0">
              <a:latin typeface="Cambria" charset="0"/>
              <a:ea typeface="Cambria" charset="0"/>
              <a:cs typeface="Cambria" charset="0"/>
            </a:endParaRPr>
          </a:p>
        </p:txBody>
      </p:sp>
      <p:sp>
        <p:nvSpPr>
          <p:cNvPr id="18" name="TextBox 17"/>
          <p:cNvSpPr txBox="1"/>
          <p:nvPr/>
        </p:nvSpPr>
        <p:spPr>
          <a:xfrm>
            <a:off x="306820" y="1679934"/>
            <a:ext cx="2931187" cy="369332"/>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US" u="sng" dirty="0">
                <a:latin typeface="Cambria" charset="0"/>
                <a:ea typeface="Cambria" charset="0"/>
                <a:cs typeface="Cambria" charset="0"/>
              </a:rPr>
              <a:t>I don</a:t>
            </a:r>
            <a:r>
              <a:rPr lang="mr-IN" u="sng" dirty="0">
                <a:latin typeface="Cambria" charset="0"/>
                <a:ea typeface="Cambria" charset="0"/>
                <a:cs typeface="Cambria" charset="0"/>
              </a:rPr>
              <a:t>’</a:t>
            </a:r>
            <a:r>
              <a:rPr lang="en-US" u="sng" dirty="0" smtClean="0">
                <a:latin typeface="Cambria" charset="0"/>
                <a:ea typeface="Cambria" charset="0"/>
                <a:cs typeface="Cambria" charset="0"/>
              </a:rPr>
              <a:t>t want </a:t>
            </a:r>
            <a:r>
              <a:rPr lang="en-US" u="sng" dirty="0">
                <a:latin typeface="Cambria" charset="0"/>
                <a:ea typeface="Cambria" charset="0"/>
                <a:cs typeface="Cambria" charset="0"/>
              </a:rPr>
              <a:t>interference </a:t>
            </a:r>
            <a:r>
              <a:rPr lang="en-US" u="sng" dirty="0" smtClean="0">
                <a:latin typeface="Cambria" charset="0"/>
                <a:ea typeface="Cambria" charset="0"/>
                <a:cs typeface="Cambria" charset="0"/>
              </a:rPr>
              <a:t>to:</a:t>
            </a:r>
            <a:endParaRPr lang="en-US" u="sng" dirty="0">
              <a:latin typeface="Cambria" charset="0"/>
              <a:ea typeface="Cambria" charset="0"/>
              <a:cs typeface="Cambria" charset="0"/>
            </a:endParaRPr>
          </a:p>
        </p:txBody>
      </p:sp>
    </p:spTree>
    <p:extLst>
      <p:ext uri="{BB962C8B-B14F-4D97-AF65-F5344CB8AC3E}">
        <p14:creationId xmlns:p14="http://schemas.microsoft.com/office/powerpoint/2010/main" val="972992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nodeType="clickEffect">
                                  <p:stCondLst>
                                    <p:cond delay="0"/>
                                  </p:stCondLst>
                                  <p:childTnLst>
                                    <p:set>
                                      <p:cBhvr>
                                        <p:cTn id="15" dur="1" fill="hold">
                                          <p:stCondLst>
                                            <p:cond delay="0"/>
                                          </p:stCondLst>
                                        </p:cTn>
                                        <p:tgtEl>
                                          <p:spTgt spid="14">
                                            <p:txEl>
                                              <p:pRg st="0" end="0"/>
                                            </p:txEl>
                                          </p:spTgt>
                                        </p:tgtEl>
                                        <p:attrNameLst>
                                          <p:attrName>style.visibility</p:attrName>
                                        </p:attrNameLst>
                                      </p:cBhvr>
                                      <p:to>
                                        <p:strVal val="visible"/>
                                      </p:to>
                                    </p:set>
                                    <p:anim calcmode="lin" valueType="num">
                                      <p:cBhvr>
                                        <p:cTn id="16" dur="1000" fill="hold"/>
                                        <p:tgtEl>
                                          <p:spTgt spid="14">
                                            <p:txEl>
                                              <p:pRg st="0" end="0"/>
                                            </p:txEl>
                                          </p:spTgt>
                                        </p:tgtEl>
                                        <p:attrNameLst>
                                          <p:attrName>ppt_w</p:attrName>
                                        </p:attrNameLst>
                                      </p:cBhvr>
                                      <p:tavLst>
                                        <p:tav tm="0">
                                          <p:val>
                                            <p:strVal val="#ppt_w*0.70"/>
                                          </p:val>
                                        </p:tav>
                                        <p:tav tm="100000">
                                          <p:val>
                                            <p:strVal val="#ppt_w"/>
                                          </p:val>
                                        </p:tav>
                                      </p:tavLst>
                                    </p:anim>
                                    <p:anim calcmode="lin" valueType="num">
                                      <p:cBhvr>
                                        <p:cTn id="17" dur="1000" fill="hold"/>
                                        <p:tgtEl>
                                          <p:spTgt spid="14">
                                            <p:txEl>
                                              <p:pRg st="0" end="0"/>
                                            </p:txEl>
                                          </p:spTgt>
                                        </p:tgtEl>
                                        <p:attrNameLst>
                                          <p:attrName>ppt_h</p:attrName>
                                        </p:attrNameLst>
                                      </p:cBhvr>
                                      <p:tavLst>
                                        <p:tav tm="0">
                                          <p:val>
                                            <p:strVal val="#ppt_h"/>
                                          </p:val>
                                        </p:tav>
                                        <p:tav tm="100000">
                                          <p:val>
                                            <p:strVal val="#ppt_h"/>
                                          </p:val>
                                        </p:tav>
                                      </p:tavLst>
                                    </p:anim>
                                    <p:animEffect transition="in" filter="fade">
                                      <p:cBhvr>
                                        <p:cTn id="18" dur="1000"/>
                                        <p:tgtEl>
                                          <p:spTgt spid="1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500"/>
                                        <p:tgtEl>
                                          <p:spTgt spid="10">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1000" fill="hold"/>
                                        <p:tgtEl>
                                          <p:spTgt spid="15"/>
                                        </p:tgtEl>
                                        <p:attrNameLst>
                                          <p:attrName>ppt_w</p:attrName>
                                        </p:attrNameLst>
                                      </p:cBhvr>
                                      <p:tavLst>
                                        <p:tav tm="0">
                                          <p:val>
                                            <p:strVal val="#ppt_w*0.70"/>
                                          </p:val>
                                        </p:tav>
                                        <p:tav tm="100000">
                                          <p:val>
                                            <p:strVal val="#ppt_w"/>
                                          </p:val>
                                        </p:tav>
                                      </p:tavLst>
                                    </p:anim>
                                    <p:anim calcmode="lin" valueType="num">
                                      <p:cBhvr>
                                        <p:cTn id="29" dur="1000" fill="hold"/>
                                        <p:tgtEl>
                                          <p:spTgt spid="15"/>
                                        </p:tgtEl>
                                        <p:attrNameLst>
                                          <p:attrName>ppt_h</p:attrName>
                                        </p:attrNameLst>
                                      </p:cBhvr>
                                      <p:tavLst>
                                        <p:tav tm="0">
                                          <p:val>
                                            <p:strVal val="#ppt_h"/>
                                          </p:val>
                                        </p:tav>
                                        <p:tav tm="100000">
                                          <p:val>
                                            <p:strVal val="#ppt_h"/>
                                          </p:val>
                                        </p:tav>
                                      </p:tavLst>
                                    </p:anim>
                                    <p:animEffect transition="in" filter="fade">
                                      <p:cBhvr>
                                        <p:cTn id="30" dur="10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1000" fill="hold"/>
                                        <p:tgtEl>
                                          <p:spTgt spid="4"/>
                                        </p:tgtEl>
                                        <p:attrNameLst>
                                          <p:attrName>ppt_w</p:attrName>
                                        </p:attrNameLst>
                                      </p:cBhvr>
                                      <p:tavLst>
                                        <p:tav tm="0">
                                          <p:val>
                                            <p:strVal val="#ppt_w*0.70"/>
                                          </p:val>
                                        </p:tav>
                                        <p:tav tm="100000">
                                          <p:val>
                                            <p:strVal val="#ppt_w"/>
                                          </p:val>
                                        </p:tav>
                                      </p:tavLst>
                                    </p:anim>
                                    <p:anim calcmode="lin" valueType="num">
                                      <p:cBhvr>
                                        <p:cTn id="48" dur="1000" fill="hold"/>
                                        <p:tgtEl>
                                          <p:spTgt spid="4"/>
                                        </p:tgtEl>
                                        <p:attrNameLst>
                                          <p:attrName>ppt_h</p:attrName>
                                        </p:attrNameLst>
                                      </p:cBhvr>
                                      <p:tavLst>
                                        <p:tav tm="0">
                                          <p:val>
                                            <p:strVal val="#ppt_h"/>
                                          </p:val>
                                        </p:tav>
                                        <p:tav tm="100000">
                                          <p:val>
                                            <p:strVal val="#ppt_h"/>
                                          </p:val>
                                        </p:tav>
                                      </p:tavLst>
                                    </p:anim>
                                    <p:animEffect transition="in" filter="fade">
                                      <p:cBhvr>
                                        <p:cTn id="4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p:bldP spid="15" grpId="0"/>
      <p:bldP spid="16" grpId="0"/>
      <p:bldP spid="17" grpId="0"/>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838200"/>
            <a:ext cx="3986348" cy="584775"/>
          </a:xfrm>
          <a:prstGeom prst="rect">
            <a:avLst/>
          </a:prstGeom>
        </p:spPr>
        <p:txBody>
          <a:bodyPr wrap="none">
            <a:spAutoFit/>
          </a:bodyPr>
          <a:lstStyle/>
          <a:p>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Ferrite filter chokes</a:t>
            </a:r>
            <a:endParaRPr lang="en-US" sz="3200" dirty="0"/>
          </a:p>
        </p:txBody>
      </p:sp>
      <p:pic>
        <p:nvPicPr>
          <p:cNvPr id="3" name="Picture 2"/>
          <p:cNvPicPr>
            <a:picLocks noChangeAspect="1"/>
          </p:cNvPicPr>
          <p:nvPr/>
        </p:nvPicPr>
        <p:blipFill>
          <a:blip r:embed="rId2"/>
          <a:stretch>
            <a:fillRect/>
          </a:stretch>
        </p:blipFill>
        <p:spPr>
          <a:xfrm>
            <a:off x="381000" y="1676400"/>
            <a:ext cx="2908300" cy="2184400"/>
          </a:xfrm>
          <a:prstGeom prst="rect">
            <a:avLst/>
          </a:prstGeom>
        </p:spPr>
      </p:pic>
      <p:pic>
        <p:nvPicPr>
          <p:cNvPr id="4" name="Picture 3"/>
          <p:cNvPicPr>
            <a:picLocks noChangeAspect="1"/>
          </p:cNvPicPr>
          <p:nvPr/>
        </p:nvPicPr>
        <p:blipFill>
          <a:blip r:embed="rId3"/>
          <a:stretch>
            <a:fillRect/>
          </a:stretch>
        </p:blipFill>
        <p:spPr>
          <a:xfrm>
            <a:off x="3810000" y="1676400"/>
            <a:ext cx="4284133" cy="3213100"/>
          </a:xfrm>
          <a:prstGeom prst="rect">
            <a:avLst/>
          </a:prstGeom>
        </p:spPr>
      </p:pic>
      <p:sp>
        <p:nvSpPr>
          <p:cNvPr id="5" name="TextBox 4"/>
          <p:cNvSpPr txBox="1"/>
          <p:nvPr/>
        </p:nvSpPr>
        <p:spPr>
          <a:xfrm>
            <a:off x="514739" y="5142925"/>
            <a:ext cx="8345105" cy="646331"/>
          </a:xfrm>
          <a:prstGeom prst="rect">
            <a:avLst/>
          </a:prstGeom>
          <a:noFill/>
        </p:spPr>
        <p:txBody>
          <a:bodyPr wrap="none" rtlCol="0">
            <a:spAutoFit/>
          </a:bodyPr>
          <a:lstStyle/>
          <a:p>
            <a:r>
              <a:rPr lang="en-US" dirty="0"/>
              <a:t>D</a:t>
            </a:r>
            <a:r>
              <a:rPr lang="en-US" dirty="0" smtClean="0"/>
              <a:t>istorted </a:t>
            </a:r>
            <a:r>
              <a:rPr lang="en-US" dirty="0"/>
              <a:t>audio caused by RF current on the shield of a microphone cable</a:t>
            </a:r>
            <a:r>
              <a:rPr lang="en-US" dirty="0" smtClean="0"/>
              <a:t>? </a:t>
            </a:r>
            <a:r>
              <a:rPr lang="en-US" sz="1400" dirty="0">
                <a:solidFill>
                  <a:srgbClr val="FF0000"/>
                </a:solidFill>
                <a:latin typeface="Cambria" charset="0"/>
                <a:ea typeface="Cambria" charset="0"/>
                <a:cs typeface="Cambria" charset="0"/>
              </a:rPr>
              <a:t>T4A09 </a:t>
            </a:r>
          </a:p>
          <a:p>
            <a:endParaRPr lang="en-US" dirty="0"/>
          </a:p>
        </p:txBody>
      </p:sp>
      <p:sp>
        <p:nvSpPr>
          <p:cNvPr id="6" name="TextBox 5"/>
          <p:cNvSpPr txBox="1"/>
          <p:nvPr/>
        </p:nvSpPr>
        <p:spPr>
          <a:xfrm>
            <a:off x="3124200" y="5673349"/>
            <a:ext cx="2277611" cy="369332"/>
          </a:xfrm>
          <a:prstGeom prst="rect">
            <a:avLst/>
          </a:prstGeom>
          <a:noFill/>
        </p:spPr>
        <p:txBody>
          <a:bodyPr wrap="none" rtlCol="0">
            <a:spAutoFit/>
          </a:bodyPr>
          <a:lstStyle/>
          <a:p>
            <a:r>
              <a:rPr lang="en-US" smtClean="0"/>
              <a:t>Install a ferrite choke</a:t>
            </a:r>
            <a:endParaRPr lang="en-US"/>
          </a:p>
        </p:txBody>
      </p:sp>
    </p:spTree>
    <p:extLst>
      <p:ext uri="{BB962C8B-B14F-4D97-AF65-F5344CB8AC3E}">
        <p14:creationId xmlns:p14="http://schemas.microsoft.com/office/powerpoint/2010/main" val="125393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Slide Number Placeholder 5"/>
          <p:cNvSpPr>
            <a:spLocks noGrp="1"/>
          </p:cNvSpPr>
          <p:nvPr>
            <p:ph type="sldNum" sz="quarter" idx="12"/>
          </p:nvPr>
        </p:nvSpPr>
        <p:spPr>
          <a:noFill/>
          <a:ln>
            <a:miter lim="800000"/>
            <a:headEnd/>
            <a:tailEnd/>
          </a:ln>
        </p:spPr>
        <p:txBody>
          <a:bodyPr/>
          <a:lstStyle/>
          <a:p>
            <a:fld id="{BB96FE5B-5503-554B-BAB4-5B0A2316F543}" type="slidenum">
              <a:rPr lang="en-US"/>
              <a:pPr/>
              <a:t>24</a:t>
            </a:fld>
            <a:endParaRPr lang="en-US"/>
          </a:p>
        </p:txBody>
      </p:sp>
      <p:sp>
        <p:nvSpPr>
          <p:cNvPr id="484355" name="Rectangle 2"/>
          <p:cNvSpPr>
            <a:spLocks noGrp="1" noChangeArrowheads="1"/>
          </p:cNvSpPr>
          <p:nvPr>
            <p:ph type="title"/>
          </p:nvPr>
        </p:nvSpPr>
        <p:spPr>
          <a:xfrm>
            <a:off x="0" y="1433512"/>
            <a:ext cx="9144000" cy="385763"/>
          </a:xfrm>
        </p:spPr>
        <p:txBody>
          <a:bodyPr>
            <a:normAutofit fontScale="90000"/>
          </a:bodyPr>
          <a:lstStyle/>
          <a:p>
            <a:pPr eaLnBrk="1" hangingPunct="1">
              <a:tabLst>
                <a:tab pos="1376363" algn="l"/>
              </a:tabLst>
            </a:pPr>
            <a:r>
              <a:rPr lang="en-US" sz="3600" dirty="0">
                <a:solidFill>
                  <a:srgbClr val="FF0000"/>
                </a:solidFill>
              </a:rPr>
              <a:t>T7B08</a:t>
            </a:r>
            <a:r>
              <a:rPr lang="en-US" sz="3600" dirty="0"/>
              <a:t>		</a:t>
            </a:r>
            <a:r>
              <a:rPr lang="en-US" sz="2800" dirty="0">
                <a:latin typeface="Rockwell" pitchFamily="-111" charset="0"/>
              </a:rPr>
              <a:t>What should you do if a "Part 15" device in 		your neighbor’s home is causing harmful 		interference to your amateur station?</a:t>
            </a:r>
          </a:p>
        </p:txBody>
      </p:sp>
      <p:sp>
        <p:nvSpPr>
          <p:cNvPr id="1614851" name="Rectangle 3"/>
          <p:cNvSpPr>
            <a:spLocks noGrp="1" noChangeArrowheads="1"/>
          </p:cNvSpPr>
          <p:nvPr>
            <p:ph type="body" idx="1"/>
          </p:nvPr>
        </p:nvSpPr>
        <p:spPr>
          <a:xfrm>
            <a:off x="762000" y="2286000"/>
            <a:ext cx="7772400" cy="3656013"/>
          </a:xfrm>
        </p:spPr>
        <p:txBody>
          <a:bodyPr/>
          <a:lstStyle/>
          <a:p>
            <a:pPr marL="995363" lvl="1" indent="-533400" eaLnBrk="1" hangingPunct="1">
              <a:buFontTx/>
              <a:buAutoNum type="alphaUcPeriod"/>
            </a:pPr>
            <a:r>
              <a:rPr lang="en-US" sz="2400" dirty="0">
                <a:latin typeface="Rockwell" pitchFamily="-111" charset="0"/>
              </a:rPr>
              <a:t>Work with your neighbor to identify the offending device</a:t>
            </a:r>
          </a:p>
          <a:p>
            <a:pPr marL="995363" lvl="1" indent="-533400" eaLnBrk="1" hangingPunct="1">
              <a:buFontTx/>
              <a:buAutoNum type="alphaUcPeriod"/>
            </a:pPr>
            <a:r>
              <a:rPr lang="en-US" sz="2400" dirty="0">
                <a:latin typeface="Rockwell" pitchFamily="-111" charset="0"/>
              </a:rPr>
              <a:t>Politely inform your neighbor about the rules that require him to stop using the device if it causes interference</a:t>
            </a:r>
          </a:p>
          <a:p>
            <a:pPr marL="995363" lvl="1" indent="-533400" eaLnBrk="1" hangingPunct="1">
              <a:buFontTx/>
              <a:buAutoNum type="alphaUcPeriod"/>
            </a:pPr>
            <a:r>
              <a:rPr lang="en-US" sz="2400" dirty="0">
                <a:latin typeface="Rockwell" pitchFamily="-111" charset="0"/>
              </a:rPr>
              <a:t>Check your station and make sure it meets the standards of good amateur practice</a:t>
            </a:r>
          </a:p>
          <a:p>
            <a:pPr marL="995363" lvl="1" indent="-533400" eaLnBrk="1" hangingPunct="1">
              <a:buFontTx/>
              <a:buAutoNum type="alphaUcPeriod"/>
            </a:pPr>
            <a:r>
              <a:rPr lang="en-US" sz="2400" dirty="0">
                <a:latin typeface="Rockwell" pitchFamily="-111" charset="0"/>
              </a:rPr>
              <a:t>All of these choices are correct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500" fill="hold"/>
                                        <p:tgtEl>
                                          <p:spTgt spid="1614851">
                                            <p:txEl>
                                              <p:pRg st="3" end="3"/>
                                            </p:txEl>
                                          </p:spTgt>
                                        </p:tgtEl>
                                        <p:attrNameLst>
                                          <p:attrName>r</p:attrName>
                                        </p:attrNameLst>
                                      </p:cBhvr>
                                    </p:animRot>
                                  </p:childTnLst>
                                </p:cTn>
                              </p:par>
                              <p:par>
                                <p:cTn id="7" presetID="3" presetClass="emph" presetSubtype="2" fill="hold" nodeType="withEffect">
                                  <p:stCondLst>
                                    <p:cond delay="0"/>
                                  </p:stCondLst>
                                  <p:childTnLst>
                                    <p:animClr clrSpc="rgb" dir="cw">
                                      <p:cBhvr override="childStyle">
                                        <p:cTn id="8" dur="500" fill="hold"/>
                                        <p:tgtEl>
                                          <p:spTgt spid="1614851">
                                            <p:txEl>
                                              <p:pRg st="3" end="3"/>
                                            </p:txEl>
                                          </p:spTgt>
                                        </p:tgtEl>
                                        <p:attrNameLst>
                                          <p:attrName>style.color</p:attrName>
                                        </p:attrNameLst>
                                      </p:cBhvr>
                                      <p:to>
                                        <a:schemeClr val="accent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295400"/>
            <a:ext cx="8229600" cy="3785652"/>
          </a:xfrm>
          <a:prstGeom prst="rect">
            <a:avLst/>
          </a:prstGeom>
          <a:noFill/>
        </p:spPr>
        <p:txBody>
          <a:bodyPr wrap="square" rtlCol="0">
            <a:spAutoFit/>
          </a:bodyPr>
          <a:lstStyle/>
          <a:p>
            <a:r>
              <a:rPr lang="en-US" sz="2000" dirty="0" smtClean="0">
                <a:solidFill>
                  <a:srgbClr val="FF0000"/>
                </a:solidFill>
                <a:latin typeface="Cambria"/>
                <a:cs typeface="Cambria"/>
              </a:rPr>
              <a:t>T7B12</a:t>
            </a:r>
          </a:p>
          <a:p>
            <a:r>
              <a:rPr lang="en-US" sz="2000" dirty="0" smtClean="0">
                <a:latin typeface="Cambria"/>
                <a:cs typeface="Cambria"/>
              </a:rPr>
              <a:t>What might be the first step to resolve </a:t>
            </a:r>
            <a:r>
              <a:rPr lang="en-US" sz="2000" dirty="0" smtClean="0">
                <a:solidFill>
                  <a:srgbClr val="FF0000"/>
                </a:solidFill>
                <a:latin typeface="Cambria"/>
                <a:cs typeface="Cambria"/>
              </a:rPr>
              <a:t>cable TV</a:t>
            </a:r>
            <a:r>
              <a:rPr lang="en-US" sz="2000" dirty="0" smtClean="0">
                <a:latin typeface="Cambria"/>
                <a:cs typeface="Cambria"/>
              </a:rPr>
              <a:t> interference from your ham radio transmission?</a:t>
            </a:r>
          </a:p>
          <a:p>
            <a:endParaRPr lang="en-US" sz="2000" dirty="0" smtClean="0">
              <a:latin typeface="Cambria"/>
              <a:cs typeface="Cambria"/>
            </a:endParaRPr>
          </a:p>
          <a:p>
            <a:pPr marL="342900" indent="-342900">
              <a:buAutoNum type="alphaUcPeriod"/>
            </a:pPr>
            <a:r>
              <a:rPr lang="en-US" sz="2000" dirty="0" smtClean="0">
                <a:latin typeface="Cambria"/>
                <a:cs typeface="Cambria"/>
              </a:rPr>
              <a:t>Add a low pass filter to the TV antenna input</a:t>
            </a:r>
          </a:p>
          <a:p>
            <a:pPr marL="342900" indent="-342900"/>
            <a:endParaRPr lang="en-US" sz="2000" dirty="0" smtClean="0">
              <a:latin typeface="Cambria"/>
              <a:cs typeface="Cambria"/>
            </a:endParaRPr>
          </a:p>
          <a:p>
            <a:r>
              <a:rPr lang="en-US" sz="2000" dirty="0" smtClean="0">
                <a:latin typeface="Cambria"/>
                <a:cs typeface="Cambria"/>
              </a:rPr>
              <a:t>B. Add a high pass filter to the TV antenna input</a:t>
            </a:r>
          </a:p>
          <a:p>
            <a:endParaRPr lang="en-US" sz="2000" dirty="0" smtClean="0">
              <a:latin typeface="Cambria"/>
              <a:cs typeface="Cambria"/>
            </a:endParaRPr>
          </a:p>
          <a:p>
            <a:r>
              <a:rPr lang="en-US" sz="2000" dirty="0" smtClean="0">
                <a:latin typeface="Cambria"/>
                <a:cs typeface="Cambria"/>
              </a:rPr>
              <a:t>C. Add a preamplifier to the TV antenna input</a:t>
            </a:r>
          </a:p>
          <a:p>
            <a:endParaRPr lang="en-US" sz="2000" dirty="0" smtClean="0">
              <a:latin typeface="Cambria"/>
              <a:cs typeface="Cambria"/>
            </a:endParaRPr>
          </a:p>
          <a:p>
            <a:r>
              <a:rPr lang="en-US" sz="2000" dirty="0" smtClean="0">
                <a:latin typeface="Cambria"/>
                <a:cs typeface="Cambria"/>
              </a:rPr>
              <a:t>D. Be sure all TV coaxial connectors are installed properly</a:t>
            </a:r>
          </a:p>
          <a:p>
            <a:endParaRPr lang="en-US" sz="2000" dirty="0">
              <a:latin typeface="Cambria"/>
              <a:cs typeface="Cambria"/>
            </a:endParaRPr>
          </a:p>
        </p:txBody>
      </p:sp>
      <p:sp>
        <p:nvSpPr>
          <p:cNvPr id="5" name="TextBox 4"/>
          <p:cNvSpPr txBox="1"/>
          <p:nvPr/>
        </p:nvSpPr>
        <p:spPr>
          <a:xfrm>
            <a:off x="1371600" y="1295400"/>
            <a:ext cx="535761" cy="369332"/>
          </a:xfrm>
          <a:prstGeom prst="rect">
            <a:avLst/>
          </a:prstGeom>
          <a:noFill/>
        </p:spPr>
        <p:txBody>
          <a:bodyPr wrap="none" rtlCol="0">
            <a:spAutoFit/>
          </a:bodyPr>
          <a:lstStyle/>
          <a:p>
            <a:r>
              <a:rPr lang="en-US" b="1" dirty="0" smtClean="0">
                <a:solidFill>
                  <a:srgbClr val="FF0000"/>
                </a:solidFill>
                <a:latin typeface="Cambria"/>
                <a:cs typeface="Cambria"/>
              </a:rPr>
              <a:t>(D)</a:t>
            </a:r>
            <a:endParaRPr 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70" decel="100000"/>
                                        <p:tgtEl>
                                          <p:spTgt spid="5"/>
                                        </p:tgtEl>
                                      </p:cBhvr>
                                    </p:animEffect>
                                    <p:animScale>
                                      <p:cBhvr>
                                        <p:cTn id="8" dur="770" decel="100000"/>
                                        <p:tgtEl>
                                          <p:spTgt spid="5"/>
                                        </p:tgtEl>
                                      </p:cBhvr>
                                      <p:from x="10000" y="10000"/>
                                      <p:to x="200000" y="450000"/>
                                    </p:animScale>
                                    <p:animScale>
                                      <p:cBhvr>
                                        <p:cTn id="9" dur="1230" accel="100000" fill="hold">
                                          <p:stCondLst>
                                            <p:cond delay="770"/>
                                          </p:stCondLst>
                                        </p:cTn>
                                        <p:tgtEl>
                                          <p:spTgt spid="5"/>
                                        </p:tgtEl>
                                      </p:cBhvr>
                                      <p:from x="200000" y="450000"/>
                                      <p:to x="100000" y="100000"/>
                                    </p:animScale>
                                    <p:set>
                                      <p:cBhvr>
                                        <p:cTn id="10" dur="770" fill="hold"/>
                                        <p:tgtEl>
                                          <p:spTgt spid="5"/>
                                        </p:tgtEl>
                                        <p:attrNameLst>
                                          <p:attrName>ppt_x</p:attrName>
                                        </p:attrNameLst>
                                      </p:cBhvr>
                                      <p:to>
                                        <p:strVal val="(0.5)"/>
                                      </p:to>
                                    </p:set>
                                    <p:anim from="(0.5)" to="(#ppt_x)" calcmode="lin" valueType="num">
                                      <p:cBhvr>
                                        <p:cTn id="11" dur="1230" accel="100000" fill="hold">
                                          <p:stCondLst>
                                            <p:cond delay="770"/>
                                          </p:stCondLst>
                                        </p:cTn>
                                        <p:tgtEl>
                                          <p:spTgt spid="5"/>
                                        </p:tgtEl>
                                        <p:attrNameLst>
                                          <p:attrName>ppt_x</p:attrName>
                                        </p:attrNameLst>
                                      </p:cBhvr>
                                    </p:anim>
                                    <p:set>
                                      <p:cBhvr>
                                        <p:cTn id="12" dur="770" fill="hold"/>
                                        <p:tgtEl>
                                          <p:spTgt spid="5"/>
                                        </p:tgtEl>
                                        <p:attrNameLst>
                                          <p:attrName>ppt_y</p:attrName>
                                        </p:attrNameLst>
                                      </p:cBhvr>
                                      <p:to>
                                        <p:strVal val="(#ppt_y+0.4)"/>
                                      </p:to>
                                    </p:set>
                                    <p:anim from="(#ppt_y+0.4)" to="(#ppt_y)" calcmode="lin" valueType="num">
                                      <p:cBhvr>
                                        <p:cTn id="13" dur="1230" accel="100000" fill="hold">
                                          <p:stCondLst>
                                            <p:cond delay="770"/>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Digital Communications</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TextBox 3"/>
          <p:cNvSpPr txBox="1"/>
          <p:nvPr/>
        </p:nvSpPr>
        <p:spPr>
          <a:xfrm>
            <a:off x="1676400" y="2094345"/>
            <a:ext cx="1043876" cy="369332"/>
          </a:xfrm>
          <a:prstGeom prst="rect">
            <a:avLst/>
          </a:prstGeom>
          <a:noFill/>
        </p:spPr>
        <p:txBody>
          <a:bodyPr wrap="none" rtlCol="0">
            <a:spAutoFit/>
          </a:bodyPr>
          <a:lstStyle/>
          <a:p>
            <a:r>
              <a:rPr lang="en-US" u="sng" dirty="0" smtClean="0"/>
              <a:t>Protocol</a:t>
            </a:r>
            <a:endParaRPr lang="en-US" u="sng" dirty="0"/>
          </a:p>
        </p:txBody>
      </p:sp>
      <p:grpSp>
        <p:nvGrpSpPr>
          <p:cNvPr id="11" name="Group 10"/>
          <p:cNvGrpSpPr/>
          <p:nvPr/>
        </p:nvGrpSpPr>
        <p:grpSpPr>
          <a:xfrm>
            <a:off x="4876800" y="2332672"/>
            <a:ext cx="3593641" cy="1200329"/>
            <a:chOff x="4419600" y="2362200"/>
            <a:chExt cx="3593641" cy="1200329"/>
          </a:xfrm>
        </p:grpSpPr>
        <p:sp>
          <p:nvSpPr>
            <p:cNvPr id="3" name="TextBox 2"/>
            <p:cNvSpPr txBox="1"/>
            <p:nvPr/>
          </p:nvSpPr>
          <p:spPr>
            <a:xfrm>
              <a:off x="4419600" y="2362200"/>
              <a:ext cx="838691" cy="1200329"/>
            </a:xfrm>
            <a:prstGeom prst="rect">
              <a:avLst/>
            </a:prstGeom>
            <a:noFill/>
          </p:spPr>
          <p:txBody>
            <a:bodyPr wrap="none" rtlCol="0">
              <a:spAutoFit/>
            </a:bodyPr>
            <a:lstStyle/>
            <a:p>
              <a:r>
                <a:rPr lang="en-US" dirty="0" smtClean="0">
                  <a:latin typeface="Cambria"/>
                  <a:cs typeface="Cambria"/>
                </a:rPr>
                <a:t>Packet </a:t>
              </a:r>
            </a:p>
            <a:p>
              <a:r>
                <a:rPr lang="en-US" dirty="0" smtClean="0">
                  <a:latin typeface="Cambria"/>
                  <a:cs typeface="Cambria"/>
                </a:rPr>
                <a:t>PSK31</a:t>
              </a:r>
            </a:p>
            <a:p>
              <a:r>
                <a:rPr lang="en-US" dirty="0" smtClean="0">
                  <a:latin typeface="Cambria"/>
                  <a:cs typeface="Cambria"/>
                </a:rPr>
                <a:t>MFSK</a:t>
              </a:r>
            </a:p>
            <a:p>
              <a:r>
                <a:rPr lang="en-US" dirty="0" smtClean="0">
                  <a:latin typeface="Cambria"/>
                  <a:cs typeface="Cambria"/>
                </a:rPr>
                <a:t>RTTY</a:t>
              </a:r>
              <a:endParaRPr lang="en-US" dirty="0">
                <a:latin typeface="Cambria"/>
                <a:cs typeface="Cambria"/>
              </a:endParaRPr>
            </a:p>
          </p:txBody>
        </p:sp>
        <p:sp>
          <p:nvSpPr>
            <p:cNvPr id="5" name="Right Brace 4"/>
            <p:cNvSpPr/>
            <p:nvPr/>
          </p:nvSpPr>
          <p:spPr>
            <a:xfrm>
              <a:off x="5258291" y="2551759"/>
              <a:ext cx="304309" cy="851595"/>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a:off x="5584371" y="2792890"/>
              <a:ext cx="2428870" cy="369332"/>
            </a:xfrm>
            <a:prstGeom prst="rect">
              <a:avLst/>
            </a:prstGeom>
            <a:noFill/>
          </p:spPr>
          <p:txBody>
            <a:bodyPr wrap="none" rtlCol="0">
              <a:spAutoFit/>
            </a:bodyPr>
            <a:lstStyle/>
            <a:p>
              <a:r>
                <a:rPr lang="en-US" dirty="0" smtClean="0"/>
                <a:t>Keyboard to Keyboard</a:t>
              </a:r>
              <a:endParaRPr lang="en-US" dirty="0"/>
            </a:p>
          </p:txBody>
        </p:sp>
      </p:grpSp>
      <p:sp>
        <p:nvSpPr>
          <p:cNvPr id="7" name="TextBox 6"/>
          <p:cNvSpPr txBox="1"/>
          <p:nvPr/>
        </p:nvSpPr>
        <p:spPr>
          <a:xfrm>
            <a:off x="1295400" y="4279641"/>
            <a:ext cx="6391493" cy="646331"/>
          </a:xfrm>
          <a:prstGeom prst="rect">
            <a:avLst/>
          </a:prstGeom>
          <a:noFill/>
        </p:spPr>
        <p:txBody>
          <a:bodyPr wrap="none" rtlCol="0">
            <a:spAutoFit/>
          </a:bodyPr>
          <a:lstStyle/>
          <a:p>
            <a:r>
              <a:rPr lang="en-US" dirty="0" smtClean="0"/>
              <a:t>Many of the digital modes use </a:t>
            </a:r>
            <a:r>
              <a:rPr lang="en-US" u="sng" dirty="0" smtClean="0"/>
              <a:t>error detection and correction.</a:t>
            </a:r>
          </a:p>
          <a:p>
            <a:r>
              <a:rPr lang="en-US" dirty="0" smtClean="0">
                <a:solidFill>
                  <a:srgbClr val="FF0000"/>
                </a:solidFill>
                <a:latin typeface="Cambria"/>
                <a:cs typeface="Cambria"/>
              </a:rPr>
              <a:t>T8D11</a:t>
            </a:r>
            <a:r>
              <a:rPr lang="en-US" dirty="0" smtClean="0">
                <a:solidFill>
                  <a:srgbClr val="FF0000"/>
                </a:solidFill>
              </a:rPr>
              <a:t>  </a:t>
            </a:r>
            <a:r>
              <a:rPr lang="en-US" dirty="0" smtClean="0"/>
              <a:t>ARQ.  Automatic Repeat Request</a:t>
            </a:r>
            <a:endParaRPr lang="en-US" dirty="0"/>
          </a:p>
        </p:txBody>
      </p:sp>
      <p:sp>
        <p:nvSpPr>
          <p:cNvPr id="8" name="TextBox 7"/>
          <p:cNvSpPr txBox="1"/>
          <p:nvPr/>
        </p:nvSpPr>
        <p:spPr>
          <a:xfrm>
            <a:off x="1321837" y="5072447"/>
            <a:ext cx="4942379" cy="1200329"/>
          </a:xfrm>
          <a:prstGeom prst="rect">
            <a:avLst/>
          </a:prstGeom>
          <a:noFill/>
        </p:spPr>
        <p:txBody>
          <a:bodyPr wrap="none" rtlCol="0">
            <a:spAutoFit/>
          </a:bodyPr>
          <a:lstStyle/>
          <a:p>
            <a:r>
              <a:rPr lang="en-US" dirty="0" smtClean="0">
                <a:solidFill>
                  <a:srgbClr val="FF0000"/>
                </a:solidFill>
                <a:latin typeface="Cambria"/>
                <a:cs typeface="Cambria"/>
              </a:rPr>
              <a:t>T8D08</a:t>
            </a:r>
            <a:r>
              <a:rPr lang="en-US" dirty="0" smtClean="0">
                <a:solidFill>
                  <a:srgbClr val="FF0000"/>
                </a:solidFill>
              </a:rPr>
              <a:t>  </a:t>
            </a:r>
            <a:r>
              <a:rPr lang="en-US" dirty="0" smtClean="0"/>
              <a:t>Packet includes in the transmission</a:t>
            </a:r>
          </a:p>
          <a:p>
            <a:pPr>
              <a:buFont typeface="Wingdings" charset="2"/>
              <a:buChar char="§"/>
            </a:pPr>
            <a:r>
              <a:rPr lang="en-US" dirty="0" smtClean="0"/>
              <a:t>Check Sum for error detection</a:t>
            </a:r>
          </a:p>
          <a:p>
            <a:pPr>
              <a:buFont typeface="Wingdings" charset="2"/>
              <a:buChar char="§"/>
            </a:pPr>
            <a:r>
              <a:rPr lang="en-US" dirty="0" smtClean="0"/>
              <a:t>Header for sender’s and receiver’s information </a:t>
            </a:r>
          </a:p>
          <a:p>
            <a:pPr>
              <a:buFont typeface="Wingdings" charset="2"/>
              <a:buChar char="§"/>
            </a:pPr>
            <a:r>
              <a:rPr lang="en-US" dirty="0" smtClean="0"/>
              <a:t>Automatic repeat request in case of errors.</a:t>
            </a:r>
            <a:endParaRPr lang="en-US" dirty="0"/>
          </a:p>
        </p:txBody>
      </p:sp>
      <p:sp>
        <p:nvSpPr>
          <p:cNvPr id="9" name="TextBox 8"/>
          <p:cNvSpPr txBox="1"/>
          <p:nvPr/>
        </p:nvSpPr>
        <p:spPr>
          <a:xfrm>
            <a:off x="262275" y="4267200"/>
            <a:ext cx="389850" cy="369332"/>
          </a:xfrm>
          <a:prstGeom prst="rect">
            <a:avLst/>
          </a:prstGeom>
          <a:noFill/>
        </p:spPr>
        <p:txBody>
          <a:bodyPr wrap="none" rtlCol="0">
            <a:spAutoFit/>
          </a:bodyPr>
          <a:lstStyle/>
          <a:p>
            <a:r>
              <a:rPr lang="en-US" dirty="0" smtClean="0">
                <a:solidFill>
                  <a:srgbClr val="55A839"/>
                </a:solidFill>
                <a:latin typeface="Zapf Dingbats"/>
                <a:ea typeface="Zapf Dingbats"/>
                <a:cs typeface="Zapf Dingbats"/>
              </a:rPr>
              <a:t>✔</a:t>
            </a:r>
            <a:endParaRPr lang="en-US" dirty="0">
              <a:solidFill>
                <a:srgbClr val="55A839"/>
              </a:solidFill>
            </a:endParaRPr>
          </a:p>
        </p:txBody>
      </p:sp>
      <p:sp>
        <p:nvSpPr>
          <p:cNvPr id="10" name="TextBox 9"/>
          <p:cNvSpPr txBox="1"/>
          <p:nvPr/>
        </p:nvSpPr>
        <p:spPr>
          <a:xfrm>
            <a:off x="262275" y="2675066"/>
            <a:ext cx="4157325"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dirty="0" smtClean="0"/>
              <a:t>A method for encoding, packaging, exchanging, and decoding digital signals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grpId="0" nodeType="withEffect">
                                  <p:stCondLst>
                                    <p:cond delay="0"/>
                                  </p:stCondLst>
                                  <p:iterate type="wd">
                                    <p:tmPct val="10000"/>
                                  </p:iterate>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2000"/>
                                        <p:tgtEl>
                                          <p:spTgt spid="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20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fade">
                                      <p:cBhvr>
                                        <p:cTn id="20" dur="2000"/>
                                        <p:tgtEl>
                                          <p:spTgt spid="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fade">
                                      <p:cBhvr>
                                        <p:cTn id="25" dur="2000"/>
                                        <p:tgtEl>
                                          <p:spTgt spid="8">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xEl>
                                              <p:pRg st="3" end="3"/>
                                            </p:txEl>
                                          </p:spTgt>
                                        </p:tgtEl>
                                        <p:attrNameLst>
                                          <p:attrName>style.visibility</p:attrName>
                                        </p:attrNameLst>
                                      </p:cBhvr>
                                      <p:to>
                                        <p:strVal val="visible"/>
                                      </p:to>
                                    </p:set>
                                    <p:animEffect transition="in" filter="fade">
                                      <p:cBhvr>
                                        <p:cTn id="30" dur="20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P spid="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1752600"/>
            <a:ext cx="7734681" cy="2677656"/>
          </a:xfrm>
          <a:prstGeom prst="rect">
            <a:avLst/>
          </a:prstGeom>
          <a:noFill/>
        </p:spPr>
        <p:txBody>
          <a:bodyPr wrap="none" rtlCol="0">
            <a:spAutoFit/>
          </a:bodyPr>
          <a:lstStyle/>
          <a:p>
            <a:r>
              <a:rPr lang="en-US" sz="2400" dirty="0">
                <a:solidFill>
                  <a:srgbClr val="FF0000"/>
                </a:solidFill>
                <a:latin typeface="Cambria" charset="0"/>
                <a:ea typeface="Cambria" charset="0"/>
                <a:cs typeface="Cambria" charset="0"/>
              </a:rPr>
              <a:t>T8D01</a:t>
            </a:r>
            <a:r>
              <a:rPr lang="en-US" sz="2400" dirty="0">
                <a:latin typeface="Cambria" charset="0"/>
                <a:ea typeface="Cambria" charset="0"/>
                <a:cs typeface="Cambria" charset="0"/>
              </a:rPr>
              <a:t> (D)</a:t>
            </a:r>
          </a:p>
          <a:p>
            <a:r>
              <a:rPr lang="en-US" sz="2400" dirty="0">
                <a:latin typeface="Cambria" charset="0"/>
                <a:ea typeface="Cambria" charset="0"/>
                <a:cs typeface="Cambria" charset="0"/>
              </a:rPr>
              <a:t>Which of the following is a digital communications mode?</a:t>
            </a:r>
          </a:p>
          <a:p>
            <a:r>
              <a:rPr lang="en-US" sz="2400" dirty="0">
                <a:latin typeface="Cambria" charset="0"/>
                <a:ea typeface="Cambria" charset="0"/>
                <a:cs typeface="Cambria" charset="0"/>
              </a:rPr>
              <a:t>A. Packet radio</a:t>
            </a:r>
          </a:p>
          <a:p>
            <a:r>
              <a:rPr lang="en-US" sz="2400" dirty="0">
                <a:latin typeface="Cambria" charset="0"/>
                <a:ea typeface="Cambria" charset="0"/>
                <a:cs typeface="Cambria" charset="0"/>
              </a:rPr>
              <a:t>B. IEEE </a:t>
            </a:r>
            <a:r>
              <a:rPr lang="en-US" sz="2400" dirty="0" smtClean="0">
                <a:latin typeface="Cambria" charset="0"/>
                <a:ea typeface="Cambria" charset="0"/>
                <a:cs typeface="Cambria" charset="0"/>
              </a:rPr>
              <a:t>802.11. </a:t>
            </a:r>
            <a:r>
              <a:rPr lang="en-US" dirty="0" smtClean="0">
                <a:solidFill>
                  <a:schemeClr val="accent2"/>
                </a:solidFill>
                <a:latin typeface="Cambria" charset="0"/>
                <a:ea typeface="Cambria" charset="0"/>
                <a:cs typeface="Cambria" charset="0"/>
              </a:rPr>
              <a:t>(Routers, LAN)</a:t>
            </a:r>
            <a:endParaRPr lang="en-US" dirty="0">
              <a:solidFill>
                <a:schemeClr val="accent2"/>
              </a:solidFill>
              <a:latin typeface="Cambria" charset="0"/>
              <a:ea typeface="Cambria" charset="0"/>
              <a:cs typeface="Cambria" charset="0"/>
            </a:endParaRPr>
          </a:p>
          <a:p>
            <a:r>
              <a:rPr lang="en-US" sz="2400" dirty="0">
                <a:latin typeface="Cambria" charset="0"/>
                <a:ea typeface="Cambria" charset="0"/>
                <a:cs typeface="Cambria" charset="0"/>
              </a:rPr>
              <a:t>C. JT65</a:t>
            </a:r>
          </a:p>
          <a:p>
            <a:r>
              <a:rPr lang="en-US" sz="2400" dirty="0">
                <a:latin typeface="Cambria" charset="0"/>
                <a:ea typeface="Cambria" charset="0"/>
                <a:cs typeface="Cambria" charset="0"/>
              </a:rPr>
              <a:t>D. All of these choices are correct</a:t>
            </a:r>
          </a:p>
          <a:p>
            <a:endParaRPr lang="en-US" sz="2400" dirty="0">
              <a:latin typeface="Cambria" charset="0"/>
              <a:ea typeface="Cambria" charset="0"/>
              <a:cs typeface="Cambria" charset="0"/>
            </a:endParaRPr>
          </a:p>
        </p:txBody>
      </p:sp>
    </p:spTree>
    <p:extLst>
      <p:ext uri="{BB962C8B-B14F-4D97-AF65-F5344CB8AC3E}">
        <p14:creationId xmlns:p14="http://schemas.microsoft.com/office/powerpoint/2010/main" val="5663270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Digital Communications</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TextBox 2"/>
          <p:cNvSpPr txBox="1"/>
          <p:nvPr/>
        </p:nvSpPr>
        <p:spPr>
          <a:xfrm>
            <a:off x="1371600" y="2052935"/>
            <a:ext cx="3454792" cy="461665"/>
          </a:xfrm>
          <a:prstGeom prst="rect">
            <a:avLst/>
          </a:prstGeom>
          <a:noFill/>
        </p:spPr>
        <p:txBody>
          <a:bodyPr wrap="square" rtlCol="0">
            <a:spAutoFit/>
          </a:bodyPr>
          <a:lstStyle/>
          <a:p>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Keyboard to Keyboard</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TextBox 3"/>
          <p:cNvSpPr txBox="1"/>
          <p:nvPr/>
        </p:nvSpPr>
        <p:spPr>
          <a:xfrm>
            <a:off x="1752600" y="2971800"/>
            <a:ext cx="5545108" cy="923330"/>
          </a:xfrm>
          <a:prstGeom prst="rect">
            <a:avLst/>
          </a:prstGeom>
          <a:noFill/>
        </p:spPr>
        <p:txBody>
          <a:bodyPr wrap="none" rtlCol="0">
            <a:spAutoFit/>
          </a:bodyPr>
          <a:lstStyle/>
          <a:p>
            <a:r>
              <a:rPr lang="en-US" dirty="0" smtClean="0">
                <a:latin typeface="Cambria" charset="0"/>
                <a:ea typeface="Cambria" charset="0"/>
                <a:cs typeface="Cambria" charset="0"/>
              </a:rPr>
              <a:t>Most popular in the HF Bands</a:t>
            </a:r>
          </a:p>
          <a:p>
            <a:r>
              <a:rPr lang="en-US" dirty="0" smtClean="0">
                <a:latin typeface="Cambria" charset="0"/>
                <a:ea typeface="Cambria" charset="0"/>
                <a:cs typeface="Cambria" charset="0"/>
              </a:rPr>
              <a:t>	Found at the bottom of the bands just above CW</a:t>
            </a:r>
          </a:p>
          <a:p>
            <a:endParaRPr lang="en-US" dirty="0">
              <a:latin typeface="Cambria" charset="0"/>
              <a:ea typeface="Cambria" charset="0"/>
              <a:cs typeface="Cambria" charset="0"/>
            </a:endParaRPr>
          </a:p>
        </p:txBody>
      </p:sp>
      <p:sp>
        <p:nvSpPr>
          <p:cNvPr id="5" name="TextBox 4"/>
          <p:cNvSpPr txBox="1"/>
          <p:nvPr/>
        </p:nvSpPr>
        <p:spPr>
          <a:xfrm>
            <a:off x="2057400" y="4114800"/>
            <a:ext cx="4139249" cy="923330"/>
          </a:xfrm>
          <a:prstGeom prst="rect">
            <a:avLst/>
          </a:prstGeom>
          <a:noFill/>
        </p:spPr>
        <p:txBody>
          <a:bodyPr wrap="none" rtlCol="0">
            <a:spAutoFit/>
          </a:bodyPr>
          <a:lstStyle/>
          <a:p>
            <a:r>
              <a:rPr lang="en-US" u="sng" dirty="0" smtClean="0">
                <a:latin typeface="Cambria" charset="0"/>
                <a:ea typeface="Cambria" charset="0"/>
                <a:cs typeface="Cambria" charset="0"/>
              </a:rPr>
              <a:t>PSK31</a:t>
            </a:r>
            <a:r>
              <a:rPr lang="en-US" dirty="0" smtClean="0">
                <a:latin typeface="Cambria" charset="0"/>
                <a:ea typeface="Cambria" charset="0"/>
                <a:cs typeface="Cambria" charset="0"/>
              </a:rPr>
              <a:t> most used mode on HF.</a:t>
            </a:r>
          </a:p>
          <a:p>
            <a:r>
              <a:rPr lang="en-US" dirty="0" smtClean="0">
                <a:latin typeface="Cambria" charset="0"/>
                <a:ea typeface="Cambria" charset="0"/>
                <a:cs typeface="Cambria" charset="0"/>
              </a:rPr>
              <a:t>	</a:t>
            </a:r>
            <a:r>
              <a:rPr lang="en-US" b="1" u="sng" dirty="0" smtClean="0">
                <a:latin typeface="Cambria" charset="0"/>
                <a:ea typeface="Cambria" charset="0"/>
                <a:cs typeface="Cambria" charset="0"/>
              </a:rPr>
              <a:t>P</a:t>
            </a:r>
            <a:r>
              <a:rPr lang="en-US" dirty="0" smtClean="0">
                <a:latin typeface="Cambria" charset="0"/>
                <a:ea typeface="Cambria" charset="0"/>
                <a:cs typeface="Cambria" charset="0"/>
              </a:rPr>
              <a:t>hase </a:t>
            </a:r>
            <a:r>
              <a:rPr lang="en-US" b="1" u="sng" dirty="0" smtClean="0">
                <a:latin typeface="Cambria" charset="0"/>
                <a:ea typeface="Cambria" charset="0"/>
                <a:cs typeface="Cambria" charset="0"/>
              </a:rPr>
              <a:t>S</a:t>
            </a:r>
            <a:r>
              <a:rPr lang="en-US" dirty="0" smtClean="0">
                <a:latin typeface="Cambria" charset="0"/>
                <a:ea typeface="Cambria" charset="0"/>
                <a:cs typeface="Cambria" charset="0"/>
              </a:rPr>
              <a:t>hift </a:t>
            </a:r>
            <a:r>
              <a:rPr lang="en-US" b="1" u="sng" dirty="0" smtClean="0">
                <a:latin typeface="Cambria" charset="0"/>
                <a:ea typeface="Cambria" charset="0"/>
                <a:cs typeface="Cambria" charset="0"/>
              </a:rPr>
              <a:t>K</a:t>
            </a:r>
            <a:r>
              <a:rPr lang="en-US" dirty="0" smtClean="0">
                <a:latin typeface="Cambria" charset="0"/>
                <a:ea typeface="Cambria" charset="0"/>
                <a:cs typeface="Cambria" charset="0"/>
              </a:rPr>
              <a:t>eying 31 baud  </a:t>
            </a:r>
            <a:r>
              <a:rPr lang="en-US" dirty="0" smtClean="0">
                <a:solidFill>
                  <a:srgbClr val="FF0000"/>
                </a:solidFill>
                <a:latin typeface="Cambria" charset="0"/>
                <a:ea typeface="Cambria" charset="0"/>
                <a:cs typeface="Cambria" charset="0"/>
              </a:rPr>
              <a:t>T8D06</a:t>
            </a:r>
          </a:p>
          <a:p>
            <a:r>
              <a:rPr lang="en-US" dirty="0" smtClean="0">
                <a:solidFill>
                  <a:srgbClr val="FF0000"/>
                </a:solidFill>
                <a:latin typeface="Cambria" charset="0"/>
                <a:ea typeface="Cambria" charset="0"/>
                <a:cs typeface="Cambria" charset="0"/>
              </a:rPr>
              <a:t>	</a:t>
            </a:r>
            <a:r>
              <a:rPr lang="en-US" dirty="0" smtClean="0">
                <a:latin typeface="Cambria" charset="0"/>
                <a:ea typeface="Cambria" charset="0"/>
                <a:cs typeface="Cambria" charset="0"/>
              </a:rPr>
              <a:t>Sends Data at a slow rate</a:t>
            </a:r>
            <a:endParaRPr lang="en-US" dirty="0">
              <a:solidFill>
                <a:srgbClr val="FF0000"/>
              </a:solidFill>
              <a:latin typeface="Cambria" charset="0"/>
              <a:ea typeface="Cambria" charset="0"/>
              <a:cs typeface="Cambria"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Digital Communications.</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TextBox 2"/>
          <p:cNvSpPr txBox="1"/>
          <p:nvPr/>
        </p:nvSpPr>
        <p:spPr>
          <a:xfrm>
            <a:off x="1371600" y="1976735"/>
            <a:ext cx="980306" cy="461665"/>
          </a:xfrm>
          <a:prstGeom prst="rect">
            <a:avLst/>
          </a:prstGeom>
          <a:noFill/>
        </p:spPr>
        <p:txBody>
          <a:bodyPr wrap="none" rtlCol="0">
            <a:spAutoFit/>
          </a:bodyPr>
          <a:lstStyle/>
          <a:p>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APRS</a:t>
            </a:r>
            <a:endParaRPr lang="en-US" sz="2400" dirty="0"/>
          </a:p>
        </p:txBody>
      </p:sp>
      <p:sp>
        <p:nvSpPr>
          <p:cNvPr id="4" name="TextBox 3"/>
          <p:cNvSpPr txBox="1"/>
          <p:nvPr/>
        </p:nvSpPr>
        <p:spPr>
          <a:xfrm>
            <a:off x="2895600" y="2590800"/>
            <a:ext cx="4647426" cy="923330"/>
          </a:xfrm>
          <a:prstGeom prst="rect">
            <a:avLst/>
          </a:prstGeom>
          <a:noFill/>
        </p:spPr>
        <p:txBody>
          <a:bodyPr wrap="none" rtlCol="0">
            <a:spAutoFit/>
          </a:bodyPr>
          <a:lstStyle/>
          <a:p>
            <a:pPr>
              <a:buFont typeface="Wingdings" charset="2"/>
              <a:buChar char="§"/>
            </a:pPr>
            <a:r>
              <a:rPr lang="en-US" dirty="0" smtClean="0">
                <a:latin typeface="Cambria"/>
                <a:cs typeface="Cambria"/>
              </a:rPr>
              <a:t>  Automatic Packet Reporting System  </a:t>
            </a:r>
            <a:r>
              <a:rPr lang="en-US" dirty="0" smtClean="0">
                <a:solidFill>
                  <a:srgbClr val="FF0000"/>
                </a:solidFill>
                <a:latin typeface="Cambria"/>
                <a:cs typeface="Cambria"/>
              </a:rPr>
              <a:t>T8D02 </a:t>
            </a:r>
          </a:p>
          <a:p>
            <a:pPr>
              <a:buFont typeface="Wingdings" charset="2"/>
              <a:buChar char="§"/>
            </a:pPr>
            <a:r>
              <a:rPr lang="en-US" dirty="0" smtClean="0">
                <a:latin typeface="Cambria"/>
                <a:cs typeface="Cambria"/>
              </a:rPr>
              <a:t>  Basically a packet station connected to a </a:t>
            </a:r>
          </a:p>
          <a:p>
            <a:r>
              <a:rPr lang="en-US" dirty="0" smtClean="0">
                <a:latin typeface="Cambria"/>
                <a:cs typeface="Cambria"/>
              </a:rPr>
              <a:t>    GPS Global Positioning System  </a:t>
            </a:r>
            <a:r>
              <a:rPr lang="en-US" dirty="0" smtClean="0">
                <a:solidFill>
                  <a:srgbClr val="FF0000"/>
                </a:solidFill>
                <a:latin typeface="Cambria"/>
                <a:cs typeface="Cambria"/>
              </a:rPr>
              <a:t>T8D03</a:t>
            </a:r>
            <a:endParaRPr lang="en-US" dirty="0">
              <a:solidFill>
                <a:srgbClr val="FF0000"/>
              </a:solidFill>
              <a:latin typeface="Cambria"/>
              <a:cs typeface="Cambria"/>
            </a:endParaRPr>
          </a:p>
        </p:txBody>
      </p:sp>
      <p:pic>
        <p:nvPicPr>
          <p:cNvPr id="5" name="Picture 4" descr="Q p108"/>
          <p:cNvPicPr>
            <a:picLocks noChangeAspect="1" noChangeArrowheads="1"/>
          </p:cNvPicPr>
          <p:nvPr/>
        </p:nvPicPr>
        <p:blipFill>
          <a:blip r:embed="rId2"/>
          <a:srcRect/>
          <a:stretch>
            <a:fillRect/>
          </a:stretch>
        </p:blipFill>
        <p:spPr bwMode="auto">
          <a:xfrm>
            <a:off x="769938" y="3713163"/>
            <a:ext cx="5260975" cy="3028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ChangeArrowheads="1"/>
          </p:cNvSpPr>
          <p:nvPr/>
        </p:nvSpPr>
        <p:spPr bwMode="auto">
          <a:xfrm>
            <a:off x="685800" y="609600"/>
            <a:ext cx="7772400" cy="1143000"/>
          </a:xfrm>
          <a:prstGeom prst="rect">
            <a:avLst/>
          </a:prstGeom>
          <a:noFill/>
          <a:ln w="9525">
            <a:noFill/>
            <a:miter lim="800000"/>
            <a:headEnd/>
            <a:tailEnd/>
          </a:ln>
        </p:spPr>
        <p:txBody>
          <a:bodyPr anchor="ctr">
            <a:prstTxWarp prst="textNoShape">
              <a:avLst/>
            </a:prstTxWarp>
          </a:bodyPr>
          <a:lstStyle/>
          <a:p>
            <a:pPr algn="ctr"/>
            <a:r>
              <a:rPr lang="en-US" sz="4000"/>
              <a:t>Generalized Transceiver Categories</a:t>
            </a:r>
          </a:p>
        </p:txBody>
      </p:sp>
      <p:sp>
        <p:nvSpPr>
          <p:cNvPr id="4099" name="Rectangle 8"/>
          <p:cNvSpPr>
            <a:spLocks noChangeArrowheads="1"/>
          </p:cNvSpPr>
          <p:nvPr/>
        </p:nvSpPr>
        <p:spPr bwMode="auto">
          <a:xfrm>
            <a:off x="685800" y="1981200"/>
            <a:ext cx="7772400" cy="4114800"/>
          </a:xfrm>
          <a:prstGeom prst="rect">
            <a:avLst/>
          </a:prstGeom>
          <a:noFill/>
          <a:ln w="9525">
            <a:noFill/>
            <a:miter lim="800000"/>
            <a:headEnd/>
            <a:tailEnd/>
          </a:ln>
        </p:spPr>
        <p:txBody>
          <a:bodyPr>
            <a:prstTxWarp prst="textNoShape">
              <a:avLst/>
            </a:prstTxWarp>
          </a:bodyPr>
          <a:lstStyle/>
          <a:p>
            <a:pPr marL="342900" indent="-342900">
              <a:spcBef>
                <a:spcPct val="20000"/>
              </a:spcBef>
              <a:buFontTx/>
              <a:buChar char="•"/>
            </a:pPr>
            <a:r>
              <a:rPr lang="en-US" sz="3200" dirty="0"/>
              <a:t>Single Band	</a:t>
            </a:r>
            <a:r>
              <a:rPr lang="en-US" sz="3200" dirty="0" smtClean="0"/>
              <a:t>	</a:t>
            </a:r>
          </a:p>
          <a:p>
            <a:pPr marL="800100" lvl="1" indent="-342900">
              <a:spcBef>
                <a:spcPct val="20000"/>
              </a:spcBef>
              <a:buFontTx/>
              <a:buChar char="•"/>
            </a:pPr>
            <a:r>
              <a:rPr lang="en-US" sz="3200" dirty="0"/>
              <a:t>Dual Band	</a:t>
            </a:r>
            <a:r>
              <a:rPr lang="en-US" sz="3200" dirty="0" smtClean="0"/>
              <a:t>	</a:t>
            </a:r>
          </a:p>
          <a:p>
            <a:pPr marL="1257300" lvl="2" indent="-342900">
              <a:spcBef>
                <a:spcPct val="20000"/>
              </a:spcBef>
              <a:buFontTx/>
              <a:buChar char="•"/>
            </a:pPr>
            <a:r>
              <a:rPr lang="en-US" sz="3200" dirty="0"/>
              <a:t>Multimode	</a:t>
            </a:r>
            <a:r>
              <a:rPr lang="en-US" sz="3200" dirty="0" smtClean="0"/>
              <a:t>	</a:t>
            </a:r>
          </a:p>
          <a:p>
            <a:pPr marL="1714500" lvl="3" indent="-342900">
              <a:spcBef>
                <a:spcPct val="20000"/>
              </a:spcBef>
              <a:buFontTx/>
              <a:buChar char="•"/>
            </a:pPr>
            <a:r>
              <a:rPr lang="en-US" sz="3200" dirty="0"/>
              <a:t>Multiband	</a:t>
            </a:r>
            <a:r>
              <a:rPr lang="en-US" sz="3200" dirty="0" smtClean="0"/>
              <a:t>	</a:t>
            </a:r>
          </a:p>
          <a:p>
            <a:pPr marL="2171700" lvl="4" indent="-342900">
              <a:spcBef>
                <a:spcPct val="20000"/>
              </a:spcBef>
              <a:buFontTx/>
              <a:buChar char="•"/>
            </a:pPr>
            <a:r>
              <a:rPr lang="en-US" sz="3200" dirty="0"/>
              <a:t>Handheld (HT)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7500" y="152400"/>
            <a:ext cx="9181500" cy="6495656"/>
          </a:xfrm>
          <a:prstGeom prst="rect">
            <a:avLst/>
          </a:prstGeom>
        </p:spPr>
      </p:pic>
      <p:sp>
        <p:nvSpPr>
          <p:cNvPr id="2" name="TextBox 1"/>
          <p:cNvSpPr txBox="1"/>
          <p:nvPr/>
        </p:nvSpPr>
        <p:spPr>
          <a:xfrm>
            <a:off x="609600" y="1295400"/>
            <a:ext cx="7130374" cy="646331"/>
          </a:xfrm>
          <a:prstGeom prst="rect">
            <a:avLst/>
          </a:prstGeom>
          <a:noFill/>
        </p:spPr>
        <p:txBody>
          <a:bodyPr wrap="square" rtlCol="0">
            <a:spAutoFit/>
          </a:bodyPr>
          <a:lstStyle/>
          <a:p>
            <a:r>
              <a:rPr lang="en-US" sz="1600" dirty="0" smtClean="0">
                <a:solidFill>
                  <a:srgbClr val="FF0000"/>
                </a:solidFill>
                <a:latin typeface="Rockwell" charset="0"/>
                <a:ea typeface="Rockwell" charset="0"/>
                <a:cs typeface="Rockwell" charset="0"/>
              </a:rPr>
              <a:t>T8D05</a:t>
            </a:r>
            <a:r>
              <a:rPr lang="en-US" dirty="0" smtClean="0">
                <a:latin typeface="Rockwell" charset="0"/>
                <a:ea typeface="Rockwell" charset="0"/>
                <a:cs typeface="Rockwell" charset="0"/>
              </a:rPr>
              <a:t>. </a:t>
            </a:r>
            <a:r>
              <a:rPr lang="en-US" dirty="0">
                <a:latin typeface="Rockwell" charset="0"/>
                <a:ea typeface="Rockwell" charset="0"/>
                <a:cs typeface="Rockwell" charset="0"/>
              </a:rPr>
              <a:t>Providing real-time tactical digital communications in conjunction with a map showing the locations of stations </a:t>
            </a:r>
          </a:p>
        </p:txBody>
      </p:sp>
      <p:sp>
        <p:nvSpPr>
          <p:cNvPr id="4" name="TextBox 3"/>
          <p:cNvSpPr txBox="1"/>
          <p:nvPr/>
        </p:nvSpPr>
        <p:spPr>
          <a:xfrm>
            <a:off x="838200" y="838200"/>
            <a:ext cx="733342"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dirty="0" smtClean="0"/>
              <a:t>APRS</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52600" y="533400"/>
            <a:ext cx="4901663" cy="923330"/>
          </a:xfrm>
          <a:prstGeom prst="rect">
            <a:avLst/>
          </a:prstGeom>
          <a:noFill/>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rPr>
              <a:t>Mesh Network</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4" name="TextBox 3"/>
          <p:cNvSpPr txBox="1"/>
          <p:nvPr/>
        </p:nvSpPr>
        <p:spPr>
          <a:xfrm>
            <a:off x="173586" y="2134775"/>
            <a:ext cx="3915752" cy="369332"/>
          </a:xfrm>
          <a:prstGeom prst="rect">
            <a:avLst/>
          </a:prstGeom>
          <a:noFill/>
        </p:spPr>
        <p:txBody>
          <a:bodyPr wrap="none" rtlCol="0">
            <a:spAutoFit/>
          </a:bodyPr>
          <a:lstStyle/>
          <a:p>
            <a:r>
              <a:rPr lang="en-US" dirty="0"/>
              <a:t>IEEE </a:t>
            </a:r>
            <a:r>
              <a:rPr lang="en-US" dirty="0" smtClean="0"/>
              <a:t>802.11  A Wi-Fi digital standard. </a:t>
            </a:r>
            <a:endParaRPr lang="en-US" dirty="0"/>
          </a:p>
        </p:txBody>
      </p:sp>
      <p:pic>
        <p:nvPicPr>
          <p:cNvPr id="5" name="Picture 4"/>
          <p:cNvPicPr>
            <a:picLocks noChangeAspect="1"/>
          </p:cNvPicPr>
          <p:nvPr/>
        </p:nvPicPr>
        <p:blipFill>
          <a:blip r:embed="rId2"/>
          <a:stretch>
            <a:fillRect/>
          </a:stretch>
        </p:blipFill>
        <p:spPr>
          <a:xfrm>
            <a:off x="3352800" y="2446668"/>
            <a:ext cx="5479170" cy="4084104"/>
          </a:xfrm>
          <a:prstGeom prst="rect">
            <a:avLst/>
          </a:prstGeom>
        </p:spPr>
      </p:pic>
      <p:sp>
        <p:nvSpPr>
          <p:cNvPr id="6" name="TextBox 5"/>
          <p:cNvSpPr txBox="1"/>
          <p:nvPr/>
        </p:nvSpPr>
        <p:spPr>
          <a:xfrm>
            <a:off x="188177" y="1220169"/>
            <a:ext cx="3888116" cy="646331"/>
          </a:xfrm>
          <a:prstGeom prst="rect">
            <a:avLst/>
          </a:prstGeom>
          <a:noFill/>
        </p:spPr>
        <p:txBody>
          <a:bodyPr wrap="none" rtlCol="0">
            <a:spAutoFit/>
          </a:bodyPr>
          <a:lstStyle/>
          <a:p>
            <a:r>
              <a:rPr lang="en-US" dirty="0" smtClean="0">
                <a:latin typeface="Cambria" charset="0"/>
                <a:ea typeface="Cambria" charset="0"/>
                <a:cs typeface="Cambria" charset="0"/>
              </a:rPr>
              <a:t>Broadband-</a:t>
            </a:r>
            <a:r>
              <a:rPr lang="en-US" dirty="0" err="1" smtClean="0">
                <a:latin typeface="Cambria" charset="0"/>
                <a:ea typeface="Cambria" charset="0"/>
                <a:cs typeface="Cambria" charset="0"/>
              </a:rPr>
              <a:t>Hamnet</a:t>
            </a:r>
            <a:r>
              <a:rPr lang="en-US" dirty="0" smtClean="0">
                <a:latin typeface="Cambria" charset="0"/>
                <a:ea typeface="Cambria" charset="0"/>
                <a:cs typeface="Cambria" charset="0"/>
              </a:rPr>
              <a:t> </a:t>
            </a:r>
            <a:r>
              <a:rPr lang="en-US" sz="1400" dirty="0" smtClean="0">
                <a:solidFill>
                  <a:srgbClr val="FF0000"/>
                </a:solidFill>
                <a:latin typeface="Cambria" charset="0"/>
                <a:ea typeface="Cambria" charset="0"/>
                <a:cs typeface="Cambria" charset="0"/>
              </a:rPr>
              <a:t>T8D12</a:t>
            </a:r>
          </a:p>
          <a:p>
            <a:r>
              <a:rPr lang="en-US" dirty="0" smtClean="0">
                <a:latin typeface="Cambria" charset="0"/>
                <a:ea typeface="Cambria" charset="0"/>
                <a:cs typeface="Cambria" charset="0"/>
              </a:rPr>
              <a:t>Or, High Speed multi-media network</a:t>
            </a:r>
            <a:endParaRPr lang="en-US" dirty="0">
              <a:latin typeface="Cambria" charset="0"/>
              <a:ea typeface="Cambria" charset="0"/>
              <a:cs typeface="Cambria" charset="0"/>
            </a:endParaRPr>
          </a:p>
        </p:txBody>
      </p:sp>
      <p:sp>
        <p:nvSpPr>
          <p:cNvPr id="7" name="TextBox 6"/>
          <p:cNvSpPr txBox="1"/>
          <p:nvPr/>
        </p:nvSpPr>
        <p:spPr>
          <a:xfrm>
            <a:off x="252920" y="2772383"/>
            <a:ext cx="2955587" cy="1200329"/>
          </a:xfrm>
          <a:prstGeom prst="rect">
            <a:avLst/>
          </a:prstGeom>
          <a:noFill/>
        </p:spPr>
        <p:txBody>
          <a:bodyPr wrap="square" rtlCol="0">
            <a:spAutoFit/>
          </a:bodyPr>
          <a:lstStyle/>
          <a:p>
            <a:r>
              <a:rPr lang="en-US"/>
              <a:t>An amateur-radio-based data network using commercial Wi-Fi gear with modified firmware</a:t>
            </a:r>
          </a:p>
        </p:txBody>
      </p:sp>
    </p:spTree>
    <p:extLst>
      <p:ext uri="{BB962C8B-B14F-4D97-AF65-F5344CB8AC3E}">
        <p14:creationId xmlns:p14="http://schemas.microsoft.com/office/powerpoint/2010/main" val="1314740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90600" y="1905000"/>
            <a:ext cx="6921500" cy="4584700"/>
          </a:xfrm>
          <a:prstGeom prst="rect">
            <a:avLst/>
          </a:prstGeom>
        </p:spPr>
      </p:pic>
      <p:sp>
        <p:nvSpPr>
          <p:cNvPr id="6" name="Rectangle 5"/>
          <p:cNvSpPr/>
          <p:nvPr/>
        </p:nvSpPr>
        <p:spPr>
          <a:xfrm>
            <a:off x="190127" y="296933"/>
            <a:ext cx="3801554" cy="923330"/>
          </a:xfrm>
          <a:prstGeom prst="rect">
            <a:avLst/>
          </a:prstGeom>
          <a:noFill/>
        </p:spPr>
        <p:txBody>
          <a:bodyPr wrap="none" lIns="91440" tIns="45720" rIns="91440" bIns="45720">
            <a:spAutoFit/>
          </a:bodyPr>
          <a:lstStyle/>
          <a:p>
            <a:pPr algn="ctr"/>
            <a:r>
              <a:rPr lang="en-US" sz="5400" b="1" cap="none" spc="0" smtClean="0">
                <a:ln w="22225">
                  <a:solidFill>
                    <a:schemeClr val="accent2"/>
                  </a:solidFill>
                  <a:prstDash val="solid"/>
                </a:ln>
                <a:solidFill>
                  <a:schemeClr val="accent2">
                    <a:lumMod val="40000"/>
                    <a:lumOff val="60000"/>
                  </a:schemeClr>
                </a:solidFill>
                <a:effectLst/>
              </a:rPr>
              <a:t>Computers</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7" name="TextBox 6"/>
          <p:cNvSpPr txBox="1"/>
          <p:nvPr/>
        </p:nvSpPr>
        <p:spPr>
          <a:xfrm>
            <a:off x="3991681" y="609600"/>
            <a:ext cx="4821641" cy="1477328"/>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smtClean="0">
                <a:solidFill>
                  <a:srgbClr val="FF0000"/>
                </a:solidFill>
                <a:latin typeface="Cambria" charset="0"/>
                <a:ea typeface="Cambria" charset="0"/>
                <a:cs typeface="Cambria" charset="0"/>
              </a:rPr>
              <a:t>T4A02</a:t>
            </a:r>
            <a:r>
              <a:rPr lang="en-US" dirty="0">
                <a:solidFill>
                  <a:srgbClr val="FF0000"/>
                </a:solidFill>
                <a:latin typeface="Cambria" charset="0"/>
                <a:ea typeface="Cambria" charset="0"/>
                <a:cs typeface="Cambria" charset="0"/>
              </a:rPr>
              <a:t> </a:t>
            </a:r>
            <a:endParaRPr lang="en-US" dirty="0" smtClean="0">
              <a:solidFill>
                <a:srgbClr val="FF0000"/>
              </a:solidFill>
              <a:latin typeface="Cambria" charset="0"/>
              <a:ea typeface="Cambria" charset="0"/>
              <a:cs typeface="Cambria" charset="0"/>
            </a:endParaRPr>
          </a:p>
          <a:p>
            <a:r>
              <a:rPr lang="en-US" dirty="0" smtClean="0">
                <a:latin typeface="Cambria" charset="0"/>
                <a:ea typeface="Cambria" charset="0"/>
                <a:cs typeface="Cambria" charset="0"/>
              </a:rPr>
              <a:t>A</a:t>
            </a:r>
            <a:r>
              <a:rPr lang="en-US" dirty="0">
                <a:latin typeface="Cambria" charset="0"/>
                <a:ea typeface="Cambria" charset="0"/>
                <a:cs typeface="Cambria" charset="0"/>
              </a:rPr>
              <a:t>. For logging contacts and contact information</a:t>
            </a:r>
          </a:p>
          <a:p>
            <a:r>
              <a:rPr lang="en-US" dirty="0">
                <a:latin typeface="Cambria" charset="0"/>
                <a:ea typeface="Cambria" charset="0"/>
                <a:cs typeface="Cambria" charset="0"/>
              </a:rPr>
              <a:t>B. For sending and/or receiving CW</a:t>
            </a:r>
          </a:p>
          <a:p>
            <a:r>
              <a:rPr lang="en-US" dirty="0">
                <a:latin typeface="Cambria" charset="0"/>
                <a:ea typeface="Cambria" charset="0"/>
                <a:cs typeface="Cambria" charset="0"/>
              </a:rPr>
              <a:t>C. For generating and decoding digital signals</a:t>
            </a:r>
          </a:p>
          <a:p>
            <a:endParaRPr lang="en-US" dirty="0">
              <a:latin typeface="Cambria" charset="0"/>
              <a:ea typeface="Cambria" charset="0"/>
              <a:cs typeface="Cambria" charset="0"/>
            </a:endParaRPr>
          </a:p>
        </p:txBody>
      </p:sp>
    </p:spTree>
    <p:extLst>
      <p:ext uri="{BB962C8B-B14F-4D97-AF65-F5344CB8AC3E}">
        <p14:creationId xmlns:p14="http://schemas.microsoft.com/office/powerpoint/2010/main" val="20276925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Slide Number Placeholder 3"/>
          <p:cNvSpPr>
            <a:spLocks noGrp="1"/>
          </p:cNvSpPr>
          <p:nvPr>
            <p:ph type="sldNum" sz="quarter" idx="12"/>
          </p:nvPr>
        </p:nvSpPr>
        <p:spPr>
          <a:noFill/>
          <a:ln>
            <a:miter lim="800000"/>
            <a:headEnd/>
            <a:tailEnd/>
          </a:ln>
        </p:spPr>
        <p:txBody>
          <a:bodyPr/>
          <a:lstStyle/>
          <a:p>
            <a:fld id="{990F91F4-AFFA-2242-B300-2913401F2DAE}" type="slidenum">
              <a:rPr lang="en-US"/>
              <a:pPr/>
              <a:t>33</a:t>
            </a:fld>
            <a:endParaRPr lang="en-US"/>
          </a:p>
        </p:txBody>
      </p:sp>
      <p:sp>
        <p:nvSpPr>
          <p:cNvPr id="539651"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4B3F024A-F193-1745-A5D6-421BD932E997}" type="slidenum">
              <a:rPr lang="en-US" sz="1400">
                <a:latin typeface="Times New Roman" pitchFamily="-111" charset="0"/>
              </a:rPr>
              <a:pPr algn="r"/>
              <a:t>33</a:t>
            </a:fld>
            <a:endParaRPr lang="en-US" sz="1400">
              <a:latin typeface="Times New Roman" pitchFamily="-111" charset="0"/>
            </a:endParaRPr>
          </a:p>
        </p:txBody>
      </p:sp>
      <p:sp>
        <p:nvSpPr>
          <p:cNvPr id="539652" name="Rectangle 2"/>
          <p:cNvSpPr>
            <a:spLocks noGrp="1" noChangeArrowheads="1"/>
          </p:cNvSpPr>
          <p:nvPr>
            <p:ph type="title" idx="4294967295"/>
          </p:nvPr>
        </p:nvSpPr>
        <p:spPr>
          <a:xfrm>
            <a:off x="347663" y="395288"/>
            <a:ext cx="8678862" cy="614362"/>
          </a:xfrm>
        </p:spPr>
        <p:txBody>
          <a:bodyPr>
            <a:normAutofit/>
          </a:bodyPr>
          <a:lstStyle/>
          <a:p>
            <a:pPr eaLnBrk="1" hangingPunct="1"/>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Rockwell" pitchFamily="-111" charset="0"/>
              </a:rPr>
              <a:t>Computer control</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28771" name="Rectangle 3"/>
          <p:cNvSpPr>
            <a:spLocks noGrp="1" noChangeArrowheads="1"/>
          </p:cNvSpPr>
          <p:nvPr>
            <p:ph type="body" idx="4294967295"/>
          </p:nvPr>
        </p:nvSpPr>
        <p:spPr>
          <a:xfrm>
            <a:off x="231775" y="1700213"/>
            <a:ext cx="8642350" cy="4962525"/>
          </a:xfrm>
        </p:spPr>
        <p:txBody>
          <a:bodyPr/>
          <a:lstStyle/>
          <a:p>
            <a:pPr lvl="1" eaLnBrk="1" hangingPunct="1"/>
            <a:r>
              <a:rPr lang="en-US" sz="1600" dirty="0" smtClean="0">
                <a:solidFill>
                  <a:srgbClr val="FF0000"/>
                </a:solidFill>
                <a:latin typeface="Rockwell" charset="0"/>
                <a:ea typeface="Rockwell" charset="0"/>
                <a:cs typeface="Rockwell" charset="0"/>
              </a:rPr>
              <a:t>T8D09</a:t>
            </a:r>
            <a:r>
              <a:rPr lang="en-US" sz="2000" dirty="0" smtClean="0">
                <a:solidFill>
                  <a:srgbClr val="FF0000"/>
                </a:solidFill>
                <a:latin typeface="Rockwell" charset="0"/>
                <a:ea typeface="Rockwell" charset="0"/>
                <a:cs typeface="Rockwell" charset="0"/>
              </a:rPr>
              <a:t>  </a:t>
            </a:r>
            <a:r>
              <a:rPr lang="en-US" sz="2000" dirty="0">
                <a:latin typeface="Rockwell" charset="0"/>
                <a:ea typeface="Rockwell" charset="0"/>
                <a:cs typeface="Rockwell" charset="0"/>
              </a:rPr>
              <a:t>The code used when sending CW in the amateur bands is </a:t>
            </a:r>
            <a:r>
              <a:rPr lang="en-US" sz="2000" dirty="0" smtClean="0">
                <a:latin typeface="Rockwell" charset="0"/>
                <a:ea typeface="Rockwell" charset="0"/>
                <a:cs typeface="Rockwell" charset="0"/>
              </a:rPr>
              <a:t>			</a:t>
            </a:r>
            <a:r>
              <a:rPr lang="en-US" sz="2000" dirty="0" smtClean="0">
                <a:solidFill>
                  <a:srgbClr val="FF6600"/>
                </a:solidFill>
                <a:latin typeface="Rockwell" charset="0"/>
                <a:ea typeface="Rockwell" charset="0"/>
                <a:cs typeface="Rockwell" charset="0"/>
              </a:rPr>
              <a:t>International </a:t>
            </a:r>
            <a:r>
              <a:rPr lang="en-US" sz="2000" dirty="0">
                <a:solidFill>
                  <a:srgbClr val="FF6600"/>
                </a:solidFill>
                <a:latin typeface="Rockwell" charset="0"/>
                <a:ea typeface="Rockwell" charset="0"/>
                <a:cs typeface="Rockwell" charset="0"/>
              </a:rPr>
              <a:t>Morse</a:t>
            </a:r>
            <a:r>
              <a:rPr lang="en-US" sz="2000" dirty="0" smtClean="0">
                <a:latin typeface="Rockwell" charset="0"/>
                <a:ea typeface="Rockwell" charset="0"/>
                <a:cs typeface="Rockwell" charset="0"/>
              </a:rPr>
              <a:t>.  </a:t>
            </a:r>
          </a:p>
          <a:p>
            <a:pPr lvl="2"/>
            <a:r>
              <a:rPr lang="en-US" sz="1600" dirty="0" smtClean="0">
                <a:solidFill>
                  <a:srgbClr val="FF0000"/>
                </a:solidFill>
                <a:latin typeface="Rockwell" charset="0"/>
                <a:ea typeface="Rockwell" charset="0"/>
                <a:cs typeface="Rockwell" charset="0"/>
              </a:rPr>
              <a:t>T8D14</a:t>
            </a:r>
            <a:r>
              <a:rPr lang="en-US" sz="1700" dirty="0" smtClean="0">
                <a:solidFill>
                  <a:srgbClr val="FF0000"/>
                </a:solidFill>
                <a:latin typeface="Rockwell" charset="0"/>
                <a:ea typeface="Rockwell" charset="0"/>
                <a:cs typeface="Rockwell" charset="0"/>
              </a:rPr>
              <a:t> </a:t>
            </a:r>
            <a:r>
              <a:rPr lang="en-US" sz="1700" dirty="0" smtClean="0">
                <a:latin typeface="Rockwell" charset="0"/>
                <a:ea typeface="Rockwell" charset="0"/>
                <a:cs typeface="Rockwell" charset="0"/>
              </a:rPr>
              <a:t>Can be sent using a hand key, electronic </a:t>
            </a:r>
            <a:r>
              <a:rPr lang="en-US" sz="1700" dirty="0" err="1" smtClean="0">
                <a:latin typeface="Rockwell" charset="0"/>
                <a:ea typeface="Rockwell" charset="0"/>
                <a:cs typeface="Rockwell" charset="0"/>
              </a:rPr>
              <a:t>keyer</a:t>
            </a:r>
            <a:r>
              <a:rPr lang="en-US" sz="1700" dirty="0" smtClean="0">
                <a:latin typeface="Rockwell" charset="0"/>
                <a:ea typeface="Rockwell" charset="0"/>
                <a:cs typeface="Rockwell" charset="0"/>
              </a:rPr>
              <a:t> or computer</a:t>
            </a:r>
            <a:endParaRPr lang="en-US" sz="1700" dirty="0">
              <a:latin typeface="Rockwell" charset="0"/>
              <a:ea typeface="Rockwell" charset="0"/>
              <a:cs typeface="Rockwell" charset="0"/>
            </a:endParaRPr>
          </a:p>
          <a:p>
            <a:pPr lvl="1" eaLnBrk="1" hangingPunct="1"/>
            <a:endParaRPr lang="en-US" sz="1200" dirty="0">
              <a:latin typeface="Rockwell" charset="0"/>
              <a:ea typeface="Rockwell" charset="0"/>
              <a:cs typeface="Rockwell" charset="0"/>
            </a:endParaRPr>
          </a:p>
          <a:p>
            <a:pPr lvl="1" eaLnBrk="1" hangingPunct="1"/>
            <a:r>
              <a:rPr lang="en-US" sz="1600" dirty="0">
                <a:solidFill>
                  <a:srgbClr val="FF0000"/>
                </a:solidFill>
                <a:latin typeface="Rockwell" charset="0"/>
                <a:ea typeface="Rockwell" charset="0"/>
                <a:cs typeface="Rockwell" charset="0"/>
              </a:rPr>
              <a:t>T8D10</a:t>
            </a:r>
            <a:r>
              <a:rPr lang="en-US" sz="2000" dirty="0">
                <a:solidFill>
                  <a:srgbClr val="FF0000"/>
                </a:solidFill>
                <a:latin typeface="Rockwell" charset="0"/>
                <a:ea typeface="Rockwell" charset="0"/>
                <a:cs typeface="Rockwell" charset="0"/>
              </a:rPr>
              <a:t>  </a:t>
            </a:r>
            <a:r>
              <a:rPr lang="en-US" sz="2000" dirty="0" smtClean="0">
                <a:latin typeface="Rockwell" charset="0"/>
                <a:ea typeface="Rockwell" charset="0"/>
                <a:cs typeface="Rockwell" charset="0"/>
              </a:rPr>
              <a:t>Digital mode software</a:t>
            </a:r>
          </a:p>
          <a:p>
            <a:pPr lvl="2"/>
            <a:r>
              <a:rPr lang="en-US" sz="1700" dirty="0" smtClean="0">
                <a:latin typeface="Rockwell" charset="0"/>
                <a:ea typeface="Rockwell" charset="0"/>
                <a:cs typeface="Rockwell" charset="0"/>
              </a:rPr>
              <a:t>WSJT was designed for weak signal computer / radio operation as in:</a:t>
            </a:r>
          </a:p>
          <a:p>
            <a:pPr lvl="2"/>
            <a:r>
              <a:rPr lang="en-US" sz="1500" dirty="0" smtClean="0"/>
              <a:t>A</a:t>
            </a:r>
            <a:r>
              <a:rPr lang="en-US" sz="1500" dirty="0"/>
              <a:t>. </a:t>
            </a:r>
            <a:r>
              <a:rPr lang="en-US" sz="1500" dirty="0" err="1" smtClean="0"/>
              <a:t>Moonbounce</a:t>
            </a:r>
            <a:r>
              <a:rPr lang="en-US" sz="1500" dirty="0" smtClean="0"/>
              <a:t> </a:t>
            </a:r>
            <a:r>
              <a:rPr lang="en-US" sz="1500" dirty="0"/>
              <a:t>or Earth-Moon-Earth</a:t>
            </a:r>
            <a:br>
              <a:rPr lang="en-US" sz="1500" dirty="0"/>
            </a:br>
            <a:r>
              <a:rPr lang="en-US" sz="1500" dirty="0"/>
              <a:t>B. Weak-signal propagation beacons</a:t>
            </a:r>
            <a:br>
              <a:rPr lang="en-US" sz="1500" dirty="0"/>
            </a:br>
            <a:r>
              <a:rPr lang="en-US" sz="1500" dirty="0"/>
              <a:t>C. Meteor </a:t>
            </a:r>
            <a:r>
              <a:rPr lang="en-US" sz="1500" dirty="0" smtClean="0"/>
              <a:t>scatter</a:t>
            </a:r>
          </a:p>
          <a:p>
            <a:pPr lvl="1"/>
            <a:endParaRPr lang="en-US" sz="1800" dirty="0"/>
          </a:p>
          <a:p>
            <a:pPr lvl="1"/>
            <a:r>
              <a:rPr lang="en-US" sz="1600" dirty="0" smtClean="0">
                <a:solidFill>
                  <a:srgbClr val="FF0000"/>
                </a:solidFill>
                <a:latin typeface="Rockwell" charset="0"/>
                <a:ea typeface="Rockwell" charset="0"/>
                <a:cs typeface="Rockwell" charset="0"/>
              </a:rPr>
              <a:t>T8D13</a:t>
            </a:r>
            <a:r>
              <a:rPr lang="en-US" sz="1800" dirty="0" smtClean="0">
                <a:solidFill>
                  <a:srgbClr val="FF0000"/>
                </a:solidFill>
              </a:rPr>
              <a:t> </a:t>
            </a:r>
            <a:r>
              <a:rPr lang="en-US" sz="1800" dirty="0" smtClean="0"/>
              <a:t>FT8 digital mode</a:t>
            </a:r>
          </a:p>
          <a:p>
            <a:pPr lvl="2"/>
            <a:r>
              <a:rPr lang="en-US" sz="1500" dirty="0"/>
              <a:t>A digital mode capable of operating in low signal-to-noise conditions that transmits on 15-second intervals </a:t>
            </a:r>
            <a:br>
              <a:rPr lang="en-US" sz="1500" dirty="0"/>
            </a:br>
            <a:endParaRPr lang="en-US" sz="1500" dirty="0">
              <a:latin typeface="Rockwell" charset="0"/>
              <a:ea typeface="Rockwell" charset="0"/>
              <a:cs typeface="Rockwell" charset="0"/>
            </a:endParaRPr>
          </a:p>
          <a:p>
            <a:pPr lvl="1" eaLnBrk="1" hangingPunct="1">
              <a:buFont typeface="Wingdings" pitchFamily="-111" charset="2"/>
              <a:buChar char="Ø"/>
            </a:pPr>
            <a:endParaRPr lang="en-US" sz="2000" dirty="0" smtClean="0">
              <a:latin typeface="Rockwell" charset="0"/>
              <a:ea typeface="Rockwell" charset="0"/>
              <a:cs typeface="Rockwell" charset="0"/>
            </a:endParaRPr>
          </a:p>
          <a:p>
            <a:pPr lvl="1" eaLnBrk="1" hangingPunct="1">
              <a:buNone/>
            </a:pPr>
            <a:endParaRPr lang="en-US" sz="1800" dirty="0">
              <a:latin typeface="Rockwell" charset="0"/>
              <a:ea typeface="Rockwell" charset="0"/>
              <a:cs typeface="Rockwel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928771">
                                            <p:txEl>
                                              <p:pRg st="0" end="0"/>
                                            </p:txEl>
                                          </p:spTgt>
                                        </p:tgtEl>
                                        <p:attrNameLst>
                                          <p:attrName>style.visibility</p:attrName>
                                        </p:attrNameLst>
                                      </p:cBhvr>
                                      <p:to>
                                        <p:strVal val="visible"/>
                                      </p:to>
                                    </p:set>
                                    <p:animEffect transition="in" filter="wipe(up)">
                                      <p:cBhvr>
                                        <p:cTn id="7" dur="500"/>
                                        <p:tgtEl>
                                          <p:spTgt spid="928771">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928771">
                                            <p:txEl>
                                              <p:pRg st="1" end="1"/>
                                            </p:txEl>
                                          </p:spTgt>
                                        </p:tgtEl>
                                        <p:attrNameLst>
                                          <p:attrName>style.visibility</p:attrName>
                                        </p:attrNameLst>
                                      </p:cBhvr>
                                      <p:to>
                                        <p:strVal val="visible"/>
                                      </p:to>
                                    </p:set>
                                    <p:animEffect transition="in" filter="wipe(up)">
                                      <p:cBhvr>
                                        <p:cTn id="11" dur="500"/>
                                        <p:tgtEl>
                                          <p:spTgt spid="928771">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928771">
                                            <p:txEl>
                                              <p:pRg st="3" end="3"/>
                                            </p:txEl>
                                          </p:spTgt>
                                        </p:tgtEl>
                                        <p:attrNameLst>
                                          <p:attrName>style.visibility</p:attrName>
                                        </p:attrNameLst>
                                      </p:cBhvr>
                                      <p:to>
                                        <p:strVal val="visible"/>
                                      </p:to>
                                    </p:set>
                                    <p:animEffect transition="in" filter="wipe(left)">
                                      <p:cBhvr>
                                        <p:cTn id="16" dur="500"/>
                                        <p:tgtEl>
                                          <p:spTgt spid="928771">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928771">
                                            <p:txEl>
                                              <p:pRg st="4" end="4"/>
                                            </p:txEl>
                                          </p:spTgt>
                                        </p:tgtEl>
                                        <p:attrNameLst>
                                          <p:attrName>style.visibility</p:attrName>
                                        </p:attrNameLst>
                                      </p:cBhvr>
                                      <p:to>
                                        <p:strVal val="visible"/>
                                      </p:to>
                                    </p:set>
                                    <p:animEffect transition="in" filter="wipe(left)">
                                      <p:cBhvr>
                                        <p:cTn id="21" dur="500"/>
                                        <p:tgtEl>
                                          <p:spTgt spid="92877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928771">
                                            <p:txEl>
                                              <p:pRg st="5" end="5"/>
                                            </p:txEl>
                                          </p:spTgt>
                                        </p:tgtEl>
                                        <p:attrNameLst>
                                          <p:attrName>style.visibility</p:attrName>
                                        </p:attrNameLst>
                                      </p:cBhvr>
                                      <p:to>
                                        <p:strVal val="visible"/>
                                      </p:to>
                                    </p:set>
                                    <p:animEffect transition="in" filter="wipe(left)">
                                      <p:cBhvr>
                                        <p:cTn id="26" dur="500"/>
                                        <p:tgtEl>
                                          <p:spTgt spid="928771">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928771">
                                            <p:txEl>
                                              <p:pRg st="7" end="7"/>
                                            </p:txEl>
                                          </p:spTgt>
                                        </p:tgtEl>
                                        <p:attrNameLst>
                                          <p:attrName>style.visibility</p:attrName>
                                        </p:attrNameLst>
                                      </p:cBhvr>
                                      <p:to>
                                        <p:strVal val="visible"/>
                                      </p:to>
                                    </p:set>
                                    <p:animEffect transition="in" filter="wipe(left)">
                                      <p:cBhvr>
                                        <p:cTn id="31" dur="500"/>
                                        <p:tgtEl>
                                          <p:spTgt spid="928771">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928771">
                                            <p:txEl>
                                              <p:pRg st="8" end="8"/>
                                            </p:txEl>
                                          </p:spTgt>
                                        </p:tgtEl>
                                        <p:attrNameLst>
                                          <p:attrName>style.visibility</p:attrName>
                                        </p:attrNameLst>
                                      </p:cBhvr>
                                      <p:to>
                                        <p:strVal val="visible"/>
                                      </p:to>
                                    </p:set>
                                    <p:animEffect transition="in" filter="wipe(left)">
                                      <p:cBhvr>
                                        <p:cTn id="36" dur="500"/>
                                        <p:tgtEl>
                                          <p:spTgt spid="92877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051"/>
            <a:ext cx="8305800" cy="1143000"/>
          </a:xfrm>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Digital Modes Station Set UP</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TextBox 5"/>
          <p:cNvSpPr txBox="1"/>
          <p:nvPr/>
        </p:nvSpPr>
        <p:spPr>
          <a:xfrm>
            <a:off x="1382486" y="1591404"/>
            <a:ext cx="6308907" cy="646331"/>
          </a:xfrm>
          <a:prstGeom prst="rect">
            <a:avLst/>
          </a:prstGeom>
          <a:noFill/>
        </p:spPr>
        <p:txBody>
          <a:bodyPr wrap="none" rtlCol="0">
            <a:spAutoFit/>
          </a:bodyPr>
          <a:lstStyle/>
          <a:p>
            <a:r>
              <a:rPr lang="en-US" dirty="0" smtClean="0">
                <a:solidFill>
                  <a:srgbClr val="DE662D"/>
                </a:solidFill>
                <a:latin typeface="Cambria"/>
                <a:cs typeface="Cambria"/>
              </a:rPr>
              <a:t>The connection between the transceiver and computer</a:t>
            </a:r>
          </a:p>
          <a:p>
            <a:r>
              <a:rPr lang="en-US" sz="1400" dirty="0" smtClean="0">
                <a:solidFill>
                  <a:srgbClr val="FF0000"/>
                </a:solidFill>
                <a:latin typeface="Cambria"/>
                <a:cs typeface="Cambria"/>
              </a:rPr>
              <a:t>T4A06</a:t>
            </a:r>
            <a:r>
              <a:rPr lang="en-US" dirty="0" smtClean="0">
                <a:solidFill>
                  <a:srgbClr val="FF0000"/>
                </a:solidFill>
                <a:latin typeface="Cambria"/>
                <a:cs typeface="Cambria"/>
              </a:rPr>
              <a:t> </a:t>
            </a:r>
            <a:r>
              <a:rPr lang="en-US" dirty="0"/>
              <a:t>Receive audio, transmit </a:t>
            </a:r>
            <a:r>
              <a:rPr lang="en-US" dirty="0" smtClean="0"/>
              <a:t>audio</a:t>
            </a:r>
            <a:r>
              <a:rPr lang="en-US" dirty="0"/>
              <a:t>, and push-to-talk (PTT) </a:t>
            </a:r>
            <a:endParaRPr lang="en-US" dirty="0">
              <a:latin typeface="Cambria"/>
              <a:cs typeface="Cambria"/>
            </a:endParaRPr>
          </a:p>
        </p:txBody>
      </p:sp>
      <p:sp>
        <p:nvSpPr>
          <p:cNvPr id="7" name="TextBox 6"/>
          <p:cNvSpPr txBox="1"/>
          <p:nvPr/>
        </p:nvSpPr>
        <p:spPr>
          <a:xfrm>
            <a:off x="990600" y="5141826"/>
            <a:ext cx="7772400" cy="646331"/>
          </a:xfrm>
          <a:prstGeom prst="rect">
            <a:avLst/>
          </a:prstGeom>
          <a:noFill/>
        </p:spPr>
        <p:txBody>
          <a:bodyPr wrap="square" rtlCol="0">
            <a:spAutoFit/>
          </a:bodyPr>
          <a:lstStyle/>
          <a:p>
            <a:r>
              <a:rPr lang="en-US" sz="1400" dirty="0" smtClean="0">
                <a:solidFill>
                  <a:srgbClr val="FF0000"/>
                </a:solidFill>
                <a:latin typeface="Cambria"/>
                <a:cs typeface="Cambria"/>
              </a:rPr>
              <a:t>T4A07</a:t>
            </a:r>
            <a:r>
              <a:rPr lang="en-US" dirty="0" smtClean="0">
                <a:solidFill>
                  <a:srgbClr val="FF0000"/>
                </a:solidFill>
                <a:latin typeface="Cambria"/>
                <a:cs typeface="Cambria"/>
              </a:rPr>
              <a:t> </a:t>
            </a:r>
            <a:r>
              <a:rPr lang="en-US" dirty="0"/>
              <a:t>The sound card provides audio to the radio's microphone input and converts received audio to digital form</a:t>
            </a:r>
          </a:p>
        </p:txBody>
      </p:sp>
      <p:sp>
        <p:nvSpPr>
          <p:cNvPr id="3" name="Rectangle 2"/>
          <p:cNvSpPr/>
          <p:nvPr/>
        </p:nvSpPr>
        <p:spPr>
          <a:xfrm>
            <a:off x="491412" y="3418952"/>
            <a:ext cx="1676400"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Transceiver</a:t>
            </a:r>
            <a:endParaRPr lang="en-US" dirty="0"/>
          </a:p>
        </p:txBody>
      </p:sp>
      <p:sp>
        <p:nvSpPr>
          <p:cNvPr id="9" name="Rectangle 8"/>
          <p:cNvSpPr/>
          <p:nvPr/>
        </p:nvSpPr>
        <p:spPr>
          <a:xfrm>
            <a:off x="6248400" y="3418952"/>
            <a:ext cx="1676400"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Computer</a:t>
            </a:r>
            <a:endParaRPr lang="en-US" dirty="0"/>
          </a:p>
        </p:txBody>
      </p:sp>
      <p:sp>
        <p:nvSpPr>
          <p:cNvPr id="11" name="Rectangle 10"/>
          <p:cNvSpPr/>
          <p:nvPr/>
        </p:nvSpPr>
        <p:spPr>
          <a:xfrm>
            <a:off x="3352800" y="2391202"/>
            <a:ext cx="1676400"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Soundcard </a:t>
            </a:r>
          </a:p>
          <a:p>
            <a:pPr algn="ctr"/>
            <a:r>
              <a:rPr lang="en-US" dirty="0" smtClean="0"/>
              <a:t>interface</a:t>
            </a:r>
            <a:endParaRPr lang="en-US" dirty="0"/>
          </a:p>
        </p:txBody>
      </p:sp>
      <p:cxnSp>
        <p:nvCxnSpPr>
          <p:cNvPr id="8" name="Straight Arrow Connector 7"/>
          <p:cNvCxnSpPr>
            <a:endCxn id="11" idx="1"/>
          </p:cNvCxnSpPr>
          <p:nvPr/>
        </p:nvCxnSpPr>
        <p:spPr>
          <a:xfrm flipV="1">
            <a:off x="2167812" y="2734102"/>
            <a:ext cx="1184988" cy="795315"/>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11" idx="3"/>
          </p:cNvCxnSpPr>
          <p:nvPr/>
        </p:nvCxnSpPr>
        <p:spPr>
          <a:xfrm>
            <a:off x="5029200" y="2734102"/>
            <a:ext cx="1219200" cy="795315"/>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endCxn id="9" idx="1"/>
          </p:cNvCxnSpPr>
          <p:nvPr/>
        </p:nvCxnSpPr>
        <p:spPr>
          <a:xfrm flipV="1">
            <a:off x="2167812" y="3761852"/>
            <a:ext cx="4080588" cy="3810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1371600" y="4648200"/>
            <a:ext cx="5867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V="1">
            <a:off x="7239000" y="4104752"/>
            <a:ext cx="0" cy="54344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V="1">
            <a:off x="1382486" y="4104752"/>
            <a:ext cx="0" cy="54344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3429000" y="4616744"/>
            <a:ext cx="1957972" cy="369332"/>
          </a:xfrm>
          <a:prstGeom prst="rect">
            <a:avLst/>
          </a:prstGeom>
          <a:noFill/>
        </p:spPr>
        <p:txBody>
          <a:bodyPr wrap="none" rtlCol="0">
            <a:spAutoFit/>
          </a:bodyPr>
          <a:lstStyle/>
          <a:p>
            <a:r>
              <a:rPr lang="en-US" smtClean="0"/>
              <a:t>Computer control</a:t>
            </a:r>
            <a:endParaRPr lang="en-US"/>
          </a:p>
        </p:txBody>
      </p:sp>
      <p:sp>
        <p:nvSpPr>
          <p:cNvPr id="37" name="TextBox 36"/>
          <p:cNvSpPr txBox="1"/>
          <p:nvPr/>
        </p:nvSpPr>
        <p:spPr>
          <a:xfrm>
            <a:off x="2093987" y="3491746"/>
            <a:ext cx="2670026" cy="307777"/>
          </a:xfrm>
          <a:prstGeom prst="rect">
            <a:avLst/>
          </a:prstGeom>
          <a:noFill/>
        </p:spPr>
        <p:txBody>
          <a:bodyPr wrap="none" rtlCol="0">
            <a:spAutoFit/>
          </a:bodyPr>
          <a:lstStyle/>
          <a:p>
            <a:r>
              <a:rPr lang="en-US" sz="1400" dirty="0" smtClean="0">
                <a:latin typeface="Cambria" charset="0"/>
                <a:ea typeface="Cambria" charset="0"/>
                <a:cs typeface="Cambria" charset="0"/>
              </a:rPr>
              <a:t>Microphone of line input </a:t>
            </a:r>
            <a:r>
              <a:rPr lang="en-US" sz="1200" dirty="0" smtClean="0">
                <a:solidFill>
                  <a:srgbClr val="FF0000"/>
                </a:solidFill>
                <a:latin typeface="Cambria" charset="0"/>
                <a:ea typeface="Cambria" charset="0"/>
                <a:cs typeface="Cambria" charset="0"/>
              </a:rPr>
              <a:t>T4A04 </a:t>
            </a:r>
            <a:endParaRPr lang="en-US" sz="1200" dirty="0">
              <a:solidFill>
                <a:srgbClr val="FF0000"/>
              </a:solidFill>
              <a:latin typeface="Cambria" charset="0"/>
              <a:ea typeface="Cambria" charset="0"/>
              <a:cs typeface="Cambria" charset="0"/>
            </a:endParaRPr>
          </a:p>
        </p:txBody>
      </p:sp>
      <p:sp>
        <p:nvSpPr>
          <p:cNvPr id="38" name="TextBox 37"/>
          <p:cNvSpPr txBox="1"/>
          <p:nvPr/>
        </p:nvSpPr>
        <p:spPr>
          <a:xfrm>
            <a:off x="1054359" y="6111551"/>
            <a:ext cx="7805791" cy="307777"/>
          </a:xfrm>
          <a:prstGeom prst="rect">
            <a:avLst/>
          </a:prstGeom>
          <a:noFill/>
        </p:spPr>
        <p:txBody>
          <a:bodyPr wrap="none" rtlCol="0">
            <a:spAutoFit/>
          </a:bodyPr>
          <a:lstStyle/>
          <a:p>
            <a:r>
              <a:rPr lang="en-US" sz="1400" dirty="0" smtClean="0">
                <a:latin typeface="Cambria" charset="0"/>
                <a:ea typeface="Cambria" charset="0"/>
                <a:cs typeface="Cambria" charset="0"/>
              </a:rPr>
              <a:t>Most modern transceivers have built in soundcards and usb connections to connect to the computer</a:t>
            </a:r>
            <a:endParaRPr lang="en-US" sz="1400" dirty="0">
              <a:latin typeface="Cambria" charset="0"/>
              <a:ea typeface="Cambria" charset="0"/>
              <a:cs typeface="Cambria" charset="0"/>
            </a:endParaRPr>
          </a:p>
        </p:txBody>
      </p:sp>
    </p:spTree>
    <p:extLst>
      <p:ext uri="{BB962C8B-B14F-4D97-AF65-F5344CB8AC3E}">
        <p14:creationId xmlns:p14="http://schemas.microsoft.com/office/powerpoint/2010/main" val="1893457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Gateways</a:t>
            </a:r>
            <a:endParaRPr lang="en-US" dirty="0"/>
          </a:p>
        </p:txBody>
      </p:sp>
      <p:pic>
        <p:nvPicPr>
          <p:cNvPr id="3" name="Picture 2" descr="ARRL0024.jpg"/>
          <p:cNvPicPr>
            <a:picLocks noChangeAspect="1"/>
          </p:cNvPicPr>
          <p:nvPr/>
        </p:nvPicPr>
        <p:blipFill>
          <a:blip r:embed="rId2"/>
          <a:stretch>
            <a:fillRect/>
          </a:stretch>
        </p:blipFill>
        <p:spPr>
          <a:xfrm>
            <a:off x="457200" y="2374900"/>
            <a:ext cx="5977467" cy="4483100"/>
          </a:xfrm>
          <a:prstGeom prst="rect">
            <a:avLst/>
          </a:prstGeom>
        </p:spPr>
      </p:pic>
      <p:sp>
        <p:nvSpPr>
          <p:cNvPr id="4" name="TextBox 3"/>
          <p:cNvSpPr txBox="1"/>
          <p:nvPr/>
        </p:nvSpPr>
        <p:spPr>
          <a:xfrm>
            <a:off x="2057400" y="2209800"/>
            <a:ext cx="5275803" cy="646331"/>
          </a:xfrm>
          <a:prstGeom prst="rect">
            <a:avLst/>
          </a:prstGeom>
          <a:noFill/>
        </p:spPr>
        <p:txBody>
          <a:bodyPr wrap="none" rtlCol="0">
            <a:spAutoFit/>
          </a:bodyPr>
          <a:lstStyle/>
          <a:p>
            <a:r>
              <a:rPr lang="en-US" dirty="0" smtClean="0">
                <a:solidFill>
                  <a:srgbClr val="FF0000"/>
                </a:solidFill>
                <a:latin typeface="Cambria"/>
                <a:cs typeface="Cambria"/>
              </a:rPr>
              <a:t>T8C11 </a:t>
            </a:r>
            <a:r>
              <a:rPr lang="en-US" dirty="0" smtClean="0"/>
              <a:t>A gateway is used to connect other amateur </a:t>
            </a:r>
          </a:p>
          <a:p>
            <a:r>
              <a:rPr lang="en-US" dirty="0" smtClean="0"/>
              <a:t>radio stations to the internet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334"/>
            <a:ext cx="8305800" cy="1143000"/>
          </a:xfrm>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Power Up</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TextBox 2"/>
          <p:cNvSpPr txBox="1"/>
          <p:nvPr/>
        </p:nvSpPr>
        <p:spPr>
          <a:xfrm>
            <a:off x="457200" y="4191000"/>
            <a:ext cx="7306487" cy="369332"/>
          </a:xfrm>
          <a:prstGeom prst="rect">
            <a:avLst/>
          </a:prstGeom>
          <a:noFill/>
        </p:spPr>
        <p:txBody>
          <a:bodyPr wrap="none" rtlCol="0">
            <a:spAutoFit/>
          </a:bodyPr>
          <a:lstStyle/>
          <a:p>
            <a:r>
              <a:rPr lang="en-US" dirty="0" smtClean="0">
                <a:solidFill>
                  <a:srgbClr val="FF0000"/>
                </a:solidFill>
                <a:latin typeface="Cambria"/>
                <a:cs typeface="Cambria"/>
              </a:rPr>
              <a:t>T6D05 </a:t>
            </a:r>
            <a:r>
              <a:rPr lang="en-US" dirty="0" smtClean="0">
                <a:solidFill>
                  <a:schemeClr val="tx1">
                    <a:lumMod val="75000"/>
                    <a:lumOff val="25000"/>
                  </a:schemeClr>
                </a:solidFill>
                <a:latin typeface="Cambria"/>
                <a:cs typeface="Cambria"/>
              </a:rPr>
              <a:t>A regulator is part of a power supply to maintain a stable voltage.</a:t>
            </a:r>
          </a:p>
        </p:txBody>
      </p:sp>
      <p:sp>
        <p:nvSpPr>
          <p:cNvPr id="8" name="TextBox 7"/>
          <p:cNvSpPr txBox="1"/>
          <p:nvPr/>
        </p:nvSpPr>
        <p:spPr>
          <a:xfrm>
            <a:off x="838200" y="1332331"/>
            <a:ext cx="6141450" cy="923330"/>
          </a:xfrm>
          <a:prstGeom prst="rect">
            <a:avLst/>
          </a:prstGeom>
          <a:noFill/>
        </p:spPr>
        <p:txBody>
          <a:bodyPr wrap="none" rtlCol="0">
            <a:spAutoFit/>
          </a:bodyPr>
          <a:lstStyle/>
          <a:p>
            <a:r>
              <a:rPr lang="en-US" dirty="0" smtClean="0">
                <a:solidFill>
                  <a:schemeClr val="tx1">
                    <a:lumMod val="75000"/>
                    <a:lumOff val="25000"/>
                  </a:schemeClr>
                </a:solidFill>
                <a:latin typeface="Cambria"/>
                <a:cs typeface="Cambria"/>
              </a:rPr>
              <a:t>A </a:t>
            </a:r>
            <a:r>
              <a:rPr lang="en-US" b="1" dirty="0" smtClean="0">
                <a:solidFill>
                  <a:schemeClr val="tx1">
                    <a:lumMod val="75000"/>
                    <a:lumOff val="25000"/>
                  </a:schemeClr>
                </a:solidFill>
                <a:latin typeface="Cambria"/>
                <a:cs typeface="Cambria"/>
              </a:rPr>
              <a:t>power supply</a:t>
            </a:r>
            <a:r>
              <a:rPr lang="en-US" dirty="0" smtClean="0">
                <a:solidFill>
                  <a:schemeClr val="tx1">
                    <a:lumMod val="75000"/>
                    <a:lumOff val="25000"/>
                  </a:schemeClr>
                </a:solidFill>
                <a:latin typeface="Cambria"/>
                <a:cs typeface="Cambria"/>
              </a:rPr>
              <a:t> is a device that supplies electrical energy to </a:t>
            </a:r>
          </a:p>
          <a:p>
            <a:r>
              <a:rPr lang="en-US" dirty="0" smtClean="0">
                <a:solidFill>
                  <a:schemeClr val="tx1">
                    <a:lumMod val="75000"/>
                    <a:lumOff val="25000"/>
                  </a:schemeClr>
                </a:solidFill>
                <a:latin typeface="Cambria"/>
                <a:cs typeface="Cambria"/>
              </a:rPr>
              <a:t>one or more electric loads.</a:t>
            </a:r>
          </a:p>
          <a:p>
            <a:endParaRPr lang="en-US" dirty="0"/>
          </a:p>
        </p:txBody>
      </p:sp>
      <p:sp>
        <p:nvSpPr>
          <p:cNvPr id="5" name="TextBox 4"/>
          <p:cNvSpPr txBox="1"/>
          <p:nvPr/>
        </p:nvSpPr>
        <p:spPr>
          <a:xfrm>
            <a:off x="492868" y="1994968"/>
            <a:ext cx="7400872" cy="369332"/>
          </a:xfrm>
          <a:prstGeom prst="rect">
            <a:avLst/>
          </a:prstGeom>
          <a:noFill/>
        </p:spPr>
        <p:txBody>
          <a:bodyPr wrap="none" rtlCol="0">
            <a:spAutoFit/>
          </a:bodyPr>
          <a:lstStyle/>
          <a:p>
            <a:r>
              <a:rPr lang="en-US" dirty="0" smtClean="0">
                <a:solidFill>
                  <a:srgbClr val="FF0000"/>
                </a:solidFill>
                <a:latin typeface="Cambria" charset="0"/>
                <a:ea typeface="Cambria" charset="0"/>
                <a:cs typeface="Cambria" charset="0"/>
              </a:rPr>
              <a:t>T4A01 </a:t>
            </a:r>
            <a:r>
              <a:rPr lang="en-US" dirty="0" smtClean="0"/>
              <a:t>In selecting a power supply you must consider all of the following. </a:t>
            </a:r>
            <a:endParaRPr lang="en-US" sz="1600" dirty="0">
              <a:solidFill>
                <a:srgbClr val="FF0000"/>
              </a:solidFill>
              <a:latin typeface="Cambria" charset="0"/>
              <a:ea typeface="Cambria" charset="0"/>
              <a:cs typeface="Cambria" charset="0"/>
            </a:endParaRPr>
          </a:p>
        </p:txBody>
      </p:sp>
      <p:sp>
        <p:nvSpPr>
          <p:cNvPr id="9" name="TextBox 8"/>
          <p:cNvSpPr txBox="1"/>
          <p:nvPr/>
        </p:nvSpPr>
        <p:spPr>
          <a:xfrm>
            <a:off x="1143000" y="2477736"/>
            <a:ext cx="5261440" cy="1200329"/>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a:t>A. Efficiency of the transmitter at full power output</a:t>
            </a:r>
          </a:p>
          <a:p>
            <a:r>
              <a:rPr lang="en-US" dirty="0"/>
              <a:t>B. Receiver and control circuit power</a:t>
            </a:r>
          </a:p>
          <a:p>
            <a:r>
              <a:rPr lang="en-US" dirty="0"/>
              <a:t>C. Power supply regulation and heat dissipation</a:t>
            </a:r>
          </a:p>
          <a:p>
            <a:endParaRPr lang="en-US" b="1" dirty="0"/>
          </a:p>
        </p:txBody>
      </p:sp>
      <p:sp>
        <p:nvSpPr>
          <p:cNvPr id="10" name="TextBox 9"/>
          <p:cNvSpPr txBox="1"/>
          <p:nvPr/>
        </p:nvSpPr>
        <p:spPr>
          <a:xfrm>
            <a:off x="492868" y="4953000"/>
            <a:ext cx="6952861" cy="923330"/>
          </a:xfrm>
          <a:prstGeom prst="rect">
            <a:avLst/>
          </a:prstGeom>
          <a:noFill/>
        </p:spPr>
        <p:txBody>
          <a:bodyPr wrap="square" rtlCol="0">
            <a:spAutoFit/>
          </a:bodyPr>
          <a:lstStyle/>
          <a:p>
            <a:r>
              <a:rPr lang="en-US" dirty="0">
                <a:solidFill>
                  <a:srgbClr val="FF0000"/>
                </a:solidFill>
                <a:latin typeface="Cambria" charset="0"/>
                <a:ea typeface="Cambria" charset="0"/>
                <a:cs typeface="Cambria" charset="0"/>
              </a:rPr>
              <a:t>T4A10</a:t>
            </a:r>
            <a:r>
              <a:rPr lang="en-US" dirty="0">
                <a:latin typeface="Cambria" charset="0"/>
                <a:ea typeface="Cambria" charset="0"/>
                <a:cs typeface="Cambria" charset="0"/>
              </a:rPr>
              <a:t> </a:t>
            </a:r>
            <a:r>
              <a:rPr lang="en-US" dirty="0" smtClean="0">
                <a:solidFill>
                  <a:srgbClr val="FF0000"/>
                </a:solidFill>
                <a:latin typeface="Cambria" charset="0"/>
                <a:ea typeface="Cambria" charset="0"/>
                <a:cs typeface="Cambria" charset="0"/>
              </a:rPr>
              <a:t> </a:t>
            </a:r>
            <a:r>
              <a:rPr lang="en-US" dirty="0" smtClean="0">
                <a:latin typeface="Cambria" charset="0"/>
                <a:ea typeface="Cambria" charset="0"/>
                <a:cs typeface="Cambria" charset="0"/>
              </a:rPr>
              <a:t>A high-pitched </a:t>
            </a:r>
            <a:r>
              <a:rPr lang="en-US" dirty="0">
                <a:latin typeface="Cambria" charset="0"/>
                <a:ea typeface="Cambria" charset="0"/>
                <a:cs typeface="Cambria" charset="0"/>
              </a:rPr>
              <a:t>whine that varies with engine speed in a mobile transceiver’s receive </a:t>
            </a:r>
            <a:r>
              <a:rPr lang="en-US" dirty="0" smtClean="0">
                <a:latin typeface="Cambria" charset="0"/>
                <a:ea typeface="Cambria" charset="0"/>
                <a:cs typeface="Cambria" charset="0"/>
              </a:rPr>
              <a:t>audio</a:t>
            </a:r>
            <a:r>
              <a:rPr lang="en-US" smtClean="0">
                <a:latin typeface="Cambria" charset="0"/>
                <a:ea typeface="Cambria" charset="0"/>
                <a:cs typeface="Cambria" charset="0"/>
              </a:rPr>
              <a:t>, is usually </a:t>
            </a:r>
            <a:r>
              <a:rPr lang="en-US" dirty="0" smtClean="0">
                <a:latin typeface="Cambria" charset="0"/>
                <a:ea typeface="Cambria" charset="0"/>
                <a:cs typeface="Cambria" charset="0"/>
              </a:rPr>
              <a:t>caused by the vehicles alternator.</a:t>
            </a:r>
            <a:endParaRPr lang="en-US" dirty="0">
              <a:latin typeface="Cambria" charset="0"/>
              <a:ea typeface="Cambria" charset="0"/>
              <a:cs typeface="Cambria"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334"/>
            <a:ext cx="8305800" cy="1143000"/>
          </a:xfrm>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Power Up</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TextBox 3"/>
          <p:cNvSpPr txBox="1"/>
          <p:nvPr/>
        </p:nvSpPr>
        <p:spPr>
          <a:xfrm>
            <a:off x="721567" y="3902333"/>
            <a:ext cx="6118795" cy="369332"/>
          </a:xfrm>
          <a:prstGeom prst="rect">
            <a:avLst/>
          </a:prstGeom>
          <a:noFill/>
        </p:spPr>
        <p:txBody>
          <a:bodyPr wrap="none" rtlCol="0">
            <a:spAutoFit/>
          </a:bodyPr>
          <a:lstStyle/>
          <a:p>
            <a:r>
              <a:rPr lang="en-US" dirty="0" smtClean="0">
                <a:solidFill>
                  <a:srgbClr val="FF0000"/>
                </a:solidFill>
                <a:latin typeface="Cambria"/>
                <a:cs typeface="Cambria"/>
              </a:rPr>
              <a:t>T5A06 </a:t>
            </a:r>
            <a:r>
              <a:rPr lang="en-US" dirty="0" smtClean="0">
                <a:latin typeface="Cambria"/>
                <a:cs typeface="Cambria"/>
              </a:rPr>
              <a:t>Mobile radio equipment uses a 12 volt power source.</a:t>
            </a:r>
            <a:endParaRPr lang="en-US" dirty="0">
              <a:latin typeface="Cambria"/>
              <a:cs typeface="Cambria"/>
            </a:endParaRPr>
          </a:p>
        </p:txBody>
      </p:sp>
      <p:sp>
        <p:nvSpPr>
          <p:cNvPr id="6" name="TextBox 5"/>
          <p:cNvSpPr txBox="1"/>
          <p:nvPr/>
        </p:nvSpPr>
        <p:spPr>
          <a:xfrm>
            <a:off x="685800" y="2743200"/>
            <a:ext cx="8305800" cy="646331"/>
          </a:xfrm>
          <a:prstGeom prst="rect">
            <a:avLst/>
          </a:prstGeom>
          <a:noFill/>
        </p:spPr>
        <p:txBody>
          <a:bodyPr wrap="square" rtlCol="0">
            <a:spAutoFit/>
          </a:bodyPr>
          <a:lstStyle/>
          <a:p>
            <a:r>
              <a:rPr lang="en-US" dirty="0" smtClean="0">
                <a:solidFill>
                  <a:srgbClr val="FF0000"/>
                </a:solidFill>
                <a:latin typeface="Cambria"/>
                <a:cs typeface="Cambria"/>
              </a:rPr>
              <a:t>T4A11  </a:t>
            </a:r>
            <a:r>
              <a:rPr lang="en-US" dirty="0" smtClean="0">
                <a:latin typeface="Cambria"/>
                <a:cs typeface="Cambria"/>
              </a:rPr>
              <a:t>The negative return connection of a mobile transceiver power cable should be connected </a:t>
            </a:r>
            <a:r>
              <a:rPr lang="en-US" dirty="0"/>
              <a:t>At the battery or engine block ground strap </a:t>
            </a:r>
            <a:endParaRPr lang="en-US" dirty="0">
              <a:solidFill>
                <a:srgbClr val="FF0000"/>
              </a:solidFill>
              <a:latin typeface="Cambria"/>
              <a:cs typeface="Cambria"/>
            </a:endParaRPr>
          </a:p>
        </p:txBody>
      </p:sp>
      <p:sp>
        <p:nvSpPr>
          <p:cNvPr id="7" name="TextBox 6"/>
          <p:cNvSpPr txBox="1"/>
          <p:nvPr/>
        </p:nvSpPr>
        <p:spPr>
          <a:xfrm>
            <a:off x="1447800" y="1676400"/>
            <a:ext cx="2362200" cy="369332"/>
          </a:xfrm>
          <a:prstGeom prst="rect">
            <a:avLst/>
          </a:prstGeom>
          <a:noFill/>
        </p:spPr>
        <p:txBody>
          <a:bodyPr wrap="square" rtlCol="0">
            <a:spAutoFit/>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mbria"/>
                <a:cs typeface="Cambria"/>
              </a:rPr>
              <a:t>Mobile equipment</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mbria"/>
              <a:cs typeface="Cambria"/>
            </a:endParaRPr>
          </a:p>
        </p:txBody>
      </p:sp>
      <p:sp>
        <p:nvSpPr>
          <p:cNvPr id="10" name="TextBox 9"/>
          <p:cNvSpPr txBox="1"/>
          <p:nvPr/>
        </p:nvSpPr>
        <p:spPr>
          <a:xfrm>
            <a:off x="746449" y="4953000"/>
            <a:ext cx="7312090" cy="646331"/>
          </a:xfrm>
          <a:prstGeom prst="rect">
            <a:avLst/>
          </a:prstGeom>
          <a:noFill/>
        </p:spPr>
        <p:txBody>
          <a:bodyPr wrap="square" rtlCol="0">
            <a:spAutoFit/>
          </a:bodyPr>
          <a:lstStyle/>
          <a:p>
            <a:r>
              <a:rPr lang="en-US" dirty="0" smtClean="0">
                <a:solidFill>
                  <a:srgbClr val="FF0000"/>
                </a:solidFill>
                <a:latin typeface="Cambria" charset="0"/>
                <a:ea typeface="Cambria" charset="0"/>
                <a:cs typeface="Cambria" charset="0"/>
              </a:rPr>
              <a:t>T4A03</a:t>
            </a:r>
            <a:r>
              <a:rPr lang="en-US" dirty="0" smtClean="0">
                <a:latin typeface="Cambria" charset="0"/>
                <a:ea typeface="Cambria" charset="0"/>
                <a:cs typeface="Cambria" charset="0"/>
              </a:rPr>
              <a:t> Use heavy gauge wire to </a:t>
            </a:r>
            <a:r>
              <a:rPr lang="en-US" dirty="0">
                <a:latin typeface="Cambria" charset="0"/>
                <a:ea typeface="Cambria" charset="0"/>
                <a:cs typeface="Cambria" charset="0"/>
              </a:rPr>
              <a:t>avoid voltage falling below that needed for proper </a:t>
            </a:r>
            <a:r>
              <a:rPr lang="en-US" dirty="0" smtClean="0">
                <a:latin typeface="Cambria" charset="0"/>
                <a:ea typeface="Cambria" charset="0"/>
                <a:cs typeface="Cambria" charset="0"/>
              </a:rPr>
              <a:t>operation</a:t>
            </a:r>
            <a:endParaRPr lang="en-US" dirty="0">
              <a:latin typeface="Cambria" charset="0"/>
              <a:ea typeface="Cambria" charset="0"/>
              <a:cs typeface="Cambria" charset="0"/>
            </a:endParaRPr>
          </a:p>
        </p:txBody>
      </p:sp>
    </p:spTree>
    <p:extLst>
      <p:ext uri="{BB962C8B-B14F-4D97-AF65-F5344CB8AC3E}">
        <p14:creationId xmlns:p14="http://schemas.microsoft.com/office/powerpoint/2010/main" val="18003884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03413"/>
            <a:ext cx="7313613" cy="1264024"/>
          </a:xfrm>
        </p:spPr>
        <p:txBody>
          <a:bodyPr/>
          <a:lstStyle/>
          <a:p>
            <a:r>
              <a:rPr lang="en-US"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mbria"/>
                <a:cs typeface="Cambria"/>
              </a:rPr>
              <a:t>For Next Week</a:t>
            </a:r>
            <a:endParaRPr lang="en-US"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mbria"/>
              <a:cs typeface="Cambria"/>
            </a:endParaRPr>
          </a:p>
        </p:txBody>
      </p:sp>
      <p:sp>
        <p:nvSpPr>
          <p:cNvPr id="4" name="TextBox 3"/>
          <p:cNvSpPr txBox="1"/>
          <p:nvPr/>
        </p:nvSpPr>
        <p:spPr>
          <a:xfrm>
            <a:off x="914400" y="1579602"/>
            <a:ext cx="3785111" cy="369332"/>
          </a:xfrm>
          <a:prstGeom prst="rect">
            <a:avLst/>
          </a:prstGeom>
          <a:noFill/>
        </p:spPr>
        <p:txBody>
          <a:bodyPr wrap="none" rtlCol="0">
            <a:spAutoFit/>
          </a:bodyPr>
          <a:lstStyle/>
          <a:p>
            <a:r>
              <a:rPr lang="en-US" dirty="0" smtClean="0">
                <a:latin typeface="Cambria"/>
              </a:rPr>
              <a:t>Study flash cards </a:t>
            </a:r>
            <a:r>
              <a:rPr lang="en-US" dirty="0" err="1" smtClean="0">
                <a:solidFill>
                  <a:srgbClr val="FF0000"/>
                </a:solidFill>
                <a:latin typeface="Cambria"/>
              </a:rPr>
              <a:t>www.hamexam.org</a:t>
            </a:r>
            <a:endParaRPr lang="en-US" dirty="0">
              <a:solidFill>
                <a:srgbClr val="FF0000"/>
              </a:solidFill>
              <a:latin typeface="Cambria"/>
            </a:endParaRPr>
          </a:p>
        </p:txBody>
      </p:sp>
      <p:sp>
        <p:nvSpPr>
          <p:cNvPr id="5" name="TextBox 4"/>
          <p:cNvSpPr txBox="1"/>
          <p:nvPr/>
        </p:nvSpPr>
        <p:spPr>
          <a:xfrm>
            <a:off x="4117632" y="5108614"/>
            <a:ext cx="1777775" cy="830997"/>
          </a:xfrm>
          <a:prstGeom prst="rect">
            <a:avLst/>
          </a:prstGeom>
          <a:noFill/>
        </p:spPr>
        <p:txBody>
          <a:bodyPr wrap="none" rtlCol="0">
            <a:spAutoFit/>
          </a:bodyPr>
          <a:lstStyle/>
          <a:p>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mbria"/>
              </a:rPr>
              <a:t>73</a:t>
            </a:r>
          </a:p>
          <a:p>
            <a: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mbria"/>
              </a:rPr>
              <a:t>Tom and Jack</a:t>
            </a:r>
            <a:endPar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mbria"/>
            </a:endParaRPr>
          </a:p>
        </p:txBody>
      </p:sp>
      <p:sp>
        <p:nvSpPr>
          <p:cNvPr id="6" name="TextBox 5"/>
          <p:cNvSpPr txBox="1"/>
          <p:nvPr/>
        </p:nvSpPr>
        <p:spPr>
          <a:xfrm>
            <a:off x="372349" y="3200400"/>
            <a:ext cx="1049499" cy="1200329"/>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u="sng" dirty="0" smtClean="0">
                <a:latin typeface="Cambria"/>
                <a:cs typeface="Cambria"/>
              </a:rPr>
              <a:t>Lesson 1</a:t>
            </a:r>
          </a:p>
          <a:p>
            <a:pPr>
              <a:buFont typeface="Arial"/>
              <a:buChar char="•"/>
            </a:pPr>
            <a:r>
              <a:rPr lang="en-US" dirty="0" smtClean="0">
                <a:latin typeface="Cambria"/>
                <a:cs typeface="Cambria"/>
              </a:rPr>
              <a:t>  T1B</a:t>
            </a:r>
          </a:p>
          <a:p>
            <a:pPr>
              <a:buFont typeface="Arial"/>
              <a:buChar char="•"/>
            </a:pPr>
            <a:r>
              <a:rPr lang="en-US" dirty="0" smtClean="0">
                <a:latin typeface="Cambria"/>
                <a:cs typeface="Cambria"/>
              </a:rPr>
              <a:t>  T3B</a:t>
            </a:r>
          </a:p>
          <a:p>
            <a:pPr>
              <a:buFont typeface="Arial"/>
              <a:buChar char="•"/>
            </a:pPr>
            <a:r>
              <a:rPr lang="en-US" dirty="0" smtClean="0">
                <a:latin typeface="Cambria"/>
                <a:cs typeface="Cambria"/>
              </a:rPr>
              <a:t>  T8A</a:t>
            </a:r>
            <a:endParaRPr lang="en-US" dirty="0">
              <a:latin typeface="Cambria"/>
              <a:cs typeface="Cambria"/>
            </a:endParaRPr>
          </a:p>
        </p:txBody>
      </p:sp>
      <p:sp>
        <p:nvSpPr>
          <p:cNvPr id="7" name="TextBox 6"/>
          <p:cNvSpPr txBox="1"/>
          <p:nvPr/>
        </p:nvSpPr>
        <p:spPr>
          <a:xfrm>
            <a:off x="1591549" y="3200400"/>
            <a:ext cx="1049499" cy="1754327"/>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u="sng" dirty="0" smtClean="0">
                <a:latin typeface="Cambria"/>
                <a:cs typeface="Cambria"/>
              </a:rPr>
              <a:t>Lesson 2</a:t>
            </a:r>
          </a:p>
          <a:p>
            <a:pPr>
              <a:buFont typeface="Arial"/>
              <a:buChar char="•"/>
            </a:pPr>
            <a:r>
              <a:rPr lang="en-US" dirty="0" smtClean="0">
                <a:latin typeface="Cambria"/>
                <a:cs typeface="Cambria"/>
              </a:rPr>
              <a:t>  T1A</a:t>
            </a:r>
          </a:p>
          <a:p>
            <a:pPr>
              <a:buFont typeface="Arial"/>
              <a:buChar char="•"/>
            </a:pPr>
            <a:r>
              <a:rPr lang="en-US" dirty="0" smtClean="0">
                <a:latin typeface="Cambria"/>
                <a:cs typeface="Cambria"/>
              </a:rPr>
              <a:t>  T1C</a:t>
            </a:r>
          </a:p>
          <a:p>
            <a:pPr>
              <a:buFont typeface="Arial"/>
              <a:buChar char="•"/>
            </a:pPr>
            <a:r>
              <a:rPr lang="en-US" dirty="0" smtClean="0">
                <a:latin typeface="Cambria"/>
                <a:cs typeface="Cambria"/>
              </a:rPr>
              <a:t>  TID</a:t>
            </a:r>
          </a:p>
          <a:p>
            <a:pPr>
              <a:buFont typeface="Arial"/>
              <a:buChar char="•"/>
            </a:pPr>
            <a:r>
              <a:rPr lang="en-US" dirty="0" smtClean="0">
                <a:latin typeface="Cambria"/>
                <a:cs typeface="Cambria"/>
              </a:rPr>
              <a:t>  T1E</a:t>
            </a:r>
          </a:p>
          <a:p>
            <a:pPr>
              <a:buFont typeface="Arial"/>
              <a:buChar char="•"/>
            </a:pPr>
            <a:r>
              <a:rPr lang="en-US" dirty="0" smtClean="0">
                <a:latin typeface="Cambria"/>
                <a:cs typeface="Cambria"/>
              </a:rPr>
              <a:t>  T1F</a:t>
            </a:r>
            <a:endParaRPr lang="en-US" dirty="0">
              <a:latin typeface="Cambria"/>
              <a:cs typeface="Cambria"/>
            </a:endParaRPr>
          </a:p>
        </p:txBody>
      </p:sp>
      <p:sp>
        <p:nvSpPr>
          <p:cNvPr id="9" name="TextBox 8"/>
          <p:cNvSpPr txBox="1"/>
          <p:nvPr/>
        </p:nvSpPr>
        <p:spPr>
          <a:xfrm>
            <a:off x="4029949" y="3200400"/>
            <a:ext cx="1049499" cy="1754327"/>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u="sng" dirty="0" smtClean="0">
                <a:latin typeface="Cambria"/>
                <a:cs typeface="Cambria"/>
              </a:rPr>
              <a:t>Lesson 4</a:t>
            </a:r>
          </a:p>
          <a:p>
            <a:pPr>
              <a:buFont typeface="Arial"/>
              <a:buChar char="•"/>
            </a:pPr>
            <a:r>
              <a:rPr lang="en-US" dirty="0" smtClean="0">
                <a:latin typeface="Cambria"/>
                <a:cs typeface="Cambria"/>
              </a:rPr>
              <a:t>  T3A</a:t>
            </a:r>
          </a:p>
          <a:p>
            <a:pPr>
              <a:buFont typeface="Arial"/>
              <a:buChar char="•"/>
            </a:pPr>
            <a:r>
              <a:rPr lang="en-US" dirty="0" smtClean="0">
                <a:latin typeface="Cambria"/>
                <a:cs typeface="Cambria"/>
              </a:rPr>
              <a:t>  T3C</a:t>
            </a:r>
          </a:p>
          <a:p>
            <a:pPr>
              <a:buFont typeface="Arial"/>
              <a:buChar char="•"/>
            </a:pPr>
            <a:r>
              <a:rPr lang="en-US" dirty="0" smtClean="0">
                <a:latin typeface="Cambria"/>
                <a:cs typeface="Cambria"/>
              </a:rPr>
              <a:t>  T9A</a:t>
            </a:r>
          </a:p>
          <a:p>
            <a:pPr>
              <a:buFont typeface="Arial"/>
              <a:buChar char="•"/>
            </a:pPr>
            <a:r>
              <a:rPr lang="en-US" dirty="0" smtClean="0">
                <a:latin typeface="Cambria"/>
                <a:cs typeface="Cambria"/>
              </a:rPr>
              <a:t>  T9B</a:t>
            </a:r>
          </a:p>
          <a:p>
            <a:pPr>
              <a:buFont typeface="Arial"/>
              <a:buChar char="•"/>
            </a:pPr>
            <a:r>
              <a:rPr lang="en-US" dirty="0" smtClean="0">
                <a:latin typeface="Cambria"/>
                <a:cs typeface="Cambria"/>
              </a:rPr>
              <a:t>  T7C</a:t>
            </a:r>
            <a:endParaRPr lang="en-US" dirty="0">
              <a:latin typeface="Cambria"/>
              <a:cs typeface="Cambria"/>
            </a:endParaRPr>
          </a:p>
        </p:txBody>
      </p:sp>
      <p:sp>
        <p:nvSpPr>
          <p:cNvPr id="10" name="TextBox 9"/>
          <p:cNvSpPr txBox="1"/>
          <p:nvPr/>
        </p:nvSpPr>
        <p:spPr>
          <a:xfrm>
            <a:off x="5249149" y="3200400"/>
            <a:ext cx="1049499" cy="1754327"/>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u="sng" dirty="0" smtClean="0">
                <a:latin typeface="Cambria"/>
                <a:cs typeface="Cambria"/>
              </a:rPr>
              <a:t>Lesson 5</a:t>
            </a:r>
          </a:p>
          <a:p>
            <a:pPr>
              <a:buFont typeface="Arial"/>
              <a:buChar char="•"/>
            </a:pPr>
            <a:r>
              <a:rPr lang="en-US" dirty="0" smtClean="0">
                <a:latin typeface="Cambria"/>
                <a:cs typeface="Cambria"/>
              </a:rPr>
              <a:t>  T4A</a:t>
            </a:r>
          </a:p>
          <a:p>
            <a:pPr>
              <a:buFont typeface="Arial"/>
              <a:buChar char="•"/>
            </a:pPr>
            <a:r>
              <a:rPr lang="en-US" dirty="0" smtClean="0">
                <a:latin typeface="Cambria"/>
                <a:cs typeface="Cambria"/>
              </a:rPr>
              <a:t>  T4B</a:t>
            </a:r>
          </a:p>
          <a:p>
            <a:pPr>
              <a:buFont typeface="Arial"/>
              <a:buChar char="•"/>
            </a:pPr>
            <a:r>
              <a:rPr lang="en-US" dirty="0" smtClean="0">
                <a:latin typeface="Cambria"/>
                <a:cs typeface="Cambria"/>
              </a:rPr>
              <a:t>  T7A</a:t>
            </a:r>
          </a:p>
          <a:p>
            <a:pPr>
              <a:buFont typeface="Arial"/>
              <a:buChar char="•"/>
            </a:pPr>
            <a:r>
              <a:rPr lang="en-US" dirty="0" smtClean="0">
                <a:latin typeface="Cambria"/>
                <a:cs typeface="Cambria"/>
              </a:rPr>
              <a:t>  T7B</a:t>
            </a:r>
          </a:p>
          <a:p>
            <a:pPr>
              <a:buFont typeface="Arial"/>
              <a:buChar char="•"/>
            </a:pPr>
            <a:r>
              <a:rPr lang="en-US" dirty="0" smtClean="0">
                <a:latin typeface="Cambria"/>
                <a:cs typeface="Cambria"/>
              </a:rPr>
              <a:t>  T8D</a:t>
            </a:r>
            <a:endParaRPr lang="en-US" dirty="0">
              <a:latin typeface="Cambria"/>
              <a:cs typeface="Cambria"/>
            </a:endParaRPr>
          </a:p>
        </p:txBody>
      </p:sp>
      <p:sp>
        <p:nvSpPr>
          <p:cNvPr id="11" name="TextBox 10"/>
          <p:cNvSpPr txBox="1"/>
          <p:nvPr/>
        </p:nvSpPr>
        <p:spPr>
          <a:xfrm>
            <a:off x="6468349" y="3200400"/>
            <a:ext cx="1049499" cy="2862323"/>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u="sng" dirty="0" smtClean="0">
                <a:latin typeface="Cambria"/>
                <a:cs typeface="Cambria"/>
              </a:rPr>
              <a:t>Lesson 6</a:t>
            </a:r>
          </a:p>
          <a:p>
            <a:pPr>
              <a:buFont typeface="Arial"/>
              <a:buChar char="•"/>
            </a:pPr>
            <a:r>
              <a:rPr lang="en-US" dirty="0" smtClean="0">
                <a:latin typeface="Cambria"/>
                <a:cs typeface="Cambria"/>
              </a:rPr>
              <a:t>  T5A</a:t>
            </a:r>
          </a:p>
          <a:p>
            <a:pPr>
              <a:buFont typeface="Arial"/>
              <a:buChar char="•"/>
            </a:pPr>
            <a:r>
              <a:rPr lang="en-US" dirty="0" smtClean="0">
                <a:latin typeface="Cambria"/>
                <a:cs typeface="Cambria"/>
              </a:rPr>
              <a:t>  T5B</a:t>
            </a:r>
          </a:p>
          <a:p>
            <a:pPr>
              <a:buFont typeface="Arial"/>
              <a:buChar char="•"/>
            </a:pPr>
            <a:r>
              <a:rPr lang="en-US" dirty="0" smtClean="0">
                <a:latin typeface="Cambria"/>
                <a:cs typeface="Cambria"/>
              </a:rPr>
              <a:t>  T5C</a:t>
            </a:r>
          </a:p>
          <a:p>
            <a:pPr>
              <a:buFont typeface="Arial"/>
              <a:buChar char="•"/>
            </a:pPr>
            <a:r>
              <a:rPr lang="en-US" dirty="0" smtClean="0">
                <a:latin typeface="Cambria"/>
                <a:cs typeface="Cambria"/>
              </a:rPr>
              <a:t>  T5D</a:t>
            </a:r>
          </a:p>
          <a:p>
            <a:pPr>
              <a:buFont typeface="Arial"/>
              <a:buChar char="•"/>
            </a:pPr>
            <a:r>
              <a:rPr lang="en-US" dirty="0" smtClean="0">
                <a:latin typeface="Cambria"/>
                <a:cs typeface="Cambria"/>
              </a:rPr>
              <a:t>  T6A</a:t>
            </a:r>
          </a:p>
          <a:p>
            <a:pPr>
              <a:buFont typeface="Arial"/>
              <a:buChar char="•"/>
            </a:pPr>
            <a:r>
              <a:rPr lang="en-US" dirty="0" smtClean="0">
                <a:latin typeface="Cambria"/>
                <a:cs typeface="Cambria"/>
              </a:rPr>
              <a:t>  T6B</a:t>
            </a:r>
          </a:p>
          <a:p>
            <a:pPr>
              <a:buFont typeface="Arial"/>
              <a:buChar char="•"/>
            </a:pPr>
            <a:r>
              <a:rPr lang="en-US" dirty="0" smtClean="0">
                <a:latin typeface="Cambria"/>
                <a:cs typeface="Cambria"/>
              </a:rPr>
              <a:t>  T6C</a:t>
            </a:r>
          </a:p>
          <a:p>
            <a:pPr>
              <a:buFont typeface="Arial"/>
              <a:buChar char="•"/>
            </a:pPr>
            <a:r>
              <a:rPr lang="en-US" dirty="0" smtClean="0">
                <a:latin typeface="Cambria"/>
                <a:cs typeface="Cambria"/>
              </a:rPr>
              <a:t>  T6D</a:t>
            </a:r>
          </a:p>
          <a:p>
            <a:pPr>
              <a:buFont typeface="Arial"/>
              <a:buChar char="•"/>
            </a:pPr>
            <a:r>
              <a:rPr lang="en-US" dirty="0" smtClean="0">
                <a:latin typeface="Cambria"/>
                <a:cs typeface="Cambria"/>
              </a:rPr>
              <a:t>  T7D</a:t>
            </a:r>
            <a:endParaRPr lang="en-US" dirty="0">
              <a:latin typeface="Cambria"/>
              <a:cs typeface="Cambria"/>
            </a:endParaRPr>
          </a:p>
        </p:txBody>
      </p:sp>
      <p:sp>
        <p:nvSpPr>
          <p:cNvPr id="12" name="TextBox 11"/>
          <p:cNvSpPr txBox="1"/>
          <p:nvPr/>
        </p:nvSpPr>
        <p:spPr>
          <a:xfrm>
            <a:off x="2810749" y="3200400"/>
            <a:ext cx="1049499" cy="1754327"/>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u="sng" dirty="0" smtClean="0">
                <a:latin typeface="Cambria"/>
                <a:cs typeface="Cambria"/>
              </a:rPr>
              <a:t>Lesson 3</a:t>
            </a:r>
          </a:p>
          <a:p>
            <a:pPr>
              <a:buFont typeface="Arial"/>
              <a:buChar char="•"/>
            </a:pPr>
            <a:r>
              <a:rPr lang="en-US" dirty="0" smtClean="0">
                <a:latin typeface="Cambria"/>
                <a:cs typeface="Cambria"/>
              </a:rPr>
              <a:t>  T2A</a:t>
            </a:r>
          </a:p>
          <a:p>
            <a:pPr>
              <a:buFont typeface="Arial"/>
              <a:buChar char="•"/>
            </a:pPr>
            <a:r>
              <a:rPr lang="en-US" dirty="0" smtClean="0">
                <a:latin typeface="Cambria"/>
                <a:cs typeface="Cambria"/>
              </a:rPr>
              <a:t>  T2B</a:t>
            </a:r>
          </a:p>
          <a:p>
            <a:pPr>
              <a:buFont typeface="Arial"/>
              <a:buChar char="•"/>
            </a:pPr>
            <a:r>
              <a:rPr lang="en-US" dirty="0" smtClean="0">
                <a:latin typeface="Cambria"/>
                <a:cs typeface="Cambria"/>
              </a:rPr>
              <a:t>  T2C</a:t>
            </a:r>
          </a:p>
          <a:p>
            <a:pPr>
              <a:buFont typeface="Arial"/>
              <a:buChar char="•"/>
            </a:pPr>
            <a:r>
              <a:rPr lang="en-US" dirty="0" smtClean="0">
                <a:latin typeface="Cambria"/>
                <a:cs typeface="Cambria"/>
              </a:rPr>
              <a:t>  T8B</a:t>
            </a:r>
          </a:p>
          <a:p>
            <a:pPr>
              <a:buFont typeface="Arial"/>
              <a:buChar char="•"/>
            </a:pPr>
            <a:r>
              <a:rPr lang="en-US" dirty="0" smtClean="0">
                <a:latin typeface="Cambria"/>
                <a:cs typeface="Cambria"/>
              </a:rPr>
              <a:t>  T8C</a:t>
            </a:r>
            <a:endParaRPr lang="en-US" dirty="0">
              <a:latin typeface="Cambria"/>
              <a:cs typeface="Cambria"/>
            </a:endParaRPr>
          </a:p>
        </p:txBody>
      </p:sp>
      <p:sp>
        <p:nvSpPr>
          <p:cNvPr id="14" name="TextBox 13"/>
          <p:cNvSpPr txBox="1"/>
          <p:nvPr/>
        </p:nvSpPr>
        <p:spPr>
          <a:xfrm>
            <a:off x="7716957" y="3200400"/>
            <a:ext cx="1049499" cy="1200329"/>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u="sng" dirty="0" smtClean="0">
                <a:latin typeface="Cambria"/>
                <a:cs typeface="Cambria"/>
              </a:rPr>
              <a:t>Lesson 7</a:t>
            </a:r>
          </a:p>
          <a:p>
            <a:pPr>
              <a:buFont typeface="Arial"/>
              <a:buChar char="•"/>
            </a:pPr>
            <a:r>
              <a:rPr lang="en-US" dirty="0" smtClean="0">
                <a:latin typeface="Cambria"/>
                <a:cs typeface="Cambria"/>
              </a:rPr>
              <a:t>  T0A</a:t>
            </a:r>
          </a:p>
          <a:p>
            <a:pPr>
              <a:buFont typeface="Arial"/>
              <a:buChar char="•"/>
            </a:pPr>
            <a:r>
              <a:rPr lang="en-US" dirty="0" smtClean="0">
                <a:latin typeface="Cambria"/>
                <a:cs typeface="Cambria"/>
              </a:rPr>
              <a:t>  T0B</a:t>
            </a:r>
          </a:p>
          <a:p>
            <a:pPr>
              <a:buFont typeface="Arial"/>
              <a:buChar char="•"/>
            </a:pPr>
            <a:r>
              <a:rPr lang="en-US" dirty="0" smtClean="0">
                <a:latin typeface="Cambria"/>
                <a:cs typeface="Cambria"/>
              </a:rPr>
              <a:t>  T0C</a:t>
            </a:r>
          </a:p>
        </p:txBody>
      </p:sp>
      <p:sp>
        <p:nvSpPr>
          <p:cNvPr id="15" name="TextBox 14"/>
          <p:cNvSpPr txBox="1"/>
          <p:nvPr/>
        </p:nvSpPr>
        <p:spPr>
          <a:xfrm>
            <a:off x="211983" y="2554069"/>
            <a:ext cx="1315973" cy="523220"/>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en-US" sz="1400" dirty="0" smtClean="0">
                <a:latin typeface="Cambria"/>
                <a:cs typeface="Cambria"/>
              </a:rPr>
              <a:t>Radio</a:t>
            </a:r>
          </a:p>
          <a:p>
            <a:pPr algn="ctr"/>
            <a:r>
              <a:rPr lang="en-US" sz="1400" dirty="0" smtClean="0">
                <a:latin typeface="Cambria"/>
                <a:cs typeface="Cambria"/>
              </a:rPr>
              <a:t> Fundamentals</a:t>
            </a:r>
            <a:endParaRPr lang="en-US" sz="1400" dirty="0">
              <a:latin typeface="Cambria"/>
              <a:cs typeface="Cambria"/>
            </a:endParaRPr>
          </a:p>
        </p:txBody>
      </p:sp>
      <p:sp>
        <p:nvSpPr>
          <p:cNvPr id="16" name="TextBox 15"/>
          <p:cNvSpPr txBox="1"/>
          <p:nvPr/>
        </p:nvSpPr>
        <p:spPr>
          <a:xfrm>
            <a:off x="1752600" y="2557790"/>
            <a:ext cx="851515" cy="523220"/>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en-US" sz="1400" dirty="0" smtClean="0">
                <a:latin typeface="Cambria"/>
                <a:cs typeface="Cambria"/>
              </a:rPr>
              <a:t> Rules  &amp;</a:t>
            </a:r>
          </a:p>
          <a:p>
            <a:pPr algn="ctr"/>
            <a:r>
              <a:rPr lang="en-US" sz="1400" dirty="0" err="1" smtClean="0">
                <a:latin typeface="Cambria"/>
                <a:cs typeface="Cambria"/>
              </a:rPr>
              <a:t>Regs</a:t>
            </a:r>
            <a:r>
              <a:rPr lang="en-US" sz="1400" dirty="0" smtClean="0">
                <a:latin typeface="Cambria"/>
                <a:cs typeface="Cambria"/>
              </a:rPr>
              <a:t>.</a:t>
            </a:r>
            <a:endParaRPr lang="en-US" sz="1400" dirty="0">
              <a:latin typeface="Cambria"/>
              <a:cs typeface="Cambria"/>
            </a:endParaRPr>
          </a:p>
        </p:txBody>
      </p:sp>
      <p:sp>
        <p:nvSpPr>
          <p:cNvPr id="17" name="TextBox 16"/>
          <p:cNvSpPr txBox="1"/>
          <p:nvPr/>
        </p:nvSpPr>
        <p:spPr>
          <a:xfrm>
            <a:off x="2810749" y="2557790"/>
            <a:ext cx="983112" cy="523220"/>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en-US" sz="1400" dirty="0" smtClean="0">
                <a:latin typeface="Cambria"/>
                <a:cs typeface="Cambria"/>
              </a:rPr>
              <a:t>Comm. </a:t>
            </a:r>
            <a:r>
              <a:rPr lang="en-US" sz="1400" dirty="0" err="1" smtClean="0">
                <a:latin typeface="Cambria"/>
                <a:cs typeface="Cambria"/>
              </a:rPr>
              <a:t>w</a:t>
            </a:r>
            <a:r>
              <a:rPr lang="en-US" sz="1400" dirty="0" smtClean="0">
                <a:latin typeface="Cambria"/>
                <a:cs typeface="Cambria"/>
              </a:rPr>
              <a:t>/</a:t>
            </a:r>
          </a:p>
          <a:p>
            <a:pPr algn="ctr"/>
            <a:r>
              <a:rPr lang="en-US" sz="1400" dirty="0" smtClean="0">
                <a:latin typeface="Cambria"/>
                <a:cs typeface="Cambria"/>
              </a:rPr>
              <a:t>Others</a:t>
            </a:r>
            <a:endParaRPr lang="en-US" sz="1400" dirty="0">
              <a:latin typeface="Cambria"/>
              <a:cs typeface="Cambria"/>
            </a:endParaRPr>
          </a:p>
        </p:txBody>
      </p:sp>
      <p:sp>
        <p:nvSpPr>
          <p:cNvPr id="18" name="TextBox 17"/>
          <p:cNvSpPr txBox="1"/>
          <p:nvPr/>
        </p:nvSpPr>
        <p:spPr>
          <a:xfrm>
            <a:off x="3949762" y="2557790"/>
            <a:ext cx="1129686" cy="523220"/>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en-US" sz="1400" dirty="0" smtClean="0">
                <a:latin typeface="Cambria"/>
                <a:cs typeface="Cambria"/>
              </a:rPr>
              <a:t>Antennas</a:t>
            </a:r>
          </a:p>
          <a:p>
            <a:pPr algn="ctr"/>
            <a:r>
              <a:rPr lang="en-US" sz="1400" dirty="0" smtClean="0">
                <a:latin typeface="Cambria"/>
                <a:cs typeface="Cambria"/>
              </a:rPr>
              <a:t>Propagation</a:t>
            </a:r>
            <a:endParaRPr lang="en-US" sz="1400" dirty="0">
              <a:latin typeface="Cambria"/>
              <a:cs typeface="Cambria"/>
            </a:endParaRPr>
          </a:p>
        </p:txBody>
      </p:sp>
      <p:sp>
        <p:nvSpPr>
          <p:cNvPr id="19" name="TextBox 18"/>
          <p:cNvSpPr txBox="1"/>
          <p:nvPr/>
        </p:nvSpPr>
        <p:spPr>
          <a:xfrm>
            <a:off x="5249149" y="2557790"/>
            <a:ext cx="1032028" cy="523220"/>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en-US" sz="1400" dirty="0" smtClean="0">
                <a:latin typeface="Cambria"/>
                <a:cs typeface="Cambria"/>
              </a:rPr>
              <a:t>Equipment</a:t>
            </a:r>
          </a:p>
          <a:p>
            <a:pPr algn="ctr"/>
            <a:endParaRPr lang="en-US" sz="1400" dirty="0">
              <a:latin typeface="Cambria"/>
              <a:cs typeface="Cambria"/>
            </a:endParaRPr>
          </a:p>
        </p:txBody>
      </p:sp>
      <p:sp>
        <p:nvSpPr>
          <p:cNvPr id="20" name="TextBox 19"/>
          <p:cNvSpPr txBox="1"/>
          <p:nvPr/>
        </p:nvSpPr>
        <p:spPr>
          <a:xfrm>
            <a:off x="6549289" y="2557790"/>
            <a:ext cx="968559" cy="523220"/>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1400" dirty="0" smtClean="0">
                <a:latin typeface="Cambria"/>
                <a:cs typeface="Cambria"/>
              </a:rPr>
              <a:t>Electricity</a:t>
            </a:r>
          </a:p>
          <a:p>
            <a:endParaRPr lang="en-US" sz="1400" dirty="0">
              <a:latin typeface="Cambria"/>
              <a:cs typeface="Cambria"/>
            </a:endParaRPr>
          </a:p>
        </p:txBody>
      </p:sp>
      <p:sp>
        <p:nvSpPr>
          <p:cNvPr id="21" name="TextBox 20"/>
          <p:cNvSpPr txBox="1"/>
          <p:nvPr/>
        </p:nvSpPr>
        <p:spPr>
          <a:xfrm>
            <a:off x="7882067" y="2557790"/>
            <a:ext cx="736099" cy="523220"/>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en-US" sz="1400" dirty="0" smtClean="0">
                <a:latin typeface="Cambria"/>
                <a:cs typeface="Cambria"/>
              </a:rPr>
              <a:t>  Safety    </a:t>
            </a:r>
          </a:p>
          <a:p>
            <a:pPr algn="ctr"/>
            <a:endParaRPr lang="en-US" sz="1400" dirty="0">
              <a:latin typeface="Cambria"/>
              <a:cs typeface="Cambria"/>
            </a:endParaRPr>
          </a:p>
        </p:txBody>
      </p:sp>
      <p:sp>
        <p:nvSpPr>
          <p:cNvPr id="23" name="Down Arrow 22"/>
          <p:cNvSpPr/>
          <p:nvPr/>
        </p:nvSpPr>
        <p:spPr>
          <a:xfrm>
            <a:off x="762000" y="2057400"/>
            <a:ext cx="304800" cy="40181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Down Arrow 21"/>
          <p:cNvSpPr/>
          <p:nvPr/>
        </p:nvSpPr>
        <p:spPr>
          <a:xfrm>
            <a:off x="1981200" y="2057400"/>
            <a:ext cx="304800" cy="40181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Down Arrow 23"/>
          <p:cNvSpPr/>
          <p:nvPr/>
        </p:nvSpPr>
        <p:spPr>
          <a:xfrm>
            <a:off x="3149600" y="2057400"/>
            <a:ext cx="304800" cy="40181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own Arrow 24"/>
          <p:cNvSpPr/>
          <p:nvPr/>
        </p:nvSpPr>
        <p:spPr>
          <a:xfrm>
            <a:off x="4394711" y="2057400"/>
            <a:ext cx="304800" cy="40181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Down Arrow 25"/>
          <p:cNvSpPr/>
          <p:nvPr/>
        </p:nvSpPr>
        <p:spPr>
          <a:xfrm>
            <a:off x="5590607" y="2057400"/>
            <a:ext cx="304800" cy="40181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ChangeArrowheads="1"/>
          </p:cNvSpPr>
          <p:nvPr/>
        </p:nvSpPr>
        <p:spPr bwMode="auto">
          <a:xfrm>
            <a:off x="685800" y="609600"/>
            <a:ext cx="7772400" cy="1143000"/>
          </a:xfrm>
          <a:prstGeom prst="rect">
            <a:avLst/>
          </a:prstGeom>
          <a:noFill/>
          <a:ln w="9525">
            <a:noFill/>
            <a:miter lim="800000"/>
            <a:headEnd/>
            <a:tailEnd/>
          </a:ln>
        </p:spPr>
        <p:txBody>
          <a:bodyPr anchor="ctr">
            <a:prstTxWarp prst="textNoShape">
              <a:avLst/>
            </a:prstTxWarp>
          </a:bodyPr>
          <a:lstStyle/>
          <a:p>
            <a:pPr algn="ctr"/>
            <a:r>
              <a:rPr lang="en-US" sz="3600" dirty="0">
                <a:solidFill>
                  <a:srgbClr val="C96D07"/>
                </a:solidFill>
              </a:rPr>
              <a:t>Basic Station Organization</a:t>
            </a:r>
          </a:p>
        </p:txBody>
      </p:sp>
      <p:sp>
        <p:nvSpPr>
          <p:cNvPr id="5123" name="Rectangle 8"/>
          <p:cNvSpPr>
            <a:spLocks noChangeArrowheads="1"/>
          </p:cNvSpPr>
          <p:nvPr/>
        </p:nvSpPr>
        <p:spPr bwMode="auto">
          <a:xfrm>
            <a:off x="685800" y="1981200"/>
            <a:ext cx="7772400" cy="4114800"/>
          </a:xfrm>
          <a:prstGeom prst="rect">
            <a:avLst/>
          </a:prstGeom>
          <a:noFill/>
          <a:ln w="9525">
            <a:noFill/>
            <a:miter lim="800000"/>
            <a:headEnd/>
            <a:tailEnd/>
          </a:ln>
        </p:spPr>
        <p:txBody>
          <a:bodyPr>
            <a:prstTxWarp prst="textNoShape">
              <a:avLst/>
            </a:prstTxWarp>
          </a:bodyPr>
          <a:lstStyle/>
          <a:p>
            <a:pPr marL="342900" indent="-342900">
              <a:spcBef>
                <a:spcPct val="20000"/>
              </a:spcBef>
              <a:buFontTx/>
              <a:buChar char="•"/>
            </a:pPr>
            <a:r>
              <a:rPr lang="en-US" sz="3200" dirty="0"/>
              <a:t>Station Equipment</a:t>
            </a:r>
            <a:endParaRPr lang="en-US" sz="3200" dirty="0" smtClean="0"/>
          </a:p>
          <a:p>
            <a:pPr marL="742950" lvl="1" indent="-285750">
              <a:spcBef>
                <a:spcPct val="20000"/>
              </a:spcBef>
              <a:buFontTx/>
              <a:buChar char="–"/>
            </a:pPr>
            <a:endParaRPr lang="en-US" sz="2800" dirty="0" smtClean="0"/>
          </a:p>
          <a:p>
            <a:pPr marL="742950" lvl="1" indent="-285750">
              <a:spcBef>
                <a:spcPct val="20000"/>
              </a:spcBef>
              <a:buFontTx/>
              <a:buChar char="–"/>
            </a:pPr>
            <a:r>
              <a:rPr lang="en-US" sz="2800" dirty="0" smtClean="0"/>
              <a:t>Transmitter</a:t>
            </a:r>
          </a:p>
          <a:p>
            <a:pPr marL="742950" lvl="1" indent="-285750">
              <a:spcBef>
                <a:spcPct val="20000"/>
              </a:spcBef>
              <a:buFontTx/>
              <a:buChar char="–"/>
            </a:pPr>
            <a:r>
              <a:rPr lang="en-US" sz="2800" dirty="0" smtClean="0"/>
              <a:t>Receiver</a:t>
            </a:r>
          </a:p>
          <a:p>
            <a:pPr marL="742950" lvl="1" indent="-285750">
              <a:spcBef>
                <a:spcPct val="20000"/>
              </a:spcBef>
              <a:buFontTx/>
              <a:buChar char="–"/>
            </a:pPr>
            <a:r>
              <a:rPr lang="en-US" sz="2800" dirty="0"/>
              <a:t>Antenna</a:t>
            </a:r>
          </a:p>
          <a:p>
            <a:pPr marL="742950" lvl="1" indent="-285750">
              <a:spcBef>
                <a:spcPct val="20000"/>
              </a:spcBef>
              <a:buFontTx/>
              <a:buChar char="–"/>
            </a:pPr>
            <a:r>
              <a:rPr lang="en-US" sz="2800" dirty="0"/>
              <a:t>Power Supply</a:t>
            </a:r>
          </a:p>
          <a:p>
            <a:pPr marL="342900" indent="-342900">
              <a:spcBef>
                <a:spcPct val="20000"/>
              </a:spcBef>
              <a:buFontTx/>
              <a:buChar char="•"/>
            </a:pPr>
            <a:r>
              <a:rPr lang="en-US" sz="3200" dirty="0"/>
              <a:t>Accessory Station </a:t>
            </a:r>
            <a:r>
              <a:rPr lang="en-US" sz="3200" dirty="0" smtClean="0"/>
              <a:t>Equipment</a:t>
            </a:r>
            <a:endParaRPr lang="en-US" sz="3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1"/>
          <p:cNvGrpSpPr/>
          <p:nvPr/>
        </p:nvGrpSpPr>
        <p:grpSpPr>
          <a:xfrm>
            <a:off x="1066800" y="3581400"/>
            <a:ext cx="2943252" cy="914400"/>
            <a:chOff x="1066800" y="4724400"/>
            <a:chExt cx="2943252" cy="914400"/>
          </a:xfrm>
        </p:grpSpPr>
        <p:sp>
          <p:nvSpPr>
            <p:cNvPr id="2" name="Rectangle 1"/>
            <p:cNvSpPr/>
            <p:nvPr/>
          </p:nvSpPr>
          <p:spPr>
            <a:xfrm>
              <a:off x="1066800" y="4724400"/>
              <a:ext cx="19050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Transmitter</a:t>
              </a:r>
              <a:endParaRPr lang="en-US" dirty="0"/>
            </a:p>
          </p:txBody>
        </p:sp>
        <p:cxnSp>
          <p:nvCxnSpPr>
            <p:cNvPr id="20" name="Straight Connector 19"/>
            <p:cNvCxnSpPr>
              <a:stCxn id="2" idx="3"/>
              <a:endCxn id="3" idx="1"/>
            </p:cNvCxnSpPr>
            <p:nvPr/>
          </p:nvCxnSpPr>
          <p:spPr>
            <a:xfrm>
              <a:off x="2971800" y="5181600"/>
              <a:ext cx="1038252"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7" name="Group 30"/>
          <p:cNvGrpSpPr/>
          <p:nvPr/>
        </p:nvGrpSpPr>
        <p:grpSpPr>
          <a:xfrm>
            <a:off x="5610252" y="3582988"/>
            <a:ext cx="2466948" cy="914400"/>
            <a:chOff x="5610252" y="3582988"/>
            <a:chExt cx="2466948" cy="914400"/>
          </a:xfrm>
        </p:grpSpPr>
        <p:sp>
          <p:nvSpPr>
            <p:cNvPr id="4" name="Rectangle 3"/>
            <p:cNvSpPr/>
            <p:nvPr/>
          </p:nvSpPr>
          <p:spPr>
            <a:xfrm>
              <a:off x="6553200" y="3582988"/>
              <a:ext cx="15240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Receiver</a:t>
              </a:r>
              <a:endParaRPr lang="en-US" dirty="0"/>
            </a:p>
          </p:txBody>
        </p:sp>
        <p:cxnSp>
          <p:nvCxnSpPr>
            <p:cNvPr id="22" name="Straight Connector 21"/>
            <p:cNvCxnSpPr>
              <a:stCxn id="3" idx="3"/>
              <a:endCxn id="4" idx="1"/>
            </p:cNvCxnSpPr>
            <p:nvPr/>
          </p:nvCxnSpPr>
          <p:spPr>
            <a:xfrm>
              <a:off x="5610252" y="4038600"/>
              <a:ext cx="942948" cy="1588"/>
            </a:xfrm>
            <a:prstGeom prst="line">
              <a:avLst/>
            </a:prstGeom>
          </p:spPr>
          <p:style>
            <a:lnRef idx="2">
              <a:schemeClr val="accent1"/>
            </a:lnRef>
            <a:fillRef idx="0">
              <a:schemeClr val="accent1"/>
            </a:fillRef>
            <a:effectRef idx="1">
              <a:schemeClr val="accent1"/>
            </a:effectRef>
            <a:fontRef idx="minor">
              <a:schemeClr val="tx1"/>
            </a:fontRef>
          </p:style>
        </p:cxnSp>
      </p:grpSp>
      <p:sp>
        <p:nvSpPr>
          <p:cNvPr id="23" name="TextBox 22"/>
          <p:cNvSpPr txBox="1"/>
          <p:nvPr/>
        </p:nvSpPr>
        <p:spPr>
          <a:xfrm>
            <a:off x="3062542" y="205770"/>
            <a:ext cx="3182432" cy="523220"/>
          </a:xfrm>
          <a:prstGeom prst="rect">
            <a:avLst/>
          </a:prstGeom>
          <a:noFill/>
        </p:spPr>
        <p:txBody>
          <a:bodyPr wrap="none" rtlCol="0">
            <a:spAutoFit/>
          </a:bodyPr>
          <a:lstStyle/>
          <a:p>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Basic Radio Station</a:t>
            </a:r>
            <a:endPar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24" name="TextBox 23"/>
          <p:cNvSpPr txBox="1"/>
          <p:nvPr/>
        </p:nvSpPr>
        <p:spPr>
          <a:xfrm>
            <a:off x="4010052" y="6031468"/>
            <a:ext cx="1274708" cy="369332"/>
          </a:xfrm>
          <a:prstGeom prst="rect">
            <a:avLst/>
          </a:prstGeom>
          <a:noFill/>
        </p:spPr>
        <p:txBody>
          <a:bodyPr wrap="none" rtlCol="0">
            <a:spAutoFit/>
          </a:bodyPr>
          <a:lstStyle/>
          <a:p>
            <a:r>
              <a:rPr lang="en-US" dirty="0" smtClean="0"/>
              <a:t>Transceiver</a:t>
            </a:r>
            <a:endParaRPr lang="en-US" dirty="0"/>
          </a:p>
        </p:txBody>
      </p:sp>
      <p:grpSp>
        <p:nvGrpSpPr>
          <p:cNvPr id="8" name="Group 45"/>
          <p:cNvGrpSpPr/>
          <p:nvPr/>
        </p:nvGrpSpPr>
        <p:grpSpPr>
          <a:xfrm>
            <a:off x="1066800" y="4498182"/>
            <a:ext cx="6249194" cy="1902618"/>
            <a:chOff x="1066800" y="4498182"/>
            <a:chExt cx="6249194" cy="1902618"/>
          </a:xfrm>
        </p:grpSpPr>
        <p:sp>
          <p:nvSpPr>
            <p:cNvPr id="37" name="Rectangle 36"/>
            <p:cNvSpPr/>
            <p:nvPr/>
          </p:nvSpPr>
          <p:spPr>
            <a:xfrm>
              <a:off x="1066800" y="5486400"/>
              <a:ext cx="16764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Power</a:t>
              </a:r>
            </a:p>
            <a:p>
              <a:pPr algn="ctr"/>
              <a:r>
                <a:rPr lang="en-US" dirty="0" smtClean="0"/>
                <a:t>Supply</a:t>
              </a:r>
              <a:endParaRPr lang="en-US" dirty="0"/>
            </a:p>
          </p:txBody>
        </p:sp>
        <p:cxnSp>
          <p:nvCxnSpPr>
            <p:cNvPr id="39" name="Straight Arrow Connector 38"/>
            <p:cNvCxnSpPr>
              <a:stCxn id="37" idx="0"/>
            </p:cNvCxnSpPr>
            <p:nvPr/>
          </p:nvCxnSpPr>
          <p:spPr>
            <a:xfrm rot="5400000" flipH="1" flipV="1">
              <a:off x="1410494" y="4991894"/>
              <a:ext cx="98901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a:stCxn id="37" idx="3"/>
            </p:cNvCxnSpPr>
            <p:nvPr/>
          </p:nvCxnSpPr>
          <p:spPr>
            <a:xfrm>
              <a:off x="2743200" y="5943600"/>
              <a:ext cx="457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endCxn id="4" idx="2"/>
            </p:cNvCxnSpPr>
            <p:nvPr/>
          </p:nvCxnSpPr>
          <p:spPr>
            <a:xfrm rot="5400000" flipH="1" flipV="1">
              <a:off x="6592094" y="5220494"/>
              <a:ext cx="144621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9" name="Group 48"/>
          <p:cNvGrpSpPr/>
          <p:nvPr/>
        </p:nvGrpSpPr>
        <p:grpSpPr>
          <a:xfrm>
            <a:off x="4010052" y="1676400"/>
            <a:ext cx="1600200" cy="2819400"/>
            <a:chOff x="4010052" y="1676400"/>
            <a:chExt cx="1600200" cy="2819400"/>
          </a:xfrm>
        </p:grpSpPr>
        <p:grpSp>
          <p:nvGrpSpPr>
            <p:cNvPr id="10" name="Group 32"/>
            <p:cNvGrpSpPr/>
            <p:nvPr/>
          </p:nvGrpSpPr>
          <p:grpSpPr>
            <a:xfrm>
              <a:off x="4010052" y="1676400"/>
              <a:ext cx="1600200" cy="2819400"/>
              <a:chOff x="4010052" y="2819400"/>
              <a:chExt cx="1600200" cy="2819400"/>
            </a:xfrm>
          </p:grpSpPr>
          <p:sp>
            <p:nvSpPr>
              <p:cNvPr id="3" name="Rectangle 2"/>
              <p:cNvSpPr/>
              <p:nvPr/>
            </p:nvSpPr>
            <p:spPr>
              <a:xfrm>
                <a:off x="4010052" y="4724400"/>
                <a:ext cx="16002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TR</a:t>
                </a:r>
              </a:p>
              <a:p>
                <a:pPr algn="ctr"/>
                <a:r>
                  <a:rPr lang="en-US" dirty="0" smtClean="0"/>
                  <a:t>Switch</a:t>
                </a:r>
                <a:endParaRPr lang="en-US" dirty="0"/>
              </a:p>
            </p:txBody>
          </p:sp>
          <p:cxnSp>
            <p:nvCxnSpPr>
              <p:cNvPr id="6" name="Straight Connector 5"/>
              <p:cNvCxnSpPr/>
              <p:nvPr/>
            </p:nvCxnSpPr>
            <p:spPr>
              <a:xfrm rot="5400000">
                <a:off x="3967561" y="4039791"/>
                <a:ext cx="137080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5400000" flipH="1" flipV="1">
                <a:off x="4578352" y="3430588"/>
                <a:ext cx="456406" cy="305594"/>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16200000" flipV="1">
                <a:off x="4271964" y="3431382"/>
                <a:ext cx="456406" cy="304006"/>
              </a:xfrm>
              <a:prstGeom prst="line">
                <a:avLst/>
              </a:prstGeom>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4189138" y="2819400"/>
                <a:ext cx="1095622" cy="400110"/>
              </a:xfrm>
              <a:prstGeom prst="rect">
                <a:avLst/>
              </a:prstGeom>
              <a:noFill/>
            </p:spPr>
            <p:txBody>
              <a:bodyPr wrap="none" rtlCol="0">
                <a:spAutoFit/>
              </a:bodyPr>
              <a:lstStyle/>
              <a:p>
                <a:r>
                  <a:rPr lang="en-US" sz="2000" dirty="0" smtClean="0"/>
                  <a:t>Antenna</a:t>
                </a:r>
                <a:endParaRPr lang="en-US" sz="2000" dirty="0"/>
              </a:p>
            </p:txBody>
          </p:sp>
        </p:grpSp>
        <p:cxnSp>
          <p:nvCxnSpPr>
            <p:cNvPr id="48" name="Straight Connector 47"/>
            <p:cNvCxnSpPr/>
            <p:nvPr/>
          </p:nvCxnSpPr>
          <p:spPr>
            <a:xfrm>
              <a:off x="4348164" y="2212181"/>
              <a:ext cx="611188" cy="1"/>
            </a:xfrm>
            <a:prstGeom prst="line">
              <a:avLst/>
            </a:prstGeom>
          </p:spPr>
          <p:style>
            <a:lnRef idx="2">
              <a:schemeClr val="accent1"/>
            </a:lnRef>
            <a:fillRef idx="0">
              <a:schemeClr val="accent1"/>
            </a:fillRef>
            <a:effectRef idx="1">
              <a:schemeClr val="accent1"/>
            </a:effectRef>
            <a:fontRef idx="minor">
              <a:schemeClr val="tx1"/>
            </a:fontRef>
          </p:style>
        </p:cxnSp>
      </p:grpSp>
      <p:sp>
        <p:nvSpPr>
          <p:cNvPr id="25" name="TextBox 24"/>
          <p:cNvSpPr txBox="1"/>
          <p:nvPr/>
        </p:nvSpPr>
        <p:spPr>
          <a:xfrm>
            <a:off x="685800" y="1339334"/>
            <a:ext cx="7465493" cy="369332"/>
          </a:xfrm>
          <a:prstGeom prst="rect">
            <a:avLst/>
          </a:prstGeom>
          <a:noFill/>
        </p:spPr>
        <p:txBody>
          <a:bodyPr wrap="none" rtlCol="0">
            <a:spAutoFit/>
          </a:bodyPr>
          <a:lstStyle/>
          <a:p>
            <a:r>
              <a:rPr lang="en-US" sz="1400" dirty="0" smtClean="0">
                <a:solidFill>
                  <a:srgbClr val="FF0000"/>
                </a:solidFill>
                <a:latin typeface="Cambria"/>
                <a:cs typeface="Cambria"/>
              </a:rPr>
              <a:t>T7A02  </a:t>
            </a:r>
            <a:r>
              <a:rPr lang="en-US" dirty="0" smtClean="0">
                <a:latin typeface="Cambria"/>
                <a:cs typeface="Cambria"/>
              </a:rPr>
              <a:t>A </a:t>
            </a:r>
            <a:r>
              <a:rPr lang="en-US" dirty="0" smtClean="0">
                <a:solidFill>
                  <a:srgbClr val="0000FF"/>
                </a:solidFill>
                <a:latin typeface="Cambria"/>
                <a:cs typeface="Cambria"/>
              </a:rPr>
              <a:t>transceiver</a:t>
            </a:r>
            <a:r>
              <a:rPr lang="en-US" dirty="0" smtClean="0">
                <a:latin typeface="Cambria"/>
                <a:cs typeface="Cambria"/>
              </a:rPr>
              <a:t> combines the functions of a transmitter and a receiver</a:t>
            </a:r>
            <a:endParaRPr lang="en-US" dirty="0">
              <a:latin typeface="Cambria"/>
              <a:cs typeface="Cambr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2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1000"/>
                                        <p:tgtEl>
                                          <p:spTgt spid="24"/>
                                        </p:tgtEl>
                                      </p:cBhvr>
                                    </p:animEffect>
                                    <p:anim calcmode="lin" valueType="num">
                                      <p:cBhvr>
                                        <p:cTn id="31" dur="1000" fill="hold"/>
                                        <p:tgtEl>
                                          <p:spTgt spid="24"/>
                                        </p:tgtEl>
                                        <p:attrNameLst>
                                          <p:attrName>ppt_x</p:attrName>
                                        </p:attrNameLst>
                                      </p:cBhvr>
                                      <p:tavLst>
                                        <p:tav tm="0">
                                          <p:val>
                                            <p:strVal val="#ppt_x"/>
                                          </p:val>
                                        </p:tav>
                                        <p:tav tm="100000">
                                          <p:val>
                                            <p:strVal val="#ppt_x"/>
                                          </p:val>
                                        </p:tav>
                                      </p:tavLst>
                                    </p:anim>
                                    <p:anim calcmode="lin" valueType="num">
                                      <p:cBhvr>
                                        <p:cTn id="32" dur="900" decel="100000" fill="hold"/>
                                        <p:tgtEl>
                                          <p:spTgt spid="24"/>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prstTxWarp prst="textNoShape">
              <a:avLst/>
            </a:prstTxWarp>
          </a:bodyPr>
          <a:lstStyle/>
          <a:p>
            <a:pPr algn="ctr"/>
            <a:r>
              <a:rPr lang="en-US" sz="4000" dirty="0">
                <a:solidFill>
                  <a:srgbClr val="C96D07"/>
                </a:solidFill>
              </a:rPr>
              <a:t>What Happens During Radio Communication?</a:t>
            </a:r>
          </a:p>
        </p:txBody>
      </p:sp>
      <p:sp>
        <p:nvSpPr>
          <p:cNvPr id="7171" name="Rectangle 5"/>
          <p:cNvSpPr>
            <a:spLocks noChangeArrowheads="1"/>
          </p:cNvSpPr>
          <p:nvPr/>
        </p:nvSpPr>
        <p:spPr bwMode="auto">
          <a:xfrm>
            <a:off x="685800" y="1981200"/>
            <a:ext cx="7772400" cy="4114800"/>
          </a:xfrm>
          <a:prstGeom prst="rect">
            <a:avLst/>
          </a:prstGeom>
          <a:noFill/>
          <a:ln w="9525">
            <a:noFill/>
            <a:miter lim="800000"/>
            <a:headEnd/>
            <a:tailEnd/>
          </a:ln>
        </p:spPr>
        <p:txBody>
          <a:bodyPr>
            <a:prstTxWarp prst="textNoShape">
              <a:avLst/>
            </a:prstTxWarp>
          </a:bodyPr>
          <a:lstStyle/>
          <a:p>
            <a:pPr marL="342900" indent="-342900">
              <a:spcBef>
                <a:spcPct val="20000"/>
              </a:spcBef>
              <a:buFontTx/>
              <a:buChar char="•"/>
            </a:pPr>
            <a:r>
              <a:rPr lang="en-US" sz="3200" dirty="0" smtClean="0">
                <a:solidFill>
                  <a:srgbClr val="FF0000"/>
                </a:solidFill>
              </a:rPr>
              <a:t>Transmitting</a:t>
            </a:r>
            <a:r>
              <a:rPr lang="en-US" sz="3200" dirty="0" smtClean="0"/>
              <a:t> (sending a signal):</a:t>
            </a:r>
          </a:p>
          <a:p>
            <a:pPr marL="742950" lvl="1" indent="-285750">
              <a:spcBef>
                <a:spcPct val="20000"/>
              </a:spcBef>
              <a:buFontTx/>
              <a:buChar char="–"/>
            </a:pPr>
            <a:r>
              <a:rPr lang="en-US" sz="2800" dirty="0" smtClean="0"/>
              <a:t>Information is converted to electronic form.</a:t>
            </a:r>
          </a:p>
        </p:txBody>
      </p:sp>
      <p:sp>
        <p:nvSpPr>
          <p:cNvPr id="4" name="Rectangle 3"/>
          <p:cNvSpPr/>
          <p:nvPr/>
        </p:nvSpPr>
        <p:spPr>
          <a:xfrm>
            <a:off x="3216381" y="3356621"/>
            <a:ext cx="2057400" cy="1828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Transmitter</a:t>
            </a:r>
            <a:endParaRPr lang="en-US" dirty="0"/>
          </a:p>
        </p:txBody>
      </p:sp>
      <p:sp>
        <p:nvSpPr>
          <p:cNvPr id="5" name="TextBox 4"/>
          <p:cNvSpPr txBox="1"/>
          <p:nvPr/>
        </p:nvSpPr>
        <p:spPr>
          <a:xfrm>
            <a:off x="930381" y="4500265"/>
            <a:ext cx="730038" cy="461665"/>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2400" dirty="0" smtClean="0"/>
              <a:t>Info</a:t>
            </a:r>
            <a:endParaRPr lang="en-US" sz="2400" dirty="0"/>
          </a:p>
        </p:txBody>
      </p:sp>
      <p:cxnSp>
        <p:nvCxnSpPr>
          <p:cNvPr id="7" name="Straight Arrow Connector 6"/>
          <p:cNvCxnSpPr>
            <a:stCxn id="5" idx="3"/>
          </p:cNvCxnSpPr>
          <p:nvPr/>
        </p:nvCxnSpPr>
        <p:spPr>
          <a:xfrm>
            <a:off x="1660419" y="4731098"/>
            <a:ext cx="155596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Merge 7"/>
          <p:cNvSpPr/>
          <p:nvPr/>
        </p:nvSpPr>
        <p:spPr>
          <a:xfrm>
            <a:off x="6858000" y="3356621"/>
            <a:ext cx="685800" cy="685800"/>
          </a:xfrm>
          <a:prstGeom prst="flowChartMerge">
            <a:avLst/>
          </a:prstGeom>
          <a:gradFill flip="none" rotWithShape="1">
            <a:gsLst>
              <a:gs pos="0">
                <a:schemeClr val="accent1">
                  <a:tint val="98000"/>
                  <a:shade val="25000"/>
                  <a:satMod val="250000"/>
                  <a:alpha val="0"/>
                </a:schemeClr>
              </a:gs>
              <a:gs pos="68000">
                <a:schemeClr val="accent1">
                  <a:tint val="86000"/>
                  <a:satMod val="115000"/>
                  <a:alpha val="0"/>
                </a:schemeClr>
              </a:gs>
              <a:gs pos="100000">
                <a:schemeClr val="accent1">
                  <a:tint val="50000"/>
                  <a:satMod val="150000"/>
                  <a:alpha val="0"/>
                </a:schemeClr>
              </a:gs>
            </a:gsLst>
            <a:path path="circle">
              <a:fillToRect l="50000" t="130000" r="50000" b="-30000"/>
            </a:path>
            <a:tileRect/>
          </a:gradFill>
          <a:ln w="31750" cap="flat" cmpd="sng" algn="ctr">
            <a:solidFill>
              <a:schemeClr val="accent1">
                <a:shade val="50000"/>
                <a:satMod val="103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a:stCxn id="8" idx="2"/>
          </p:cNvCxnSpPr>
          <p:nvPr/>
        </p:nvCxnSpPr>
        <p:spPr>
          <a:xfrm rot="5400000">
            <a:off x="6859910" y="4383411"/>
            <a:ext cx="6819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10800000">
            <a:off x="5273782" y="4725195"/>
            <a:ext cx="1927913" cy="1588"/>
          </a:xfrm>
          <a:prstGeom prst="line">
            <a:avLst/>
          </a:prstGeom>
        </p:spPr>
        <p:style>
          <a:lnRef idx="2">
            <a:schemeClr val="accent1"/>
          </a:lnRef>
          <a:fillRef idx="0">
            <a:schemeClr val="accent1"/>
          </a:fillRef>
          <a:effectRef idx="1">
            <a:schemeClr val="accent1"/>
          </a:effectRef>
          <a:fontRef idx="minor">
            <a:schemeClr val="tx1"/>
          </a:fontRef>
        </p:style>
      </p:cxnSp>
      <p:sp>
        <p:nvSpPr>
          <p:cNvPr id="15" name="Lightning Bolt 14"/>
          <p:cNvSpPr/>
          <p:nvPr/>
        </p:nvSpPr>
        <p:spPr>
          <a:xfrm flipH="1">
            <a:off x="7696200" y="2900215"/>
            <a:ext cx="1066800" cy="833585"/>
          </a:xfrm>
          <a:prstGeom prst="lightningBolt">
            <a:avLst/>
          </a:prstGeom>
          <a:solidFill>
            <a:srgbClr val="FF0000"/>
          </a:solidFill>
          <a:ln>
            <a:solidFill>
              <a:srgbClr val="F7901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 name="Group 8"/>
          <p:cNvGrpSpPr/>
          <p:nvPr/>
        </p:nvGrpSpPr>
        <p:grpSpPr>
          <a:xfrm>
            <a:off x="1066800" y="4961931"/>
            <a:ext cx="2277285" cy="1202851"/>
            <a:chOff x="1066800" y="4961931"/>
            <a:chExt cx="2277285" cy="1202851"/>
          </a:xfrm>
        </p:grpSpPr>
        <p:sp>
          <p:nvSpPr>
            <p:cNvPr id="2" name="TextBox 1"/>
            <p:cNvSpPr txBox="1"/>
            <p:nvPr/>
          </p:nvSpPr>
          <p:spPr>
            <a:xfrm>
              <a:off x="1281404" y="5518451"/>
              <a:ext cx="2062681" cy="646331"/>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t>For class,</a:t>
              </a:r>
            </a:p>
            <a:p>
              <a:r>
                <a:rPr lang="en-US" dirty="0" smtClean="0">
                  <a:solidFill>
                    <a:srgbClr val="FF0000"/>
                  </a:solidFill>
                </a:rPr>
                <a:t>What kind of info?</a:t>
              </a:r>
              <a:endParaRPr lang="en-US" dirty="0">
                <a:solidFill>
                  <a:srgbClr val="FF0000"/>
                </a:solidFill>
              </a:endParaRPr>
            </a:p>
          </p:txBody>
        </p:sp>
        <p:cxnSp>
          <p:nvCxnSpPr>
            <p:cNvPr id="6" name="Curved Connector 5"/>
            <p:cNvCxnSpPr>
              <a:stCxn id="2" idx="1"/>
            </p:cNvCxnSpPr>
            <p:nvPr/>
          </p:nvCxnSpPr>
          <p:spPr>
            <a:xfrm rot="10800000">
              <a:off x="1066800" y="4961931"/>
              <a:ext cx="214604" cy="879687"/>
            </a:xfrm>
            <a:prstGeom prst="curvedConnector2">
              <a:avLst/>
            </a:prstGeom>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prstTxWarp prst="textNoShape">
              <a:avLst/>
            </a:prstTxWarp>
          </a:bodyPr>
          <a:lstStyle/>
          <a:p>
            <a:pPr algn="ctr"/>
            <a:r>
              <a:rPr lang="en-US" sz="4000" dirty="0">
                <a:solidFill>
                  <a:srgbClr val="C96D07"/>
                </a:solidFill>
              </a:rPr>
              <a:t>What Happens During Radio Communication?</a:t>
            </a:r>
          </a:p>
        </p:txBody>
      </p:sp>
      <p:sp>
        <p:nvSpPr>
          <p:cNvPr id="8195" name="Rectangle 5"/>
          <p:cNvSpPr>
            <a:spLocks noChangeArrowheads="1"/>
          </p:cNvSpPr>
          <p:nvPr/>
        </p:nvSpPr>
        <p:spPr bwMode="auto">
          <a:xfrm>
            <a:off x="304800" y="2209800"/>
            <a:ext cx="7772400" cy="41148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sz="3200" dirty="0">
                <a:solidFill>
                  <a:srgbClr val="FF0000"/>
                </a:solidFill>
              </a:rPr>
              <a:t>Receiving end</a:t>
            </a:r>
            <a:r>
              <a:rPr lang="en-US" sz="3200" dirty="0" smtClean="0">
                <a:solidFill>
                  <a:srgbClr val="FF0000"/>
                </a:solidFill>
              </a:rPr>
              <a:t>:</a:t>
            </a:r>
            <a:endParaRPr lang="en-US" sz="3200" dirty="0">
              <a:solidFill>
                <a:srgbClr val="FF0000"/>
              </a:solidFill>
            </a:endParaRPr>
          </a:p>
        </p:txBody>
      </p:sp>
      <p:sp>
        <p:nvSpPr>
          <p:cNvPr id="4" name="Merge 3"/>
          <p:cNvSpPr/>
          <p:nvPr/>
        </p:nvSpPr>
        <p:spPr>
          <a:xfrm>
            <a:off x="1219200" y="3505200"/>
            <a:ext cx="685800" cy="685800"/>
          </a:xfrm>
          <a:prstGeom prst="flowChartMerge">
            <a:avLst/>
          </a:prstGeom>
          <a:gradFill flip="none" rotWithShape="1">
            <a:gsLst>
              <a:gs pos="0">
                <a:schemeClr val="accent1">
                  <a:tint val="98000"/>
                  <a:shade val="25000"/>
                  <a:satMod val="250000"/>
                  <a:alpha val="0"/>
                </a:schemeClr>
              </a:gs>
              <a:gs pos="68000">
                <a:schemeClr val="accent1">
                  <a:tint val="86000"/>
                  <a:satMod val="115000"/>
                  <a:alpha val="0"/>
                </a:schemeClr>
              </a:gs>
              <a:gs pos="100000">
                <a:schemeClr val="accent1">
                  <a:tint val="50000"/>
                  <a:satMod val="150000"/>
                  <a:alpha val="0"/>
                </a:schemeClr>
              </a:gs>
            </a:gsLst>
            <a:path path="circle">
              <a:fillToRect l="50000" t="130000" r="50000" b="-30000"/>
            </a:path>
            <a:tileRect/>
          </a:gradFill>
          <a:ln w="31750" cap="flat" cmpd="sng" algn="ctr">
            <a:solidFill>
              <a:schemeClr val="accent1">
                <a:shade val="50000"/>
                <a:satMod val="103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Lightning Bolt 4"/>
          <p:cNvSpPr/>
          <p:nvPr/>
        </p:nvSpPr>
        <p:spPr>
          <a:xfrm flipV="1">
            <a:off x="609600" y="3808562"/>
            <a:ext cx="533400" cy="534838"/>
          </a:xfrm>
          <a:prstGeom prst="lightningBol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Lightning Bolt 5"/>
          <p:cNvSpPr/>
          <p:nvPr/>
        </p:nvSpPr>
        <p:spPr>
          <a:xfrm>
            <a:off x="304800" y="2895600"/>
            <a:ext cx="838200" cy="609600"/>
          </a:xfrm>
          <a:prstGeom prst="lightningBol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Lightning Bolt 6"/>
          <p:cNvSpPr/>
          <p:nvPr/>
        </p:nvSpPr>
        <p:spPr>
          <a:xfrm flipH="1">
            <a:off x="1295400" y="2743200"/>
            <a:ext cx="533400" cy="645543"/>
          </a:xfrm>
          <a:prstGeom prst="lightningBol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Lightning Bolt 7"/>
          <p:cNvSpPr/>
          <p:nvPr/>
        </p:nvSpPr>
        <p:spPr>
          <a:xfrm flipH="1">
            <a:off x="1676400" y="2895600"/>
            <a:ext cx="762000" cy="457200"/>
          </a:xfrm>
          <a:prstGeom prst="lightningBol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Lightning Bolt 8"/>
          <p:cNvSpPr/>
          <p:nvPr/>
        </p:nvSpPr>
        <p:spPr>
          <a:xfrm flipH="1" flipV="1">
            <a:off x="1905000" y="3656162"/>
            <a:ext cx="533400" cy="534838"/>
          </a:xfrm>
          <a:prstGeom prst="lightningBol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352800" y="3808562"/>
            <a:ext cx="1981200" cy="167783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Receiver</a:t>
            </a:r>
          </a:p>
          <a:p>
            <a:pPr algn="ctr"/>
            <a:r>
              <a:rPr lang="en-US" dirty="0" smtClean="0"/>
              <a:t>front end</a:t>
            </a:r>
            <a:endParaRPr lang="en-US" dirty="0"/>
          </a:p>
        </p:txBody>
      </p:sp>
      <p:cxnSp>
        <p:nvCxnSpPr>
          <p:cNvPr id="12" name="Straight Connector 11"/>
          <p:cNvCxnSpPr>
            <a:stCxn id="4" idx="2"/>
          </p:cNvCxnSpPr>
          <p:nvPr/>
        </p:nvCxnSpPr>
        <p:spPr>
          <a:xfrm rot="5400000">
            <a:off x="1219200" y="4533900"/>
            <a:ext cx="685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1562894" y="4877594"/>
            <a:ext cx="178990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p:nvPicPr>
        <p:blipFill>
          <a:blip r:embed="rId3"/>
          <a:stretch>
            <a:fillRect/>
          </a:stretch>
        </p:blipFill>
        <p:spPr>
          <a:xfrm>
            <a:off x="5867400" y="2302893"/>
            <a:ext cx="2961409" cy="2171700"/>
          </a:xfrm>
          <a:prstGeom prst="rect">
            <a:avLst/>
          </a:prstGeom>
        </p:spPr>
      </p:pic>
      <p:sp>
        <p:nvSpPr>
          <p:cNvPr id="17" name="Freeform 16"/>
          <p:cNvSpPr/>
          <p:nvPr/>
        </p:nvSpPr>
        <p:spPr>
          <a:xfrm>
            <a:off x="5348968" y="3800987"/>
            <a:ext cx="3170445" cy="2224968"/>
          </a:xfrm>
          <a:custGeom>
            <a:avLst/>
            <a:gdLst>
              <a:gd name="connsiteX0" fmla="*/ 0 w 3170445"/>
              <a:gd name="connsiteY0" fmla="*/ 1344251 h 2224968"/>
              <a:gd name="connsiteX1" fmla="*/ 1103166 w 3170445"/>
              <a:gd name="connsiteY1" fmla="*/ 1576019 h 2224968"/>
              <a:gd name="connsiteX2" fmla="*/ 1872602 w 3170445"/>
              <a:gd name="connsiteY2" fmla="*/ 1288627 h 2224968"/>
              <a:gd name="connsiteX3" fmla="*/ 1566682 w 3170445"/>
              <a:gd name="connsiteY3" fmla="*/ 769468 h 2224968"/>
              <a:gd name="connsiteX4" fmla="*/ 815787 w 3170445"/>
              <a:gd name="connsiteY4" fmla="*/ 1492582 h 2224968"/>
              <a:gd name="connsiteX5" fmla="*/ 1149518 w 3170445"/>
              <a:gd name="connsiteY5" fmla="*/ 2113719 h 2224968"/>
              <a:gd name="connsiteX6" fmla="*/ 2595686 w 3170445"/>
              <a:gd name="connsiteY6" fmla="*/ 2104449 h 2224968"/>
              <a:gd name="connsiteX7" fmla="*/ 3049931 w 3170445"/>
              <a:gd name="connsiteY7" fmla="*/ 1390605 h 2224968"/>
              <a:gd name="connsiteX8" fmla="*/ 3170445 w 3170445"/>
              <a:gd name="connsiteY8" fmla="*/ 0 h 2224968"/>
              <a:gd name="connsiteX9" fmla="*/ 3170445 w 3170445"/>
              <a:gd name="connsiteY9" fmla="*/ 0 h 222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70445" h="2224968">
                <a:moveTo>
                  <a:pt x="0" y="1344251"/>
                </a:moveTo>
                <a:cubicBezTo>
                  <a:pt x="395533" y="1464770"/>
                  <a:pt x="791066" y="1585290"/>
                  <a:pt x="1103166" y="1576019"/>
                </a:cubicBezTo>
                <a:cubicBezTo>
                  <a:pt x="1415266" y="1566748"/>
                  <a:pt x="1795349" y="1423052"/>
                  <a:pt x="1872602" y="1288627"/>
                </a:cubicBezTo>
                <a:cubicBezTo>
                  <a:pt x="1949855" y="1154202"/>
                  <a:pt x="1742818" y="735475"/>
                  <a:pt x="1566682" y="769468"/>
                </a:cubicBezTo>
                <a:cubicBezTo>
                  <a:pt x="1390546" y="803461"/>
                  <a:pt x="885314" y="1268540"/>
                  <a:pt x="815787" y="1492582"/>
                </a:cubicBezTo>
                <a:cubicBezTo>
                  <a:pt x="746260" y="1716624"/>
                  <a:pt x="852868" y="2011741"/>
                  <a:pt x="1149518" y="2113719"/>
                </a:cubicBezTo>
                <a:cubicBezTo>
                  <a:pt x="1446168" y="2215697"/>
                  <a:pt x="2278951" y="2224968"/>
                  <a:pt x="2595686" y="2104449"/>
                </a:cubicBezTo>
                <a:cubicBezTo>
                  <a:pt x="2912422" y="1983930"/>
                  <a:pt x="2954138" y="1741347"/>
                  <a:pt x="3049931" y="1390605"/>
                </a:cubicBezTo>
                <a:cubicBezTo>
                  <a:pt x="3145724" y="1039864"/>
                  <a:pt x="3170445" y="0"/>
                  <a:pt x="3170445" y="0"/>
                </a:cubicBezTo>
                <a:lnTo>
                  <a:pt x="3170445"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41"/>
          <p:cNvGrpSpPr/>
          <p:nvPr/>
        </p:nvGrpSpPr>
        <p:grpSpPr>
          <a:xfrm>
            <a:off x="224105" y="5453197"/>
            <a:ext cx="1247364" cy="1216152"/>
            <a:chOff x="5909340" y="5260848"/>
            <a:chExt cx="1247364" cy="1216152"/>
          </a:xfrm>
        </p:grpSpPr>
        <p:sp>
          <p:nvSpPr>
            <p:cNvPr id="20" name="Cube 19"/>
            <p:cNvSpPr/>
            <p:nvPr/>
          </p:nvSpPr>
          <p:spPr>
            <a:xfrm>
              <a:off x="5940552" y="5260848"/>
              <a:ext cx="1216152" cy="1216152"/>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p:cNvSpPr txBox="1"/>
            <p:nvPr/>
          </p:nvSpPr>
          <p:spPr>
            <a:xfrm>
              <a:off x="5909340" y="5752302"/>
              <a:ext cx="1227958" cy="307777"/>
            </a:xfrm>
            <a:prstGeom prst="rect">
              <a:avLst/>
            </a:prstGeom>
          </p:spPr>
          <p:style>
            <a:lnRef idx="1">
              <a:schemeClr val="accent4"/>
            </a:lnRef>
            <a:fillRef idx="3">
              <a:schemeClr val="accent4"/>
            </a:fillRef>
            <a:effectRef idx="2">
              <a:schemeClr val="accent4"/>
            </a:effectRef>
            <a:fontRef idx="minor">
              <a:schemeClr val="lt1"/>
            </a:fontRef>
          </p:style>
          <p:txBody>
            <a:bodyPr wrap="none" rtlCol="0">
              <a:spAutoFit/>
            </a:bodyPr>
            <a:lstStyle/>
            <a:p>
              <a:r>
                <a:rPr lang="en-US" sz="1400" dirty="0" smtClean="0">
                  <a:solidFill>
                    <a:srgbClr val="FF0000"/>
                  </a:solidFill>
                </a:rPr>
                <a:t>Demodulator</a:t>
              </a:r>
              <a:endParaRPr lang="en-US" sz="1400" dirty="0">
                <a:solidFill>
                  <a:srgbClr val="FF0000"/>
                </a:solidFill>
              </a:endParaRPr>
            </a:p>
          </p:txBody>
        </p:sp>
      </p:grpSp>
      <p:grpSp>
        <p:nvGrpSpPr>
          <p:cNvPr id="12" name="Group 18"/>
          <p:cNvGrpSpPr/>
          <p:nvPr/>
        </p:nvGrpSpPr>
        <p:grpSpPr>
          <a:xfrm>
            <a:off x="5465214" y="2324933"/>
            <a:ext cx="990600" cy="989076"/>
            <a:chOff x="7291531" y="6054161"/>
            <a:chExt cx="990600" cy="989076"/>
          </a:xfrm>
        </p:grpSpPr>
        <p:sp>
          <p:nvSpPr>
            <p:cNvPr id="7" name="Cube 6"/>
            <p:cNvSpPr/>
            <p:nvPr/>
          </p:nvSpPr>
          <p:spPr>
            <a:xfrm>
              <a:off x="7291531" y="6054161"/>
              <a:ext cx="990600" cy="989076"/>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7361073" y="6400729"/>
              <a:ext cx="921058" cy="307777"/>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sz="1400" dirty="0" smtClean="0">
                  <a:solidFill>
                    <a:srgbClr val="FF0000"/>
                  </a:solidFill>
                </a:rPr>
                <a:t>Detector</a:t>
              </a:r>
              <a:endParaRPr lang="en-US" sz="1400" dirty="0">
                <a:solidFill>
                  <a:srgbClr val="FF0000"/>
                </a:solidFill>
              </a:endParaRPr>
            </a:p>
          </p:txBody>
        </p:sp>
      </p:grpSp>
      <p:grpSp>
        <p:nvGrpSpPr>
          <p:cNvPr id="13" name="Group 24"/>
          <p:cNvGrpSpPr/>
          <p:nvPr/>
        </p:nvGrpSpPr>
        <p:grpSpPr>
          <a:xfrm>
            <a:off x="399383" y="4379356"/>
            <a:ext cx="1216153" cy="1216152"/>
            <a:chOff x="2666999" y="4803577"/>
            <a:chExt cx="1216153" cy="1216152"/>
          </a:xfrm>
        </p:grpSpPr>
        <p:sp>
          <p:nvSpPr>
            <p:cNvPr id="24" name="Cube 23"/>
            <p:cNvSpPr/>
            <p:nvPr/>
          </p:nvSpPr>
          <p:spPr>
            <a:xfrm>
              <a:off x="2667000" y="4803577"/>
              <a:ext cx="1216152" cy="1216152"/>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2666999" y="5410200"/>
              <a:ext cx="1048417" cy="307777"/>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sz="1400" dirty="0" smtClean="0">
                  <a:solidFill>
                    <a:srgbClr val="FF0000"/>
                  </a:solidFill>
                </a:rPr>
                <a:t>Modulator</a:t>
              </a:r>
              <a:endParaRPr lang="en-US" sz="1400" dirty="0">
                <a:solidFill>
                  <a:srgbClr val="FF0000"/>
                </a:solidFill>
              </a:endParaRPr>
            </a:p>
          </p:txBody>
        </p:sp>
      </p:grpSp>
      <p:grpSp>
        <p:nvGrpSpPr>
          <p:cNvPr id="14" name="Group 26"/>
          <p:cNvGrpSpPr/>
          <p:nvPr/>
        </p:nvGrpSpPr>
        <p:grpSpPr>
          <a:xfrm>
            <a:off x="265584" y="3512383"/>
            <a:ext cx="1066800" cy="1065276"/>
            <a:chOff x="3657600" y="4646676"/>
            <a:chExt cx="1066800" cy="1065276"/>
          </a:xfrm>
        </p:grpSpPr>
        <p:sp>
          <p:nvSpPr>
            <p:cNvPr id="23" name="Cube 22"/>
            <p:cNvSpPr/>
            <p:nvPr/>
          </p:nvSpPr>
          <p:spPr>
            <a:xfrm>
              <a:off x="3657600" y="4646676"/>
              <a:ext cx="1066800" cy="1065276"/>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3657600" y="5102423"/>
              <a:ext cx="673569" cy="307777"/>
            </a:xfrm>
            <a:prstGeom prst="rect">
              <a:avLst/>
            </a:prstGeom>
          </p:spPr>
          <p:style>
            <a:lnRef idx="1">
              <a:schemeClr val="accent4"/>
            </a:lnRef>
            <a:fillRef idx="3">
              <a:schemeClr val="accent4"/>
            </a:fillRef>
            <a:effectRef idx="2">
              <a:schemeClr val="accent4"/>
            </a:effectRef>
            <a:fontRef idx="minor">
              <a:schemeClr val="lt1"/>
            </a:fontRef>
          </p:style>
          <p:txBody>
            <a:bodyPr wrap="none" rtlCol="0">
              <a:spAutoFit/>
            </a:bodyPr>
            <a:lstStyle/>
            <a:p>
              <a:r>
                <a:rPr lang="en-US" sz="1400" dirty="0" smtClean="0">
                  <a:solidFill>
                    <a:srgbClr val="FF0000"/>
                  </a:solidFill>
                </a:rPr>
                <a:t>Filters</a:t>
              </a:r>
              <a:endParaRPr lang="en-US" sz="1400" dirty="0">
                <a:solidFill>
                  <a:srgbClr val="FF0000"/>
                </a:solidFill>
              </a:endParaRPr>
            </a:p>
          </p:txBody>
        </p:sp>
      </p:grpSp>
      <p:grpSp>
        <p:nvGrpSpPr>
          <p:cNvPr id="15" name="Group 16"/>
          <p:cNvGrpSpPr/>
          <p:nvPr/>
        </p:nvGrpSpPr>
        <p:grpSpPr>
          <a:xfrm>
            <a:off x="5276022" y="1335857"/>
            <a:ext cx="990600" cy="989076"/>
            <a:chOff x="1752600" y="3962400"/>
            <a:chExt cx="990600" cy="989076"/>
          </a:xfrm>
        </p:grpSpPr>
        <p:sp>
          <p:nvSpPr>
            <p:cNvPr id="8" name="Cube 7"/>
            <p:cNvSpPr/>
            <p:nvPr/>
          </p:nvSpPr>
          <p:spPr>
            <a:xfrm>
              <a:off x="1752600" y="3962400"/>
              <a:ext cx="990600" cy="989076"/>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1829233" y="4419600"/>
              <a:ext cx="639117" cy="307777"/>
            </a:xfrm>
            <a:prstGeom prst="rect">
              <a:avLst/>
            </a:prstGeom>
          </p:spPr>
          <p:style>
            <a:lnRef idx="1">
              <a:schemeClr val="accent4"/>
            </a:lnRef>
            <a:fillRef idx="3">
              <a:schemeClr val="accent4"/>
            </a:fillRef>
            <a:effectRef idx="2">
              <a:schemeClr val="accent4"/>
            </a:effectRef>
            <a:fontRef idx="minor">
              <a:schemeClr val="lt1"/>
            </a:fontRef>
          </p:style>
          <p:txBody>
            <a:bodyPr wrap="none" rtlCol="0">
              <a:spAutoFit/>
            </a:bodyPr>
            <a:lstStyle/>
            <a:p>
              <a:r>
                <a:rPr lang="en-US" sz="1400" dirty="0" smtClean="0">
                  <a:solidFill>
                    <a:srgbClr val="FF0000"/>
                  </a:solidFill>
                </a:rPr>
                <a:t>Mixer</a:t>
              </a:r>
              <a:endParaRPr lang="en-US" sz="1400" dirty="0">
                <a:solidFill>
                  <a:srgbClr val="FF0000"/>
                </a:solidFill>
              </a:endParaRPr>
            </a:p>
          </p:txBody>
        </p:sp>
      </p:grpSp>
      <p:grpSp>
        <p:nvGrpSpPr>
          <p:cNvPr id="17" name="Group 12"/>
          <p:cNvGrpSpPr/>
          <p:nvPr/>
        </p:nvGrpSpPr>
        <p:grpSpPr>
          <a:xfrm>
            <a:off x="265584" y="2728158"/>
            <a:ext cx="990600" cy="989076"/>
            <a:chOff x="266700" y="2025650"/>
            <a:chExt cx="990600" cy="989076"/>
          </a:xfrm>
        </p:grpSpPr>
        <p:sp>
          <p:nvSpPr>
            <p:cNvPr id="4" name="Cube 3"/>
            <p:cNvSpPr/>
            <p:nvPr/>
          </p:nvSpPr>
          <p:spPr>
            <a:xfrm>
              <a:off x="266700" y="2025650"/>
              <a:ext cx="990600" cy="989076"/>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smtClean="0"/>
            </a:p>
            <a:p>
              <a:pPr algn="ctr"/>
              <a:endParaRPr lang="en-US" sz="1400" dirty="0"/>
            </a:p>
          </p:txBody>
        </p:sp>
        <p:sp>
          <p:nvSpPr>
            <p:cNvPr id="10" name="Rectangle 9"/>
            <p:cNvSpPr/>
            <p:nvPr/>
          </p:nvSpPr>
          <p:spPr>
            <a:xfrm>
              <a:off x="266700" y="2502098"/>
              <a:ext cx="990600" cy="307777"/>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r>
                <a:rPr lang="en-US" sz="1400" dirty="0" smtClean="0">
                  <a:solidFill>
                    <a:srgbClr val="FF0000"/>
                  </a:solidFill>
                </a:rPr>
                <a:t>Amplifier</a:t>
              </a:r>
              <a:endParaRPr lang="en-US" dirty="0">
                <a:solidFill>
                  <a:srgbClr val="FF0000"/>
                </a:solidFill>
              </a:endParaRPr>
            </a:p>
          </p:txBody>
        </p:sp>
      </p:grpSp>
      <p:pic>
        <p:nvPicPr>
          <p:cNvPr id="3" name="Picture 2"/>
          <p:cNvPicPr>
            <a:picLocks noChangeAspect="1"/>
          </p:cNvPicPr>
          <p:nvPr/>
        </p:nvPicPr>
        <p:blipFill>
          <a:blip r:embed="rId2"/>
          <a:stretch>
            <a:fillRect/>
          </a:stretch>
        </p:blipFill>
        <p:spPr>
          <a:xfrm>
            <a:off x="152400" y="228600"/>
            <a:ext cx="2284692" cy="1797050"/>
          </a:xfrm>
          <a:prstGeom prst="rect">
            <a:avLst/>
          </a:prstGeom>
        </p:spPr>
      </p:pic>
      <p:grpSp>
        <p:nvGrpSpPr>
          <p:cNvPr id="19" name="Group 13"/>
          <p:cNvGrpSpPr/>
          <p:nvPr/>
        </p:nvGrpSpPr>
        <p:grpSpPr>
          <a:xfrm>
            <a:off x="360001" y="1732569"/>
            <a:ext cx="1263311" cy="1200440"/>
            <a:chOff x="308892" y="3391662"/>
            <a:chExt cx="1053677" cy="989076"/>
          </a:xfrm>
        </p:grpSpPr>
        <p:sp>
          <p:nvSpPr>
            <p:cNvPr id="5" name="Cube 4"/>
            <p:cNvSpPr/>
            <p:nvPr/>
          </p:nvSpPr>
          <p:spPr>
            <a:xfrm>
              <a:off x="371969" y="3391662"/>
              <a:ext cx="990600" cy="989076"/>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9" name="Rectangle 8"/>
            <p:cNvSpPr/>
            <p:nvPr/>
          </p:nvSpPr>
          <p:spPr>
            <a:xfrm>
              <a:off x="308892" y="3891040"/>
              <a:ext cx="839717" cy="276999"/>
            </a:xfrm>
            <a:prstGeom prst="rect">
              <a:avLst/>
            </a:prstGeom>
          </p:spPr>
          <p:style>
            <a:lnRef idx="1">
              <a:schemeClr val="accent4"/>
            </a:lnRef>
            <a:fillRef idx="3">
              <a:schemeClr val="accent4"/>
            </a:fillRef>
            <a:effectRef idx="2">
              <a:schemeClr val="accent4"/>
            </a:effectRef>
            <a:fontRef idx="minor">
              <a:schemeClr val="lt1"/>
            </a:fontRef>
          </p:style>
          <p:txBody>
            <a:bodyPr wrap="none">
              <a:spAutoFit/>
            </a:bodyPr>
            <a:lstStyle/>
            <a:p>
              <a:pPr lvl="0" algn="ctr"/>
              <a:r>
                <a:rPr lang="en-US" sz="1200" dirty="0" smtClean="0">
                  <a:solidFill>
                    <a:srgbClr val="FF0000"/>
                  </a:solidFill>
                </a:rPr>
                <a:t>Oscillator</a:t>
              </a:r>
              <a:endParaRPr lang="en-US" sz="1200" dirty="0">
                <a:solidFill>
                  <a:srgbClr val="FF0000"/>
                </a:solidFill>
              </a:endParaRPr>
            </a:p>
          </p:txBody>
        </p:sp>
      </p:grpSp>
      <p:sp>
        <p:nvSpPr>
          <p:cNvPr id="28" name="TextBox 27"/>
          <p:cNvSpPr txBox="1"/>
          <p:nvPr/>
        </p:nvSpPr>
        <p:spPr>
          <a:xfrm>
            <a:off x="1646747" y="2438471"/>
            <a:ext cx="3555969" cy="307777"/>
          </a:xfrm>
          <a:prstGeom prst="rect">
            <a:avLst/>
          </a:prstGeom>
          <a:noFill/>
        </p:spPr>
        <p:txBody>
          <a:bodyPr wrap="none" rtlCol="0">
            <a:spAutoFit/>
          </a:bodyPr>
          <a:lstStyle/>
          <a:p>
            <a:r>
              <a:rPr lang="en-US" sz="1400" dirty="0" smtClean="0"/>
              <a:t>Produces a steady signal at a single frequency</a:t>
            </a:r>
            <a:endParaRPr lang="en-US" sz="1400" dirty="0"/>
          </a:p>
        </p:txBody>
      </p:sp>
      <p:sp>
        <p:nvSpPr>
          <p:cNvPr id="29" name="TextBox 28"/>
          <p:cNvSpPr txBox="1"/>
          <p:nvPr/>
        </p:nvSpPr>
        <p:spPr>
          <a:xfrm>
            <a:off x="1447800" y="3050717"/>
            <a:ext cx="1877437" cy="307777"/>
          </a:xfrm>
          <a:prstGeom prst="rect">
            <a:avLst/>
          </a:prstGeom>
          <a:noFill/>
        </p:spPr>
        <p:txBody>
          <a:bodyPr wrap="none" rtlCol="0">
            <a:spAutoFit/>
          </a:bodyPr>
          <a:lstStyle/>
          <a:p>
            <a:r>
              <a:rPr lang="en-US" sz="1400" dirty="0" smtClean="0"/>
              <a:t>Makes signals stronger</a:t>
            </a:r>
            <a:endParaRPr lang="en-US" sz="1400" dirty="0"/>
          </a:p>
        </p:txBody>
      </p:sp>
      <p:sp>
        <p:nvSpPr>
          <p:cNvPr id="30" name="TextBox 29"/>
          <p:cNvSpPr txBox="1"/>
          <p:nvPr/>
        </p:nvSpPr>
        <p:spPr>
          <a:xfrm>
            <a:off x="6420177" y="1586269"/>
            <a:ext cx="2723823" cy="738664"/>
          </a:xfrm>
          <a:prstGeom prst="rect">
            <a:avLst/>
          </a:prstGeom>
          <a:noFill/>
        </p:spPr>
        <p:txBody>
          <a:bodyPr wrap="square" rtlCol="0">
            <a:spAutoFit/>
          </a:bodyPr>
          <a:lstStyle/>
          <a:p>
            <a:r>
              <a:rPr lang="en-US" sz="1400" dirty="0" smtClean="0"/>
              <a:t>Converts a radio signal from one frequency to another.</a:t>
            </a:r>
          </a:p>
          <a:p>
            <a:r>
              <a:rPr lang="en-US" sz="1400" dirty="0" smtClean="0">
                <a:solidFill>
                  <a:srgbClr val="FF0000"/>
                </a:solidFill>
                <a:latin typeface="Cambria"/>
                <a:cs typeface="Cambria"/>
              </a:rPr>
              <a:t>T7A03</a:t>
            </a:r>
            <a:endParaRPr lang="en-US" sz="1400" dirty="0">
              <a:solidFill>
                <a:srgbClr val="FF0000"/>
              </a:solidFill>
              <a:latin typeface="Cambria"/>
              <a:cs typeface="Cambria"/>
            </a:endParaRPr>
          </a:p>
        </p:txBody>
      </p:sp>
      <p:sp>
        <p:nvSpPr>
          <p:cNvPr id="31" name="TextBox 30"/>
          <p:cNvSpPr txBox="1"/>
          <p:nvPr/>
        </p:nvSpPr>
        <p:spPr>
          <a:xfrm>
            <a:off x="1615536" y="5901832"/>
            <a:ext cx="3262432" cy="307777"/>
          </a:xfrm>
          <a:prstGeom prst="rect">
            <a:avLst/>
          </a:prstGeom>
          <a:noFill/>
        </p:spPr>
        <p:txBody>
          <a:bodyPr wrap="none" rtlCol="0">
            <a:spAutoFit/>
          </a:bodyPr>
          <a:lstStyle/>
          <a:p>
            <a:r>
              <a:rPr lang="en-US" sz="1400" dirty="0" smtClean="0"/>
              <a:t>Removes information from modulated RF</a:t>
            </a:r>
            <a:endParaRPr lang="en-US" sz="1400" dirty="0"/>
          </a:p>
        </p:txBody>
      </p:sp>
      <p:sp>
        <p:nvSpPr>
          <p:cNvPr id="33" name="TextBox 32"/>
          <p:cNvSpPr txBox="1"/>
          <p:nvPr/>
        </p:nvSpPr>
        <p:spPr>
          <a:xfrm>
            <a:off x="1383680" y="3814241"/>
            <a:ext cx="2890159" cy="307777"/>
          </a:xfrm>
          <a:prstGeom prst="rect">
            <a:avLst/>
          </a:prstGeom>
          <a:noFill/>
        </p:spPr>
        <p:txBody>
          <a:bodyPr wrap="none" rtlCol="0">
            <a:spAutoFit/>
          </a:bodyPr>
          <a:lstStyle/>
          <a:p>
            <a:r>
              <a:rPr lang="en-US" sz="1400" dirty="0" smtClean="0"/>
              <a:t>Removes or blocks unwanted signals</a:t>
            </a:r>
            <a:endParaRPr lang="en-US" sz="1400" dirty="0"/>
          </a:p>
        </p:txBody>
      </p:sp>
      <p:sp>
        <p:nvSpPr>
          <p:cNvPr id="34" name="TextBox 33"/>
          <p:cNvSpPr txBox="1"/>
          <p:nvPr/>
        </p:nvSpPr>
        <p:spPr>
          <a:xfrm>
            <a:off x="1758141" y="4797587"/>
            <a:ext cx="2807755" cy="523220"/>
          </a:xfrm>
          <a:prstGeom prst="rect">
            <a:avLst/>
          </a:prstGeom>
          <a:noFill/>
        </p:spPr>
        <p:txBody>
          <a:bodyPr wrap="none" rtlCol="0">
            <a:spAutoFit/>
          </a:bodyPr>
          <a:lstStyle/>
          <a:p>
            <a:r>
              <a:rPr lang="en-US" sz="1400" dirty="0" smtClean="0"/>
              <a:t>Puts information on the RF signal</a:t>
            </a:r>
          </a:p>
          <a:p>
            <a:r>
              <a:rPr lang="en-US" sz="1400" dirty="0" smtClean="0">
                <a:solidFill>
                  <a:srgbClr val="FF0000"/>
                </a:solidFill>
                <a:latin typeface="Cambria"/>
                <a:cs typeface="Cambria"/>
              </a:rPr>
              <a:t>T7A08</a:t>
            </a:r>
            <a:endParaRPr lang="en-US" sz="1400" dirty="0">
              <a:solidFill>
                <a:srgbClr val="FF0000"/>
              </a:solidFill>
              <a:latin typeface="Cambria"/>
              <a:cs typeface="Cambria"/>
            </a:endParaRPr>
          </a:p>
        </p:txBody>
      </p:sp>
      <p:grpSp>
        <p:nvGrpSpPr>
          <p:cNvPr id="25" name="Group 35"/>
          <p:cNvGrpSpPr/>
          <p:nvPr/>
        </p:nvGrpSpPr>
        <p:grpSpPr>
          <a:xfrm>
            <a:off x="4877968" y="3512383"/>
            <a:ext cx="1069848" cy="1102614"/>
            <a:chOff x="5940552" y="1875932"/>
            <a:chExt cx="1069848" cy="1102614"/>
          </a:xfrm>
        </p:grpSpPr>
        <p:sp>
          <p:nvSpPr>
            <p:cNvPr id="22" name="Cube 21"/>
            <p:cNvSpPr/>
            <p:nvPr/>
          </p:nvSpPr>
          <p:spPr>
            <a:xfrm>
              <a:off x="5940552" y="1875932"/>
              <a:ext cx="1069848" cy="1102614"/>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TextBox 34"/>
            <p:cNvSpPr txBox="1"/>
            <p:nvPr/>
          </p:nvSpPr>
          <p:spPr>
            <a:xfrm>
              <a:off x="5940552" y="2268565"/>
              <a:ext cx="866957" cy="523220"/>
            </a:xfrm>
            <a:prstGeom prst="rect">
              <a:avLst/>
            </a:prstGeom>
          </p:spPr>
          <p:style>
            <a:lnRef idx="1">
              <a:schemeClr val="accent4"/>
            </a:lnRef>
            <a:fillRef idx="3">
              <a:schemeClr val="accent4"/>
            </a:fillRef>
            <a:effectRef idx="2">
              <a:schemeClr val="accent4"/>
            </a:effectRef>
            <a:fontRef idx="minor">
              <a:schemeClr val="lt1"/>
            </a:fontRef>
          </p:style>
          <p:txBody>
            <a:bodyPr wrap="none" rtlCol="0">
              <a:spAutoFit/>
            </a:bodyPr>
            <a:lstStyle/>
            <a:p>
              <a:r>
                <a:rPr lang="en-US" sz="1400" dirty="0" smtClean="0">
                  <a:solidFill>
                    <a:srgbClr val="FF0000"/>
                  </a:solidFill>
                </a:rPr>
                <a:t>Product </a:t>
              </a:r>
            </a:p>
            <a:p>
              <a:r>
                <a:rPr lang="en-US" sz="1400" dirty="0" smtClean="0">
                  <a:solidFill>
                    <a:srgbClr val="FF0000"/>
                  </a:solidFill>
                </a:rPr>
                <a:t>Detector</a:t>
              </a:r>
              <a:endParaRPr lang="en-US" sz="1400" dirty="0">
                <a:solidFill>
                  <a:srgbClr val="FF0000"/>
                </a:solidFill>
              </a:endParaRPr>
            </a:p>
          </p:txBody>
        </p:sp>
      </p:grpSp>
      <p:sp>
        <p:nvSpPr>
          <p:cNvPr id="37" name="TextBox 36"/>
          <p:cNvSpPr txBox="1"/>
          <p:nvPr/>
        </p:nvSpPr>
        <p:spPr>
          <a:xfrm>
            <a:off x="5960514" y="3717234"/>
            <a:ext cx="1620694" cy="307777"/>
          </a:xfrm>
          <a:prstGeom prst="rect">
            <a:avLst/>
          </a:prstGeom>
          <a:noFill/>
        </p:spPr>
        <p:txBody>
          <a:bodyPr wrap="none" rtlCol="0">
            <a:spAutoFit/>
          </a:bodyPr>
          <a:lstStyle/>
          <a:p>
            <a:r>
              <a:rPr lang="en-US" sz="1400" dirty="0" smtClean="0"/>
              <a:t>Detects CW &amp; SSB</a:t>
            </a:r>
          </a:p>
        </p:txBody>
      </p:sp>
      <p:grpSp>
        <p:nvGrpSpPr>
          <p:cNvPr id="27" name="Group 38"/>
          <p:cNvGrpSpPr/>
          <p:nvPr/>
        </p:nvGrpSpPr>
        <p:grpSpPr>
          <a:xfrm>
            <a:off x="4640842" y="4685680"/>
            <a:ext cx="1423625" cy="1216152"/>
            <a:chOff x="6729774" y="2751978"/>
            <a:chExt cx="1423625" cy="1216152"/>
          </a:xfrm>
        </p:grpSpPr>
        <p:sp>
          <p:nvSpPr>
            <p:cNvPr id="21" name="Cube 20"/>
            <p:cNvSpPr/>
            <p:nvPr/>
          </p:nvSpPr>
          <p:spPr>
            <a:xfrm>
              <a:off x="6729774" y="2751978"/>
              <a:ext cx="1423625" cy="1216152"/>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TextBox 37"/>
            <p:cNvSpPr txBox="1"/>
            <p:nvPr/>
          </p:nvSpPr>
          <p:spPr>
            <a:xfrm>
              <a:off x="6729775" y="3168914"/>
              <a:ext cx="1316849" cy="523220"/>
            </a:xfrm>
            <a:prstGeom prst="rect">
              <a:avLst/>
            </a:prstGeom>
          </p:spPr>
          <p:style>
            <a:lnRef idx="1">
              <a:schemeClr val="accent4"/>
            </a:lnRef>
            <a:fillRef idx="3">
              <a:schemeClr val="accent4"/>
            </a:fillRef>
            <a:effectRef idx="2">
              <a:schemeClr val="accent4"/>
            </a:effectRef>
            <a:fontRef idx="minor">
              <a:schemeClr val="lt1"/>
            </a:fontRef>
          </p:style>
          <p:txBody>
            <a:bodyPr wrap="none" rtlCol="0">
              <a:spAutoFit/>
            </a:bodyPr>
            <a:lstStyle/>
            <a:p>
              <a:r>
                <a:rPr lang="en-US" sz="1400" dirty="0" smtClean="0">
                  <a:solidFill>
                    <a:srgbClr val="FF0000"/>
                  </a:solidFill>
                </a:rPr>
                <a:t>Frequency</a:t>
              </a:r>
            </a:p>
            <a:p>
              <a:r>
                <a:rPr lang="en-US" sz="1400" dirty="0" smtClean="0"/>
                <a:t> </a:t>
              </a:r>
              <a:r>
                <a:rPr lang="en-US" sz="1400" dirty="0" smtClean="0">
                  <a:solidFill>
                    <a:srgbClr val="FF0000"/>
                  </a:solidFill>
                </a:rPr>
                <a:t>Discriminator</a:t>
              </a:r>
              <a:endParaRPr lang="en-US" sz="1400" dirty="0">
                <a:solidFill>
                  <a:srgbClr val="FF0000"/>
                </a:solidFill>
              </a:endParaRPr>
            </a:p>
          </p:txBody>
        </p:sp>
      </p:grpSp>
      <p:sp>
        <p:nvSpPr>
          <p:cNvPr id="40" name="TextBox 39"/>
          <p:cNvSpPr txBox="1"/>
          <p:nvPr/>
        </p:nvSpPr>
        <p:spPr>
          <a:xfrm>
            <a:off x="6064467" y="5287731"/>
            <a:ext cx="2850933" cy="523220"/>
          </a:xfrm>
          <a:prstGeom prst="rect">
            <a:avLst/>
          </a:prstGeom>
          <a:noFill/>
        </p:spPr>
        <p:txBody>
          <a:bodyPr wrap="square" rtlCol="0">
            <a:spAutoFit/>
          </a:bodyPr>
          <a:lstStyle/>
          <a:p>
            <a:r>
              <a:rPr lang="en-US" sz="1400" dirty="0" smtClean="0"/>
              <a:t>Removes information from FM signals</a:t>
            </a:r>
          </a:p>
        </p:txBody>
      </p:sp>
      <p:sp>
        <p:nvSpPr>
          <p:cNvPr id="43" name="TextBox 42"/>
          <p:cNvSpPr txBox="1"/>
          <p:nvPr/>
        </p:nvSpPr>
        <p:spPr>
          <a:xfrm>
            <a:off x="6476922" y="2530175"/>
            <a:ext cx="2057437" cy="523220"/>
          </a:xfrm>
          <a:prstGeom prst="rect">
            <a:avLst/>
          </a:prstGeom>
          <a:noFill/>
        </p:spPr>
        <p:txBody>
          <a:bodyPr wrap="none" rtlCol="0">
            <a:spAutoFit/>
          </a:bodyPr>
          <a:lstStyle/>
          <a:p>
            <a:r>
              <a:rPr lang="en-US" sz="1400" dirty="0" smtClean="0"/>
              <a:t>Converts modulated RF</a:t>
            </a:r>
          </a:p>
          <a:p>
            <a:r>
              <a:rPr lang="en-US" sz="1400" dirty="0" smtClean="0"/>
              <a:t>directly into data or voice</a:t>
            </a:r>
            <a:endParaRPr lang="en-US" sz="1400" dirty="0"/>
          </a:p>
        </p:txBody>
      </p:sp>
      <p:sp>
        <p:nvSpPr>
          <p:cNvPr id="42" name="TextBox 41"/>
          <p:cNvSpPr txBox="1"/>
          <p:nvPr/>
        </p:nvSpPr>
        <p:spPr>
          <a:xfrm>
            <a:off x="1905000" y="2160843"/>
            <a:ext cx="700833" cy="307777"/>
          </a:xfrm>
          <a:prstGeom prst="rect">
            <a:avLst/>
          </a:prstGeom>
          <a:noFill/>
        </p:spPr>
        <p:txBody>
          <a:bodyPr wrap="none" rtlCol="0">
            <a:spAutoFit/>
          </a:bodyPr>
          <a:lstStyle/>
          <a:p>
            <a:r>
              <a:rPr lang="en-US" sz="1400" dirty="0" smtClean="0">
                <a:solidFill>
                  <a:srgbClr val="FF0000"/>
                </a:solidFill>
                <a:latin typeface="Cambria" charset="0"/>
                <a:ea typeface="Cambria" charset="0"/>
                <a:cs typeface="Cambria" charset="0"/>
              </a:rPr>
              <a:t>T7A05</a:t>
            </a:r>
            <a:endParaRPr lang="en-US" sz="1400" dirty="0">
              <a:solidFill>
                <a:srgbClr val="FF0000"/>
              </a:solidFill>
              <a:latin typeface="Cambria" charset="0"/>
              <a:ea typeface="Cambria" charset="0"/>
              <a:cs typeface="Cambria" charset="0"/>
            </a:endParaRPr>
          </a:p>
        </p:txBody>
      </p:sp>
      <p:sp>
        <p:nvSpPr>
          <p:cNvPr id="2" name="TextBox 1"/>
          <p:cNvSpPr txBox="1"/>
          <p:nvPr/>
        </p:nvSpPr>
        <p:spPr>
          <a:xfrm>
            <a:off x="2162867" y="228600"/>
            <a:ext cx="6604693" cy="830997"/>
          </a:xfrm>
          <a:prstGeom prst="rect">
            <a:avLst/>
          </a:prstGeom>
          <a:noFill/>
        </p:spPr>
        <p:txBody>
          <a:bodyPr wrap="none" rtlCol="0">
            <a:spAutoFit/>
          </a:bodyPr>
          <a:lstStyle/>
          <a:p>
            <a:r>
              <a:rPr lang="en-US" sz="4800" dirty="0" smtClean="0">
                <a:solidFill>
                  <a:srgbClr val="C96D07"/>
                </a:solidFill>
              </a:rPr>
              <a:t>Our Basic Building Blocks</a:t>
            </a:r>
            <a:endParaRPr lang="en-US" sz="4800" dirty="0">
              <a:solidFill>
                <a:srgbClr val="C96D07"/>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r>
              <a:rPr lang="en-US" sz="4000">
                <a:ea typeface="Arial" pitchFamily="-111" charset="0"/>
                <a:cs typeface="Arial" pitchFamily="-111" charset="0"/>
              </a:rPr>
              <a:t>The Superheterodyne Receiver</a:t>
            </a:r>
            <a:br>
              <a:rPr lang="en-US" sz="4000">
                <a:ea typeface="Arial" pitchFamily="-111" charset="0"/>
                <a:cs typeface="Arial" pitchFamily="-111" charset="0"/>
              </a:rPr>
            </a:br>
            <a:r>
              <a:rPr lang="en-US" sz="4000">
                <a:ea typeface="Arial" pitchFamily="-111" charset="0"/>
                <a:cs typeface="Arial" pitchFamily="-111" charset="0"/>
              </a:rPr>
              <a:t>Block Diagram</a:t>
            </a:r>
          </a:p>
        </p:txBody>
      </p:sp>
      <p:pic>
        <p:nvPicPr>
          <p:cNvPr id="11267" name="Picture 4" descr="F:\HRLM-Graphics\ARRL0529.png"/>
          <p:cNvPicPr>
            <a:picLocks noGrp="1" noChangeAspect="1" noChangeArrowheads="1"/>
          </p:cNvPicPr>
          <p:nvPr>
            <p:ph idx="1"/>
          </p:nvPr>
        </p:nvPicPr>
        <p:blipFill>
          <a:blip r:embed="rId3"/>
          <a:srcRect/>
          <a:stretch>
            <a:fillRect/>
          </a:stretch>
        </p:blipFill>
        <p:spPr bwMode="auto">
          <a:xfrm>
            <a:off x="1371600" y="2438400"/>
            <a:ext cx="6245225" cy="2560638"/>
          </a:xfrm>
          <a:noFill/>
          <a:ln>
            <a:miter lim="800000"/>
            <a:headEnd/>
            <a:tailEnd/>
          </a:ln>
        </p:spPr>
      </p:pic>
      <p:sp>
        <p:nvSpPr>
          <p:cNvPr id="4" name="TextBox 3"/>
          <p:cNvSpPr txBox="1"/>
          <p:nvPr/>
        </p:nvSpPr>
        <p:spPr>
          <a:xfrm>
            <a:off x="2438400" y="2209800"/>
            <a:ext cx="4631797" cy="646331"/>
          </a:xfrm>
          <a:prstGeom prst="rect">
            <a:avLst/>
          </a:prstGeom>
          <a:noFill/>
        </p:spPr>
        <p:txBody>
          <a:bodyPr wrap="none" rtlCol="0">
            <a:spAutoFit/>
          </a:bodyPr>
          <a:lstStyle/>
          <a:p>
            <a:r>
              <a:rPr lang="en-US" dirty="0" smtClean="0">
                <a:solidFill>
                  <a:schemeClr val="accent1">
                    <a:lumMod val="75000"/>
                  </a:schemeClr>
                </a:solidFill>
              </a:rPr>
              <a:t>The mixer combines two signals to</a:t>
            </a:r>
          </a:p>
          <a:p>
            <a:r>
              <a:rPr lang="en-US" dirty="0" smtClean="0">
                <a:solidFill>
                  <a:srgbClr val="C96D07"/>
                </a:solidFill>
              </a:rPr>
              <a:t>To convert one frequency to another, </a:t>
            </a:r>
            <a:r>
              <a:rPr lang="en-US" dirty="0" smtClean="0">
                <a:solidFill>
                  <a:srgbClr val="FF0000"/>
                </a:solidFill>
                <a:latin typeface="Cambria"/>
                <a:cs typeface="Cambria"/>
              </a:rPr>
              <a:t>T7A03</a:t>
            </a:r>
            <a:endParaRPr lang="en-US" dirty="0">
              <a:solidFill>
                <a:srgbClr val="FF0000"/>
              </a:solidFill>
              <a:latin typeface="Cambria"/>
              <a:cs typeface="Cambria"/>
            </a:endParaRPr>
          </a:p>
        </p:txBody>
      </p:sp>
      <p:cxnSp>
        <p:nvCxnSpPr>
          <p:cNvPr id="6" name="Shape 5"/>
          <p:cNvCxnSpPr>
            <a:stCxn id="4" idx="1"/>
          </p:cNvCxnSpPr>
          <p:nvPr/>
        </p:nvCxnSpPr>
        <p:spPr>
          <a:xfrm rot="10800000" flipV="1">
            <a:off x="2209800" y="2532966"/>
            <a:ext cx="228600" cy="438834"/>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143000" y="5377934"/>
            <a:ext cx="3236784" cy="369332"/>
          </a:xfrm>
          <a:prstGeom prst="rect">
            <a:avLst/>
          </a:prstGeom>
          <a:noFill/>
        </p:spPr>
        <p:txBody>
          <a:bodyPr wrap="none" rtlCol="0">
            <a:spAutoFit/>
          </a:bodyPr>
          <a:lstStyle/>
          <a:p>
            <a:r>
              <a:rPr lang="en-US" dirty="0" smtClean="0">
                <a:solidFill>
                  <a:schemeClr val="accent1">
                    <a:lumMod val="75000"/>
                  </a:schemeClr>
                </a:solidFill>
              </a:rPr>
              <a:t>One mixer = single conversion</a:t>
            </a:r>
            <a:endParaRPr lang="en-US" dirty="0">
              <a:solidFill>
                <a:srgbClr val="FF0000"/>
              </a:solidFill>
              <a:latin typeface="Cambria"/>
              <a:cs typeface="Cambria"/>
            </a:endParaRPr>
          </a:p>
        </p:txBody>
      </p:sp>
      <p:sp>
        <p:nvSpPr>
          <p:cNvPr id="8" name="TextBox 7"/>
          <p:cNvSpPr txBox="1"/>
          <p:nvPr/>
        </p:nvSpPr>
        <p:spPr>
          <a:xfrm>
            <a:off x="1143000" y="5931932"/>
            <a:ext cx="3218850" cy="369332"/>
          </a:xfrm>
          <a:prstGeom prst="rect">
            <a:avLst/>
          </a:prstGeom>
          <a:noFill/>
        </p:spPr>
        <p:txBody>
          <a:bodyPr wrap="none" rtlCol="0">
            <a:spAutoFit/>
          </a:bodyPr>
          <a:lstStyle/>
          <a:p>
            <a:r>
              <a:rPr lang="en-US" dirty="0" smtClean="0">
                <a:solidFill>
                  <a:schemeClr val="accent1">
                    <a:lumMod val="75000"/>
                  </a:schemeClr>
                </a:solidFill>
              </a:rPr>
              <a:t>Two mixers = double conversion</a:t>
            </a:r>
            <a:endParaRPr lang="en-US" dirty="0">
              <a:solidFill>
                <a:schemeClr val="accent1">
                  <a:lumMod val="75000"/>
                </a:schemeClr>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ＭＳ Ｐ明朝"/>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Flow.thmx</Template>
  <TotalTime>21328</TotalTime>
  <Words>1804</Words>
  <Application>Microsoft Macintosh PowerPoint</Application>
  <PresentationFormat>On-screen Show (4:3)</PresentationFormat>
  <Paragraphs>352</Paragraphs>
  <Slides>38</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Calibri</vt:lpstr>
      <vt:lpstr>Cambria</vt:lpstr>
      <vt:lpstr>Constantia</vt:lpstr>
      <vt:lpstr>Rockwell</vt:lpstr>
      <vt:lpstr>Times New Roman</vt:lpstr>
      <vt:lpstr>Wingdings</vt:lpstr>
      <vt:lpstr>Wingdings 2</vt:lpstr>
      <vt:lpstr>Zapf Dingbats</vt:lpstr>
      <vt:lpstr>Arial</vt:lpstr>
      <vt:lpstr>Flow</vt:lpstr>
      <vt:lpstr>Lesson 5</vt:lpstr>
      <vt:lpstr>Lesson  5</vt:lpstr>
      <vt:lpstr>PowerPoint Presentation</vt:lpstr>
      <vt:lpstr>PowerPoint Presentation</vt:lpstr>
      <vt:lpstr>PowerPoint Presentation</vt:lpstr>
      <vt:lpstr>PowerPoint Presentation</vt:lpstr>
      <vt:lpstr>PowerPoint Presentation</vt:lpstr>
      <vt:lpstr>PowerPoint Presentation</vt:lpstr>
      <vt:lpstr>The Superheterodyne Receiver Block Diagram</vt:lpstr>
      <vt:lpstr>Icom IC-7410</vt:lpstr>
      <vt:lpstr>Icom-7410</vt:lpstr>
      <vt:lpstr>Yaesu FT-60</vt:lpstr>
      <vt:lpstr>Increase Handheld output power</vt:lpstr>
      <vt:lpstr>PowerPoint Presentation</vt:lpstr>
      <vt:lpstr>Receivers</vt:lpstr>
      <vt:lpstr>Selectivity / Sensitivity</vt:lpstr>
      <vt:lpstr>PowerPoint Presentation</vt:lpstr>
      <vt:lpstr>PowerPoint Presentation</vt:lpstr>
      <vt:lpstr>Radio Frequency Interference RFI</vt:lpstr>
      <vt:lpstr>RFI</vt:lpstr>
      <vt:lpstr>RFI</vt:lpstr>
      <vt:lpstr>Filters</vt:lpstr>
      <vt:lpstr>PowerPoint Presentation</vt:lpstr>
      <vt:lpstr>T7B08  What should you do if a "Part 15" device in   your neighbor’s home is causing harmful   interference to your amateur station?</vt:lpstr>
      <vt:lpstr>PowerPoint Presentation</vt:lpstr>
      <vt:lpstr>Digital Communications</vt:lpstr>
      <vt:lpstr>PowerPoint Presentation</vt:lpstr>
      <vt:lpstr>Digital Communications</vt:lpstr>
      <vt:lpstr>Digital Communications.</vt:lpstr>
      <vt:lpstr>PowerPoint Presentation</vt:lpstr>
      <vt:lpstr>PowerPoint Presentation</vt:lpstr>
      <vt:lpstr>PowerPoint Presentation</vt:lpstr>
      <vt:lpstr>Computer control</vt:lpstr>
      <vt:lpstr>Digital Modes Station Set UP</vt:lpstr>
      <vt:lpstr>Gateways</vt:lpstr>
      <vt:lpstr>Power Up</vt:lpstr>
      <vt:lpstr>Power Up</vt:lpstr>
      <vt:lpstr>For Next Week</vt:lpstr>
    </vt:vector>
  </TitlesOfParts>
  <Company/>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dc:title>
  <dc:creator>John Foster</dc:creator>
  <cp:lastModifiedBy>John Foster</cp:lastModifiedBy>
  <cp:revision>70</cp:revision>
  <cp:lastPrinted>2014-01-30T22:43:30Z</cp:lastPrinted>
  <dcterms:created xsi:type="dcterms:W3CDTF">2017-02-06T05:15:15Z</dcterms:created>
  <dcterms:modified xsi:type="dcterms:W3CDTF">2019-03-05T21:00:04Z</dcterms:modified>
</cp:coreProperties>
</file>