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8" r:id="rId1"/>
  </p:sldMasterIdLst>
  <p:notesMasterIdLst>
    <p:notesMasterId r:id="rId40"/>
  </p:notesMasterIdLst>
  <p:sldIdLst>
    <p:sldId id="259" r:id="rId2"/>
    <p:sldId id="257" r:id="rId3"/>
    <p:sldId id="320" r:id="rId4"/>
    <p:sldId id="321" r:id="rId5"/>
    <p:sldId id="260" r:id="rId6"/>
    <p:sldId id="261" r:id="rId7"/>
    <p:sldId id="271" r:id="rId8"/>
    <p:sldId id="270" r:id="rId9"/>
    <p:sldId id="272" r:id="rId10"/>
    <p:sldId id="267" r:id="rId11"/>
    <p:sldId id="323" r:id="rId12"/>
    <p:sldId id="273" r:id="rId13"/>
    <p:sldId id="305" r:id="rId14"/>
    <p:sldId id="262" r:id="rId15"/>
    <p:sldId id="258" r:id="rId16"/>
    <p:sldId id="322" r:id="rId17"/>
    <p:sldId id="279" r:id="rId18"/>
    <p:sldId id="269" r:id="rId19"/>
    <p:sldId id="275" r:id="rId20"/>
    <p:sldId id="277" r:id="rId21"/>
    <p:sldId id="318" r:id="rId22"/>
    <p:sldId id="306" r:id="rId23"/>
    <p:sldId id="263" r:id="rId24"/>
    <p:sldId id="281" r:id="rId25"/>
    <p:sldId id="264" r:id="rId26"/>
    <p:sldId id="278" r:id="rId27"/>
    <p:sldId id="280" r:id="rId28"/>
    <p:sldId id="283" r:id="rId29"/>
    <p:sldId id="282" r:id="rId30"/>
    <p:sldId id="299" r:id="rId31"/>
    <p:sldId id="286" r:id="rId32"/>
    <p:sldId id="287" r:id="rId33"/>
    <p:sldId id="289" r:id="rId34"/>
    <p:sldId id="290" r:id="rId35"/>
    <p:sldId id="291" r:id="rId36"/>
    <p:sldId id="266" r:id="rId37"/>
    <p:sldId id="319" r:id="rId38"/>
    <p:sldId id="32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37" d="100"/>
          <a:sy n="137" d="100"/>
        </p:scale>
        <p:origin x="-15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E99CD-4936-624B-8379-7DB47941EAC3}" type="datetimeFigureOut">
              <a:rPr lang="en-US" smtClean="0"/>
              <a:pPr/>
              <a:t>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3F67C-B75F-424B-8DFA-44B21ADF0B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F9D3B7D-9736-4C4B-AD90-7E979B6E02EB}" type="slidenum">
              <a:rPr lang="en-US"/>
              <a:pPr/>
              <a:t>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latin typeface="Times New Roman" pitchFamily="-111" charset="0"/>
              </a:rPr>
              <a:t>Point out the most likely units the students will have to deal with on the exam like milli, micro, kilo, mega, etc.  Using examples from test questions give the students some homework to convert between units.  Remembering that Ohm’s Law, the basic units for voltage, current and resistance are required.</a:t>
            </a:r>
          </a:p>
          <a:p>
            <a:pPr eaLnBrk="1" hangingPunct="1"/>
            <a:endParaRPr lang="en-US">
              <a:latin typeface="Times New Roman" pitchFamily="-11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7D06BE4-B558-6642-AB46-5D85202399D1}"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atin typeface="Times New Roman" pitchFamily="-111" charset="0"/>
              </a:rPr>
              <a:t>Go over the simple Ohm’s Law math and provide a few examples of how to solve problems.  Give some homework problems that are the same as test questions (without telling them that they are test questions).  Have the students solve these problems so they are confident that they can do the math.</a:t>
            </a:r>
          </a:p>
          <a:p>
            <a:pPr eaLnBrk="1" hangingPunct="1"/>
            <a:endParaRPr lang="en-US">
              <a:latin typeface="Times New Roman" pitchFamily="-11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053702D-D964-7844-AEEA-663D3DBAC5F9}" type="slidenum">
              <a:rPr lang="en-US"/>
              <a:pPr/>
              <a:t>17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a:latin typeface="Times New Roman" pitchFamily="-111" charset="0"/>
              </a:rPr>
              <a:t>Discuss the two different kinds of current and what they might be used for.  Point out to the students that their household ac current is frequently converted into dc to run many household appliances.  That conversion is done inside the appliance or inside an external converter like a wall transformer.</a:t>
            </a:r>
          </a:p>
          <a:p>
            <a:pPr eaLnBrk="1" hangingPunct="1"/>
            <a:endParaRPr lang="en-US">
              <a:latin typeface="Times New Roman" pitchFamily="-111" charset="0"/>
            </a:endParaRPr>
          </a:p>
          <a:p>
            <a:pPr eaLnBrk="1" hangingPunct="1"/>
            <a:r>
              <a:rPr lang="en-US">
                <a:latin typeface="Times New Roman" pitchFamily="-111" charset="0"/>
              </a:rPr>
              <a:t>Explain why house current is ac (easier to transmit the electricity from the power plant to the home).</a:t>
            </a:r>
          </a:p>
          <a:p>
            <a:pPr eaLnBrk="1" hangingPunct="1"/>
            <a:endParaRPr lang="en-US">
              <a:latin typeface="Times New Roman" pitchFamily="-11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168F46-0B0E-6942-8264-F32085E216F9}" type="slidenum">
              <a:rPr lang="en-US"/>
              <a:pPr/>
              <a:t>19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latin typeface="Times New Roman" pitchFamily="-111" charset="0"/>
              </a:rPr>
              <a:t>Discuss the concept of power in electronics.  Student will probably be familiar with this concept because of their electric bill.</a:t>
            </a:r>
          </a:p>
          <a:p>
            <a:pPr eaLnBrk="1" hangingPunct="1"/>
            <a:endParaRPr lang="en-US">
              <a:latin typeface="Times New Roman" pitchFamily="-11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AF35B0C-8707-B544-AE81-7D0955CF3810}" type="slidenum">
              <a:rPr lang="en-US"/>
              <a:pPr/>
              <a:t>20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latin typeface="Times New Roman" pitchFamily="-111" charset="0"/>
              </a:rPr>
              <a:t>Go through some simple problems using the power formula.  Again use test question examples for homework.</a:t>
            </a:r>
          </a:p>
          <a:p>
            <a:pPr eaLnBrk="1" hangingPunct="1"/>
            <a:endParaRPr lang="en-US">
              <a:latin typeface="Times New Roman" pitchFamily="-11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E9162AE-AA61-A14B-976E-6FA47D341FFD}" type="datetimeFigureOut">
              <a:rPr lang="en-US" smtClean="0"/>
              <a:pPr/>
              <a:t>2/8/15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0F6519-5EFF-F24C-99F0-4F474543705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9162AE-AA61-A14B-976E-6FA47D341FFD}" type="datetimeFigureOut">
              <a:rPr lang="en-US" smtClean="0"/>
              <a:pPr/>
              <a:t>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F6519-5EFF-F24C-99F0-4F47454370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9162AE-AA61-A14B-976E-6FA47D341FFD}" type="datetimeFigureOut">
              <a:rPr lang="en-US" smtClean="0"/>
              <a:pPr/>
              <a:t>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F6519-5EFF-F24C-99F0-4F47454370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9162AE-AA61-A14B-976E-6FA47D341FFD}" type="datetimeFigureOut">
              <a:rPr lang="en-US" smtClean="0"/>
              <a:pPr/>
              <a:t>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F6519-5EFF-F24C-99F0-4F474543705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E9162AE-AA61-A14B-976E-6FA47D341FFD}" type="datetimeFigureOut">
              <a:rPr lang="en-US" smtClean="0"/>
              <a:pPr/>
              <a:t>2/8/15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361A3BC-1721-41A9-A28E-3ABDE20B2B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9162AE-AA61-A14B-976E-6FA47D341FFD}" type="datetimeFigureOut">
              <a:rPr lang="en-US" smtClean="0"/>
              <a:pPr/>
              <a:t>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F6519-5EFF-F24C-99F0-4F474543705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9162AE-AA61-A14B-976E-6FA47D341FFD}" type="datetimeFigureOut">
              <a:rPr lang="en-US" smtClean="0"/>
              <a:pPr/>
              <a:t>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F6519-5EFF-F24C-99F0-4F474543705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9162AE-AA61-A14B-976E-6FA47D341FFD}" type="datetimeFigureOut">
              <a:rPr lang="en-US" smtClean="0"/>
              <a:pPr/>
              <a:t>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F6519-5EFF-F24C-99F0-4F47454370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162AE-AA61-A14B-976E-6FA47D341FFD}" type="datetimeFigureOut">
              <a:rPr lang="en-US" smtClean="0"/>
              <a:pPr/>
              <a:t>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F6519-5EFF-F24C-99F0-4F47454370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9162AE-AA61-A14B-976E-6FA47D341FFD}" type="datetimeFigureOut">
              <a:rPr lang="en-US" smtClean="0"/>
              <a:pPr/>
              <a:t>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F6519-5EFF-F24C-99F0-4F474543705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9162AE-AA61-A14B-976E-6FA47D341FFD}" type="datetimeFigureOut">
              <a:rPr lang="en-US" smtClean="0"/>
              <a:pPr/>
              <a:t>2/8/15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B0F6519-5EFF-F24C-99F0-4F474543705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E9162AE-AA61-A14B-976E-6FA47D341FFD}" type="datetimeFigureOut">
              <a:rPr lang="en-US" smtClean="0"/>
              <a:pPr/>
              <a:t>2/8/15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0F6519-5EFF-F24C-99F0-4F47454370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jpeg"/><Relationship Id="rId8"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4000500" cy="5334000"/>
          </a:xfrm>
          <a:prstGeom prst="rect">
            <a:avLst/>
          </a:prstGeom>
        </p:spPr>
      </p:pic>
      <p:pic>
        <p:nvPicPr>
          <p:cNvPr id="4" name="Picture 3"/>
          <p:cNvPicPr>
            <a:picLocks noChangeAspect="1"/>
          </p:cNvPicPr>
          <p:nvPr/>
        </p:nvPicPr>
        <p:blipFill>
          <a:blip r:embed="rId3"/>
          <a:stretch>
            <a:fillRect/>
          </a:stretch>
        </p:blipFill>
        <p:spPr>
          <a:xfrm>
            <a:off x="5969000" y="1815068"/>
            <a:ext cx="2794000" cy="3835400"/>
          </a:xfrm>
          <a:prstGeom prst="rect">
            <a:avLst/>
          </a:prstGeom>
        </p:spPr>
      </p:pic>
      <p:sp>
        <p:nvSpPr>
          <p:cNvPr id="5" name="TextBox 4"/>
          <p:cNvSpPr txBox="1"/>
          <p:nvPr/>
        </p:nvSpPr>
        <p:spPr>
          <a:xfrm>
            <a:off x="4500351" y="284202"/>
            <a:ext cx="4495642" cy="1338828"/>
          </a:xfrm>
          <a:prstGeom prst="rect">
            <a:avLst/>
          </a:prstGeom>
          <a:noFill/>
        </p:spPr>
        <p:txBody>
          <a:bodyPr wrap="none" rtlCol="0">
            <a:spAutoFit/>
          </a:bodyPr>
          <a:lstStyle/>
          <a:p>
            <a:r>
              <a:rPr lang="en-US" sz="5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 6</a:t>
            </a:r>
          </a:p>
          <a:p>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Electricity, Components, Circuits</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TextBox 5"/>
          <p:cNvSpPr txBox="1"/>
          <p:nvPr/>
        </p:nvSpPr>
        <p:spPr>
          <a:xfrm>
            <a:off x="228600" y="5835134"/>
            <a:ext cx="2985876"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ARRL:  Chapter 3.1 and 3.2</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endParaRPr>
          </a:p>
        </p:txBody>
      </p:sp>
      <p:sp>
        <p:nvSpPr>
          <p:cNvPr id="7" name="TextBox 6"/>
          <p:cNvSpPr txBox="1"/>
          <p:nvPr/>
        </p:nvSpPr>
        <p:spPr>
          <a:xfrm>
            <a:off x="4500351" y="5846802"/>
            <a:ext cx="3010447" cy="64633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G. West</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rPr>
              <a:t>Electrons, Go with the flow</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cs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00" y="152400"/>
            <a:ext cx="8035201" cy="3657600"/>
          </a:xfrm>
          <a:prstGeom prst="rect">
            <a:avLst/>
          </a:prstGeom>
        </p:spPr>
      </p:pic>
      <p:pic>
        <p:nvPicPr>
          <p:cNvPr id="3" name="Picture 2"/>
          <p:cNvPicPr>
            <a:picLocks noChangeAspect="1"/>
          </p:cNvPicPr>
          <p:nvPr/>
        </p:nvPicPr>
        <p:blipFill>
          <a:blip r:embed="rId3"/>
          <a:stretch>
            <a:fillRect/>
          </a:stretch>
        </p:blipFill>
        <p:spPr>
          <a:xfrm>
            <a:off x="1600200" y="4953000"/>
            <a:ext cx="812800" cy="1270000"/>
          </a:xfrm>
          <a:prstGeom prst="rect">
            <a:avLst/>
          </a:prstGeom>
        </p:spPr>
      </p:pic>
      <p:sp>
        <p:nvSpPr>
          <p:cNvPr id="4" name="TextBox 3"/>
          <p:cNvSpPr txBox="1"/>
          <p:nvPr/>
        </p:nvSpPr>
        <p:spPr>
          <a:xfrm>
            <a:off x="2590800" y="5322332"/>
            <a:ext cx="3157197" cy="369332"/>
          </a:xfrm>
          <a:prstGeom prst="rect">
            <a:avLst/>
          </a:prstGeom>
          <a:noFill/>
        </p:spPr>
        <p:txBody>
          <a:bodyPr wrap="none" rtlCol="0">
            <a:spAutoFit/>
          </a:bodyPr>
          <a:lstStyle/>
          <a:p>
            <a:r>
              <a:rPr lang="en-US" dirty="0" smtClean="0">
                <a:solidFill>
                  <a:srgbClr val="C96D07"/>
                </a:solidFill>
              </a:rPr>
              <a:t>Schematic symbol for a battery</a:t>
            </a:r>
            <a:endParaRPr lang="en-US" dirty="0">
              <a:solidFill>
                <a:srgbClr val="C96D07"/>
              </a:solidFill>
            </a:endParaRPr>
          </a:p>
        </p:txBody>
      </p:sp>
      <p:sp>
        <p:nvSpPr>
          <p:cNvPr id="5" name="TextBox 4"/>
          <p:cNvSpPr txBox="1"/>
          <p:nvPr/>
        </p:nvSpPr>
        <p:spPr>
          <a:xfrm>
            <a:off x="1828800" y="3810000"/>
            <a:ext cx="6858000" cy="1200329"/>
          </a:xfrm>
          <a:prstGeom prst="rect">
            <a:avLst/>
          </a:prstGeom>
          <a:noFill/>
        </p:spPr>
        <p:txBody>
          <a:bodyPr wrap="square" rtlCol="0">
            <a:spAutoFit/>
          </a:bodyPr>
          <a:lstStyle/>
          <a:p>
            <a:pPr>
              <a:buFont typeface="Arial"/>
              <a:buChar char="•"/>
            </a:pPr>
            <a:r>
              <a:rPr lang="en-US" dirty="0" smtClean="0">
                <a:solidFill>
                  <a:srgbClr val="C96D07"/>
                </a:solidFill>
              </a:rPr>
              <a:t> Voltage is always measured across or </a:t>
            </a:r>
            <a:r>
              <a:rPr lang="en-US" b="1" u="sng" dirty="0" smtClean="0">
                <a:solidFill>
                  <a:srgbClr val="C96D07"/>
                </a:solidFill>
              </a:rPr>
              <a:t>parallel</a:t>
            </a:r>
            <a:r>
              <a:rPr lang="en-US" u="sng" dirty="0" smtClean="0">
                <a:solidFill>
                  <a:srgbClr val="C96D07"/>
                </a:solidFill>
              </a:rPr>
              <a:t> </a:t>
            </a:r>
            <a:r>
              <a:rPr lang="en-US" dirty="0" smtClean="0">
                <a:solidFill>
                  <a:srgbClr val="C96D07"/>
                </a:solidFill>
              </a:rPr>
              <a:t>to a component </a:t>
            </a:r>
            <a:r>
              <a:rPr lang="en-US" sz="1400" dirty="0" smtClean="0">
                <a:solidFill>
                  <a:srgbClr val="FF0000"/>
                </a:solidFill>
                <a:latin typeface="Cambria"/>
                <a:cs typeface="Cambria"/>
              </a:rPr>
              <a:t>T7D02</a:t>
            </a:r>
          </a:p>
          <a:p>
            <a:pPr>
              <a:buFont typeface="Arial"/>
              <a:buChar char="•"/>
            </a:pPr>
            <a:r>
              <a:rPr lang="en-US" dirty="0" smtClean="0">
                <a:solidFill>
                  <a:srgbClr val="C96D07"/>
                </a:solidFill>
              </a:rPr>
              <a:t> Current is always measured in line or </a:t>
            </a:r>
            <a:r>
              <a:rPr lang="en-US" b="1" u="sng" dirty="0" smtClean="0">
                <a:solidFill>
                  <a:srgbClr val="C96D07"/>
                </a:solidFill>
              </a:rPr>
              <a:t>series </a:t>
            </a:r>
            <a:r>
              <a:rPr lang="en-US" dirty="0" smtClean="0">
                <a:solidFill>
                  <a:srgbClr val="C96D07"/>
                </a:solidFill>
              </a:rPr>
              <a:t>with a component  </a:t>
            </a:r>
            <a:r>
              <a:rPr lang="en-US" sz="1400" dirty="0" smtClean="0">
                <a:solidFill>
                  <a:srgbClr val="FF0000"/>
                </a:solidFill>
                <a:latin typeface="Cambria"/>
                <a:cs typeface="Cambria"/>
              </a:rPr>
              <a:t>T7D03</a:t>
            </a:r>
          </a:p>
          <a:p>
            <a:pPr>
              <a:buFont typeface="Arial"/>
              <a:buChar char="•"/>
            </a:pPr>
            <a:r>
              <a:rPr lang="en-US" dirty="0" smtClean="0">
                <a:solidFill>
                  <a:srgbClr val="C96D07"/>
                </a:solidFill>
              </a:rPr>
              <a:t> You can damage a </a:t>
            </a:r>
            <a:r>
              <a:rPr lang="en-US" dirty="0" err="1" smtClean="0">
                <a:solidFill>
                  <a:srgbClr val="C96D07"/>
                </a:solidFill>
              </a:rPr>
              <a:t>multimeter</a:t>
            </a:r>
            <a:r>
              <a:rPr lang="en-US" dirty="0" smtClean="0">
                <a:solidFill>
                  <a:srgbClr val="C96D07"/>
                </a:solidFill>
              </a:rPr>
              <a:t> by measuring voltage using the resistance scale. </a:t>
            </a:r>
            <a:r>
              <a:rPr lang="en-US" sz="1400" dirty="0" smtClean="0">
                <a:solidFill>
                  <a:srgbClr val="FF0000"/>
                </a:solidFill>
                <a:latin typeface="Cambria"/>
                <a:cs typeface="Cambria"/>
              </a:rPr>
              <a:t>T7D06  T7D11</a:t>
            </a:r>
            <a:endParaRPr lang="en-US" sz="1400" dirty="0">
              <a:solidFill>
                <a:srgbClr val="FF0000"/>
              </a:solidFill>
              <a:latin typeface="Cambria"/>
              <a:cs typeface="Cambria"/>
            </a:endParaRPr>
          </a:p>
        </p:txBody>
      </p:sp>
      <p:sp>
        <p:nvSpPr>
          <p:cNvPr id="6" name="TextBox 5"/>
          <p:cNvSpPr txBox="1"/>
          <p:nvPr/>
        </p:nvSpPr>
        <p:spPr>
          <a:xfrm>
            <a:off x="3581400" y="5853668"/>
            <a:ext cx="5305809" cy="461665"/>
          </a:xfrm>
          <a:prstGeom prst="rect">
            <a:avLst/>
          </a:prstGeom>
          <a:noFill/>
        </p:spPr>
        <p:txBody>
          <a:bodyPr wrap="none" rtlCol="0">
            <a:spAutoFit/>
          </a:bodyPr>
          <a:lstStyle/>
          <a:p>
            <a:r>
              <a:rPr lang="en-US" sz="2400" dirty="0" smtClean="0">
                <a:solidFill>
                  <a:srgbClr val="800000"/>
                </a:solidFill>
              </a:rPr>
              <a:t>(Grace says “current is serious business”)</a:t>
            </a:r>
            <a:endParaRPr lang="en-US" sz="240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73100" y="3962400"/>
            <a:ext cx="1957499" cy="2031325"/>
          </a:xfrm>
          <a:prstGeom prst="rect">
            <a:avLst/>
          </a:prstGeom>
          <a:noFill/>
        </p:spPr>
        <p:txBody>
          <a:bodyPr wrap="none" rtlCol="0">
            <a:spAutoFit/>
          </a:bodyPr>
          <a:lstStyle/>
          <a:p>
            <a:r>
              <a:rPr lang="en-US" dirty="0" smtClean="0"/>
              <a:t>Nickel-metal hydride</a:t>
            </a:r>
          </a:p>
          <a:p>
            <a:r>
              <a:rPr lang="en-US" dirty="0" smtClean="0"/>
              <a:t> Lithium-ion</a:t>
            </a:r>
          </a:p>
          <a:p>
            <a:r>
              <a:rPr lang="en-US" dirty="0" smtClean="0"/>
              <a:t> Lead-acid gel-cell</a:t>
            </a:r>
          </a:p>
          <a:p>
            <a:r>
              <a:rPr lang="en-US" dirty="0" smtClean="0"/>
              <a:t>Nickel-</a:t>
            </a:r>
            <a:r>
              <a:rPr lang="en-US" dirty="0" smtClean="0"/>
              <a:t>cadmium</a:t>
            </a:r>
          </a:p>
          <a:p>
            <a:endParaRPr lang="en-US" dirty="0" smtClean="0"/>
          </a:p>
          <a:p>
            <a:r>
              <a:rPr lang="en-US" dirty="0" smtClean="0"/>
              <a:t> Carbon-zinc</a:t>
            </a:r>
          </a:p>
          <a:p>
            <a:endParaRPr lang="en-US" dirty="0"/>
          </a:p>
        </p:txBody>
      </p:sp>
      <p:sp>
        <p:nvSpPr>
          <p:cNvPr id="4" name="TextBox 3"/>
          <p:cNvSpPr txBox="1"/>
          <p:nvPr/>
        </p:nvSpPr>
        <p:spPr>
          <a:xfrm>
            <a:off x="914400" y="1524000"/>
            <a:ext cx="2608406" cy="369332"/>
          </a:xfrm>
          <a:prstGeom prst="rect">
            <a:avLst/>
          </a:prstGeom>
          <a:noFill/>
        </p:spPr>
        <p:txBody>
          <a:bodyPr wrap="none" rtlCol="0">
            <a:spAutoFit/>
          </a:bodyPr>
          <a:lstStyle/>
          <a:p>
            <a:r>
              <a:rPr lang="en-US" dirty="0" smtClean="0">
                <a:solidFill>
                  <a:srgbClr val="FF0000"/>
                </a:solidFill>
                <a:latin typeface="Cambria"/>
                <a:cs typeface="Cambria"/>
              </a:rPr>
              <a:t>T6A10  T6A11  Batteries</a:t>
            </a:r>
            <a:endParaRPr lang="en-US" dirty="0">
              <a:solidFill>
                <a:srgbClr val="FF0000"/>
              </a:solidFill>
              <a:latin typeface="Cambria"/>
              <a:cs typeface="Cambria"/>
            </a:endParaRPr>
          </a:p>
        </p:txBody>
      </p:sp>
      <p:pic>
        <p:nvPicPr>
          <p:cNvPr id="5" name="Picture 4" descr="Q p126"/>
          <p:cNvPicPr>
            <a:picLocks noChangeAspect="1" noChangeArrowheads="1"/>
          </p:cNvPicPr>
          <p:nvPr/>
        </p:nvPicPr>
        <p:blipFill>
          <a:blip r:embed="rId2"/>
          <a:srcRect/>
          <a:stretch>
            <a:fillRect/>
          </a:stretch>
        </p:blipFill>
        <p:spPr bwMode="auto">
          <a:xfrm>
            <a:off x="4465638" y="2209800"/>
            <a:ext cx="2476500" cy="2803525"/>
          </a:xfrm>
          <a:prstGeom prst="rect">
            <a:avLst/>
          </a:prstGeom>
          <a:noFill/>
          <a:ln w="9525">
            <a:noFill/>
            <a:miter lim="800000"/>
            <a:headEnd/>
            <a:tailEnd/>
          </a:ln>
        </p:spPr>
      </p:pic>
      <p:sp>
        <p:nvSpPr>
          <p:cNvPr id="6" name="Title 5"/>
          <p:cNvSpPr>
            <a:spLocks noGrp="1"/>
          </p:cNvSpPr>
          <p:nvPr>
            <p:ph type="title"/>
          </p:nvPr>
        </p:nvSpPr>
        <p:spPr>
          <a:xfrm>
            <a:off x="554038" y="-228600"/>
            <a:ext cx="7823200" cy="1474788"/>
          </a:xfrm>
        </p:spPr>
        <p:txBody>
          <a:bodyPr/>
          <a:lstStyle/>
          <a:p>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Portable Batteries</a:t>
            </a: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 Placeholder 6"/>
          <p:cNvSpPr>
            <a:spLocks noGrp="1"/>
          </p:cNvSpPr>
          <p:nvPr>
            <p:ph type="body" idx="1"/>
          </p:nvPr>
        </p:nvSpPr>
        <p:spPr>
          <a:xfrm>
            <a:off x="673100" y="152400"/>
            <a:ext cx="7823200" cy="554694"/>
          </a:xfrm>
        </p:spPr>
        <p:txBody>
          <a:bodyPr/>
          <a:lstStyle/>
          <a:p>
            <a:r>
              <a:rPr lang="en-US"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Portable batteries</a:t>
            </a:r>
            <a:endParaRPr lang="en-US"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8" name="TextBox 7"/>
          <p:cNvSpPr txBox="1"/>
          <p:nvPr/>
        </p:nvSpPr>
        <p:spPr>
          <a:xfrm>
            <a:off x="554038" y="2819400"/>
            <a:ext cx="1751013" cy="369332"/>
          </a:xfrm>
          <a:prstGeom prst="rect">
            <a:avLst/>
          </a:prstGeom>
          <a:noFill/>
        </p:spPr>
        <p:txBody>
          <a:bodyPr wrap="none" rtlCol="0">
            <a:spAutoFit/>
          </a:bodyPr>
          <a:lstStyle/>
          <a:p>
            <a:r>
              <a:rPr lang="en-US" dirty="0" smtClean="0">
                <a:solidFill>
                  <a:srgbClr val="FF0000"/>
                </a:solidFill>
              </a:rPr>
              <a:t>T6A10 </a:t>
            </a:r>
            <a:r>
              <a:rPr lang="en-US" dirty="0" smtClean="0"/>
              <a:t>Chargeable</a:t>
            </a:r>
            <a:endParaRPr lang="en-US" dirty="0"/>
          </a:p>
        </p:txBody>
      </p:sp>
      <p:sp>
        <p:nvSpPr>
          <p:cNvPr id="9" name="TextBox 8"/>
          <p:cNvSpPr txBox="1"/>
          <p:nvPr/>
        </p:nvSpPr>
        <p:spPr>
          <a:xfrm>
            <a:off x="554038" y="3288268"/>
            <a:ext cx="2130060" cy="369332"/>
          </a:xfrm>
          <a:prstGeom prst="rect">
            <a:avLst/>
          </a:prstGeom>
          <a:noFill/>
        </p:spPr>
        <p:txBody>
          <a:bodyPr wrap="none" rtlCol="0">
            <a:spAutoFit/>
          </a:bodyPr>
          <a:lstStyle/>
          <a:p>
            <a:r>
              <a:rPr lang="en-US" dirty="0" smtClean="0">
                <a:solidFill>
                  <a:srgbClr val="FF0000"/>
                </a:solidFill>
              </a:rPr>
              <a:t>T6A11 </a:t>
            </a:r>
            <a:r>
              <a:rPr lang="en-US" dirty="0" smtClean="0"/>
              <a:t>Not Chargeable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RRL0008.png"/>
          <p:cNvPicPr>
            <a:picLocks noChangeAspect="1"/>
          </p:cNvPicPr>
          <p:nvPr/>
        </p:nvPicPr>
        <p:blipFill>
          <a:blip r:embed="rId2"/>
          <a:stretch>
            <a:fillRect/>
          </a:stretch>
        </p:blipFill>
        <p:spPr>
          <a:xfrm>
            <a:off x="1219200" y="609600"/>
            <a:ext cx="5500687" cy="4727971"/>
          </a:xfrm>
          <a:prstGeom prst="rect">
            <a:avLst/>
          </a:prstGeom>
        </p:spPr>
      </p:pic>
      <p:sp>
        <p:nvSpPr>
          <p:cNvPr id="3" name="TextBox 2"/>
          <p:cNvSpPr txBox="1"/>
          <p:nvPr/>
        </p:nvSpPr>
        <p:spPr>
          <a:xfrm>
            <a:off x="1219200" y="2754868"/>
            <a:ext cx="1398565" cy="369332"/>
          </a:xfrm>
          <a:prstGeom prst="rect">
            <a:avLst/>
          </a:prstGeom>
          <a:noFill/>
        </p:spPr>
        <p:txBody>
          <a:bodyPr wrap="none" rtlCol="0">
            <a:spAutoFit/>
          </a:bodyPr>
          <a:lstStyle/>
          <a:p>
            <a:r>
              <a:rPr lang="en-US" dirty="0" smtClean="0">
                <a:solidFill>
                  <a:srgbClr val="C96D07"/>
                </a:solidFill>
              </a:rPr>
              <a:t>Series circuit</a:t>
            </a:r>
            <a:endParaRPr lang="en-US" dirty="0">
              <a:solidFill>
                <a:srgbClr val="C96D07"/>
              </a:solidFill>
            </a:endParaRPr>
          </a:p>
        </p:txBody>
      </p:sp>
      <p:sp>
        <p:nvSpPr>
          <p:cNvPr id="4" name="TextBox 3"/>
          <p:cNvSpPr txBox="1"/>
          <p:nvPr/>
        </p:nvSpPr>
        <p:spPr>
          <a:xfrm>
            <a:off x="1219200" y="5337571"/>
            <a:ext cx="1527845" cy="369332"/>
          </a:xfrm>
          <a:prstGeom prst="rect">
            <a:avLst/>
          </a:prstGeom>
          <a:noFill/>
        </p:spPr>
        <p:txBody>
          <a:bodyPr wrap="none" rtlCol="0">
            <a:spAutoFit/>
          </a:bodyPr>
          <a:lstStyle/>
          <a:p>
            <a:r>
              <a:rPr lang="en-US" dirty="0" smtClean="0">
                <a:solidFill>
                  <a:srgbClr val="C96D07"/>
                </a:solidFill>
              </a:rPr>
              <a:t>Parallel circuit</a:t>
            </a:r>
            <a:endParaRPr lang="en-US" dirty="0">
              <a:solidFill>
                <a:srgbClr val="C96D0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31775" y="471488"/>
            <a:ext cx="8564563" cy="614362"/>
          </a:xfrm>
        </p:spPr>
        <p:txBody>
          <a:bodyPr/>
          <a:lstStyle/>
          <a:p>
            <a:pPr eaLnBrk="1" hangingPunct="1">
              <a:defRPr/>
            </a:pPr>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ckwell" pitchFamily="-111" charset="0"/>
              </a:rPr>
              <a:t>Multimeter</a:t>
            </a:r>
            <a:endParaRPr lang="en-US" sz="2800" b="1" dirty="0" smtClean="0">
              <a:solidFill>
                <a:srgbClr val="7F7F7F"/>
              </a:solidFill>
              <a:latin typeface="Rockwell" pitchFamily="-111" charset="0"/>
            </a:endParaRPr>
          </a:p>
        </p:txBody>
      </p:sp>
      <p:sp>
        <p:nvSpPr>
          <p:cNvPr id="432130" name="Slide Number Placeholder 5"/>
          <p:cNvSpPr>
            <a:spLocks noGrp="1"/>
          </p:cNvSpPr>
          <p:nvPr>
            <p:ph type="sldNum" sz="quarter" idx="12"/>
          </p:nvPr>
        </p:nvSpPr>
        <p:spPr>
          <a:ln>
            <a:miter lim="800000"/>
            <a:headEnd/>
            <a:tailEnd/>
          </a:ln>
        </p:spPr>
        <p:txBody>
          <a:bodyPr/>
          <a:lstStyle/>
          <a:p>
            <a:pPr>
              <a:defRPr/>
            </a:pPr>
            <a:fld id="{9E9CD812-5D98-284B-82E2-F044D8A230E3}" type="slidenum">
              <a:rPr lang="en-US"/>
              <a:pPr>
                <a:defRPr/>
              </a:pPr>
              <a:t>13</a:t>
            </a:fld>
            <a:endParaRPr lang="en-US"/>
          </a:p>
        </p:txBody>
      </p:sp>
      <p:sp>
        <p:nvSpPr>
          <p:cNvPr id="1590275" name="Rectangle 3"/>
          <p:cNvSpPr>
            <a:spLocks noGrp="1" noChangeArrowheads="1"/>
          </p:cNvSpPr>
          <p:nvPr>
            <p:ph sz="quarter" idx="1"/>
          </p:nvPr>
        </p:nvSpPr>
        <p:spPr/>
        <p:txBody>
          <a:bodyPr/>
          <a:lstStyle/>
          <a:p>
            <a:pPr lvl="1" eaLnBrk="1" hangingPunct="1"/>
            <a:r>
              <a:rPr lang="en-US" sz="1200" dirty="0" smtClean="0">
                <a:solidFill>
                  <a:srgbClr val="FF0000"/>
                </a:solidFill>
                <a:latin typeface="Rockwell" pitchFamily="-111" charset="0"/>
              </a:rPr>
              <a:t>T7D06   </a:t>
            </a:r>
            <a:r>
              <a:rPr lang="en-US" sz="2000" dirty="0" smtClean="0">
                <a:solidFill>
                  <a:schemeClr val="tx1"/>
                </a:solidFill>
                <a:latin typeface="Rockwell" pitchFamily="-111" charset="0"/>
              </a:rPr>
              <a:t>Attempting to measure voltage when using the resistance setting might damage a </a:t>
            </a:r>
            <a:r>
              <a:rPr lang="en-US" sz="2000" dirty="0" err="1" smtClean="0">
                <a:solidFill>
                  <a:schemeClr val="tx1"/>
                </a:solidFill>
                <a:latin typeface="Rockwell" pitchFamily="-111" charset="0"/>
              </a:rPr>
              <a:t>multimeter</a:t>
            </a:r>
            <a:r>
              <a:rPr lang="en-US" sz="2000" dirty="0" smtClean="0">
                <a:solidFill>
                  <a:schemeClr val="tx1"/>
                </a:solidFill>
                <a:latin typeface="Rockwell" pitchFamily="-111" charset="0"/>
              </a:rPr>
              <a:t>.</a:t>
            </a:r>
          </a:p>
          <a:p>
            <a:pPr lvl="1" eaLnBrk="1" hangingPunct="1"/>
            <a:r>
              <a:rPr lang="en-US" sz="1200" dirty="0" smtClean="0">
                <a:solidFill>
                  <a:srgbClr val="FF0000"/>
                </a:solidFill>
                <a:latin typeface="Rockwell" pitchFamily="-111" charset="0"/>
              </a:rPr>
              <a:t>T7D07</a:t>
            </a:r>
            <a:r>
              <a:rPr lang="en-US" sz="2000" dirty="0" smtClean="0">
                <a:solidFill>
                  <a:srgbClr val="FF0000"/>
                </a:solidFill>
                <a:latin typeface="Rockwell" pitchFamily="-111" charset="0"/>
              </a:rPr>
              <a:t>  </a:t>
            </a:r>
            <a:r>
              <a:rPr lang="en-US" sz="2000" dirty="0" smtClean="0">
                <a:solidFill>
                  <a:srgbClr val="000000"/>
                </a:solidFill>
                <a:latin typeface="Rockwell" pitchFamily="-111" charset="0"/>
              </a:rPr>
              <a:t>Voltage and resistance are  measurements commonly made using a </a:t>
            </a:r>
            <a:r>
              <a:rPr lang="en-US" sz="2000" dirty="0" err="1" smtClean="0">
                <a:solidFill>
                  <a:srgbClr val="000000"/>
                </a:solidFill>
                <a:latin typeface="Rockwell" pitchFamily="-111" charset="0"/>
              </a:rPr>
              <a:t>multimeter</a:t>
            </a:r>
            <a:r>
              <a:rPr lang="en-US" sz="2000" dirty="0" smtClean="0">
                <a:solidFill>
                  <a:srgbClr val="000000"/>
                </a:solidFill>
                <a:latin typeface="Rockwell" pitchFamily="-111" charset="0"/>
              </a:rPr>
              <a:t>.</a:t>
            </a:r>
          </a:p>
          <a:p>
            <a:pPr lvl="1" eaLnBrk="1" hangingPunct="1"/>
            <a:endParaRPr lang="en-US" sz="2000" dirty="0" smtClean="0">
              <a:latin typeface="Rockwell" pitchFamily="-111" charset="0"/>
            </a:endParaRPr>
          </a:p>
        </p:txBody>
      </p:sp>
      <p:pic>
        <p:nvPicPr>
          <p:cNvPr id="249859" name="Picture 3"/>
          <p:cNvPicPr>
            <a:picLocks noChangeAspect="1" noChangeArrowheads="1"/>
          </p:cNvPicPr>
          <p:nvPr/>
        </p:nvPicPr>
        <p:blipFill>
          <a:blip r:embed="rId2"/>
          <a:srcRect/>
          <a:stretch>
            <a:fillRect/>
          </a:stretch>
        </p:blipFill>
        <p:spPr bwMode="auto">
          <a:xfrm>
            <a:off x="309563" y="3390900"/>
            <a:ext cx="1728787" cy="2687638"/>
          </a:xfrm>
          <a:prstGeom prst="rect">
            <a:avLst/>
          </a:prstGeom>
          <a:noFill/>
          <a:ln w="9525">
            <a:noFill/>
            <a:round/>
            <a:headEnd/>
            <a:tailEnd/>
          </a:ln>
          <a:effectLst>
            <a:outerShdw blurRad="63500" dist="107933" dir="2700000" algn="ctr" rotWithShape="0">
              <a:srgbClr val="000000">
                <a:alpha val="50026"/>
              </a:srgbClr>
            </a:outerShdw>
          </a:effectLst>
        </p:spPr>
      </p:pic>
      <p:sp>
        <p:nvSpPr>
          <p:cNvPr id="1024006" name="Text Box 6"/>
          <p:cNvSpPr txBox="1">
            <a:spLocks noChangeArrowheads="1"/>
          </p:cNvSpPr>
          <p:nvPr/>
        </p:nvSpPr>
        <p:spPr bwMode="auto">
          <a:xfrm>
            <a:off x="231775" y="6308725"/>
            <a:ext cx="2381250" cy="30480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a:solidFill>
                  <a:srgbClr val="FF0000"/>
                </a:solidFill>
                <a:latin typeface="Rockwell" pitchFamily="-111" charset="0"/>
              </a:rPr>
              <a:t>Volt Ohm Meter VOM</a:t>
            </a:r>
          </a:p>
        </p:txBody>
      </p:sp>
      <p:pic>
        <p:nvPicPr>
          <p:cNvPr id="249861" name="Picture 5"/>
          <p:cNvPicPr>
            <a:picLocks noChangeAspect="1" noChangeArrowheads="1"/>
          </p:cNvPicPr>
          <p:nvPr/>
        </p:nvPicPr>
        <p:blipFill>
          <a:blip r:embed="rId3"/>
          <a:srcRect/>
          <a:stretch>
            <a:fillRect/>
          </a:stretch>
        </p:blipFill>
        <p:spPr bwMode="auto">
          <a:xfrm>
            <a:off x="6991350" y="3313113"/>
            <a:ext cx="1728788" cy="2689225"/>
          </a:xfrm>
          <a:prstGeom prst="rect">
            <a:avLst/>
          </a:prstGeom>
          <a:noFill/>
          <a:ln w="9525">
            <a:noFill/>
            <a:round/>
            <a:headEnd/>
            <a:tailEnd/>
          </a:ln>
          <a:effectLst>
            <a:outerShdw blurRad="63500" dist="107933" dir="2700000" algn="ctr" rotWithShape="0">
              <a:srgbClr val="000000">
                <a:alpha val="50026"/>
              </a:srgbClr>
            </a:outerShdw>
          </a:effectLst>
        </p:spPr>
      </p:pic>
      <p:sp>
        <p:nvSpPr>
          <p:cNvPr id="1024007" name="Text Box 7"/>
          <p:cNvSpPr txBox="1">
            <a:spLocks noChangeArrowheads="1"/>
          </p:cNvSpPr>
          <p:nvPr/>
        </p:nvSpPr>
        <p:spPr bwMode="auto">
          <a:xfrm>
            <a:off x="6608763" y="6078538"/>
            <a:ext cx="2535237" cy="517525"/>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lang="en-US" sz="1400">
                <a:solidFill>
                  <a:srgbClr val="FF0000"/>
                </a:solidFill>
                <a:latin typeface="Rockwell" pitchFamily="-111" charset="0"/>
              </a:rPr>
              <a:t>Digital Volt Ohm Meter Much more accurate</a:t>
            </a:r>
          </a:p>
        </p:txBody>
      </p:sp>
      <p:sp>
        <p:nvSpPr>
          <p:cNvPr id="9" name="TextBox 8"/>
          <p:cNvSpPr txBox="1"/>
          <p:nvPr/>
        </p:nvSpPr>
        <p:spPr>
          <a:xfrm>
            <a:off x="2203068" y="3067734"/>
            <a:ext cx="4293275" cy="646331"/>
          </a:xfrm>
          <a:prstGeom prst="rect">
            <a:avLst/>
          </a:prstGeom>
          <a:noFill/>
        </p:spPr>
        <p:txBody>
          <a:bodyPr wrap="none" rtlCol="0">
            <a:spAutoFit/>
          </a:bodyPr>
          <a:lstStyle/>
          <a:p>
            <a:r>
              <a:rPr lang="en-US" sz="1200" dirty="0" smtClean="0">
                <a:solidFill>
                  <a:srgbClr val="FF0000"/>
                </a:solidFill>
                <a:latin typeface="Rockwell"/>
                <a:cs typeface="Rockwell"/>
              </a:rPr>
              <a:t>T7D11  </a:t>
            </a:r>
            <a:r>
              <a:rPr lang="en-US" dirty="0" smtClean="0">
                <a:latin typeface="Rockwell"/>
                <a:cs typeface="Rockwell"/>
              </a:rPr>
              <a:t>Ensure the circuit is not powered</a:t>
            </a:r>
          </a:p>
          <a:p>
            <a:r>
              <a:rPr lang="en-US" dirty="0" smtClean="0">
                <a:latin typeface="Rockwell"/>
                <a:cs typeface="Rockwell"/>
              </a:rPr>
              <a:t>when measuring resistance</a:t>
            </a:r>
            <a:endParaRPr lang="en-US" dirty="0">
              <a:latin typeface="Rockwell"/>
              <a:cs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90275">
                                            <p:txEl>
                                              <p:pRg st="0" end="0"/>
                                            </p:txEl>
                                          </p:spTgt>
                                        </p:tgtEl>
                                        <p:attrNameLst>
                                          <p:attrName>style.visibility</p:attrName>
                                        </p:attrNameLst>
                                      </p:cBhvr>
                                      <p:to>
                                        <p:strVal val="visible"/>
                                      </p:to>
                                    </p:set>
                                    <p:animEffect transition="in" filter="wipe(up)">
                                      <p:cBhvr>
                                        <p:cTn id="7" dur="500"/>
                                        <p:tgtEl>
                                          <p:spTgt spid="1590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90275">
                                            <p:txEl>
                                              <p:pRg st="1" end="1"/>
                                            </p:txEl>
                                          </p:spTgt>
                                        </p:tgtEl>
                                        <p:attrNameLst>
                                          <p:attrName>style.visibility</p:attrName>
                                        </p:attrNameLst>
                                      </p:cBhvr>
                                      <p:to>
                                        <p:strVal val="visible"/>
                                      </p:to>
                                    </p:set>
                                    <p:animEffect transition="in" filter="wipe(left)">
                                      <p:cBhvr>
                                        <p:cTn id="12" dur="500"/>
                                        <p:tgtEl>
                                          <p:spTgt spid="1590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49859"/>
                                        </p:tgtEl>
                                        <p:attrNameLst>
                                          <p:attrName>style.visibility</p:attrName>
                                        </p:attrNameLst>
                                      </p:cBhvr>
                                      <p:to>
                                        <p:strVal val="visible"/>
                                      </p:to>
                                    </p:set>
                                    <p:anim calcmode="lin" valueType="num">
                                      <p:cBhvr additive="base">
                                        <p:cTn id="17" dur="500" fill="hold"/>
                                        <p:tgtEl>
                                          <p:spTgt spid="249859"/>
                                        </p:tgtEl>
                                        <p:attrNameLst>
                                          <p:attrName>ppt_x</p:attrName>
                                        </p:attrNameLst>
                                      </p:cBhvr>
                                      <p:tavLst>
                                        <p:tav tm="0">
                                          <p:val>
                                            <p:strVal val="0-#ppt_w/2"/>
                                          </p:val>
                                        </p:tav>
                                        <p:tav tm="100000">
                                          <p:val>
                                            <p:strVal val="#ppt_x"/>
                                          </p:val>
                                        </p:tav>
                                      </p:tavLst>
                                    </p:anim>
                                    <p:anim calcmode="lin" valueType="num">
                                      <p:cBhvr additive="base">
                                        <p:cTn id="18" dur="500" fill="hold"/>
                                        <p:tgtEl>
                                          <p:spTgt spid="24985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24006"/>
                                        </p:tgtEl>
                                        <p:attrNameLst>
                                          <p:attrName>style.visibility</p:attrName>
                                        </p:attrNameLst>
                                      </p:cBhvr>
                                      <p:to>
                                        <p:strVal val="visible"/>
                                      </p:to>
                                    </p:set>
                                    <p:anim calcmode="lin" valueType="num">
                                      <p:cBhvr additive="base">
                                        <p:cTn id="21" dur="500" fill="hold"/>
                                        <p:tgtEl>
                                          <p:spTgt spid="1024006"/>
                                        </p:tgtEl>
                                        <p:attrNameLst>
                                          <p:attrName>ppt_x</p:attrName>
                                        </p:attrNameLst>
                                      </p:cBhvr>
                                      <p:tavLst>
                                        <p:tav tm="0">
                                          <p:val>
                                            <p:strVal val="0-#ppt_w/2"/>
                                          </p:val>
                                        </p:tav>
                                        <p:tav tm="100000">
                                          <p:val>
                                            <p:strVal val="#ppt_x"/>
                                          </p:val>
                                        </p:tav>
                                      </p:tavLst>
                                    </p:anim>
                                    <p:anim calcmode="lin" valueType="num">
                                      <p:cBhvr additive="base">
                                        <p:cTn id="22" dur="500" fill="hold"/>
                                        <p:tgtEl>
                                          <p:spTgt spid="102400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249861"/>
                                        </p:tgtEl>
                                        <p:attrNameLst>
                                          <p:attrName>style.visibility</p:attrName>
                                        </p:attrNameLst>
                                      </p:cBhvr>
                                      <p:to>
                                        <p:strVal val="visible"/>
                                      </p:to>
                                    </p:set>
                                    <p:anim calcmode="lin" valueType="num">
                                      <p:cBhvr additive="base">
                                        <p:cTn id="27" dur="500" fill="hold"/>
                                        <p:tgtEl>
                                          <p:spTgt spid="249861"/>
                                        </p:tgtEl>
                                        <p:attrNameLst>
                                          <p:attrName>ppt_x</p:attrName>
                                        </p:attrNameLst>
                                      </p:cBhvr>
                                      <p:tavLst>
                                        <p:tav tm="0">
                                          <p:val>
                                            <p:strVal val="1+#ppt_w/2"/>
                                          </p:val>
                                        </p:tav>
                                        <p:tav tm="100000">
                                          <p:val>
                                            <p:strVal val="#ppt_x"/>
                                          </p:val>
                                        </p:tav>
                                      </p:tavLst>
                                    </p:anim>
                                    <p:anim calcmode="lin" valueType="num">
                                      <p:cBhvr additive="base">
                                        <p:cTn id="28" dur="500" fill="hold"/>
                                        <p:tgtEl>
                                          <p:spTgt spid="24986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24007"/>
                                        </p:tgtEl>
                                        <p:attrNameLst>
                                          <p:attrName>style.visibility</p:attrName>
                                        </p:attrNameLst>
                                      </p:cBhvr>
                                      <p:to>
                                        <p:strVal val="visible"/>
                                      </p:to>
                                    </p:set>
                                    <p:anim calcmode="lin" valueType="num">
                                      <p:cBhvr additive="base">
                                        <p:cTn id="31" dur="500" fill="hold"/>
                                        <p:tgtEl>
                                          <p:spTgt spid="1024007"/>
                                        </p:tgtEl>
                                        <p:attrNameLst>
                                          <p:attrName>ppt_x</p:attrName>
                                        </p:attrNameLst>
                                      </p:cBhvr>
                                      <p:tavLst>
                                        <p:tav tm="0">
                                          <p:val>
                                            <p:strVal val="1+#ppt_w/2"/>
                                          </p:val>
                                        </p:tav>
                                        <p:tav tm="100000">
                                          <p:val>
                                            <p:strVal val="#ppt_x"/>
                                          </p:val>
                                        </p:tav>
                                      </p:tavLst>
                                    </p:anim>
                                    <p:anim calcmode="lin" valueType="num">
                                      <p:cBhvr additive="base">
                                        <p:cTn id="32" dur="500" fill="hold"/>
                                        <p:tgtEl>
                                          <p:spTgt spid="10240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6" grpId="0"/>
      <p:bldP spid="102400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0" y="2597150"/>
            <a:ext cx="2794000" cy="1663700"/>
          </a:xfrm>
          <a:prstGeom prst="rect">
            <a:avLst/>
          </a:prstGeom>
        </p:spPr>
      </p:pic>
      <p:pic>
        <p:nvPicPr>
          <p:cNvPr id="3" name="Picture 2"/>
          <p:cNvPicPr>
            <a:picLocks noChangeAspect="1"/>
          </p:cNvPicPr>
          <p:nvPr/>
        </p:nvPicPr>
        <p:blipFill>
          <a:blip r:embed="rId3"/>
          <a:stretch>
            <a:fillRect/>
          </a:stretch>
        </p:blipFill>
        <p:spPr>
          <a:xfrm>
            <a:off x="580380" y="151892"/>
            <a:ext cx="3677080" cy="2445258"/>
          </a:xfrm>
          <a:prstGeom prst="rect">
            <a:avLst/>
          </a:prstGeom>
        </p:spPr>
      </p:pic>
      <p:pic>
        <p:nvPicPr>
          <p:cNvPr id="4" name="Picture 3"/>
          <p:cNvPicPr>
            <a:picLocks noChangeAspect="1"/>
          </p:cNvPicPr>
          <p:nvPr/>
        </p:nvPicPr>
        <p:blipFill>
          <a:blip r:embed="rId4"/>
          <a:stretch>
            <a:fillRect/>
          </a:stretch>
        </p:blipFill>
        <p:spPr>
          <a:xfrm>
            <a:off x="1219200" y="3429000"/>
            <a:ext cx="1270000" cy="1016000"/>
          </a:xfrm>
          <a:prstGeom prst="rect">
            <a:avLst/>
          </a:prstGeom>
        </p:spPr>
      </p:pic>
      <p:sp>
        <p:nvSpPr>
          <p:cNvPr id="5" name="TextBox 4"/>
          <p:cNvSpPr txBox="1"/>
          <p:nvPr/>
        </p:nvSpPr>
        <p:spPr>
          <a:xfrm>
            <a:off x="4572000" y="838200"/>
            <a:ext cx="2551262" cy="1661993"/>
          </a:xfrm>
          <a:prstGeom prst="rect">
            <a:avLst/>
          </a:prstGeom>
          <a:noFill/>
        </p:spPr>
        <p:txBody>
          <a:bodyPr wrap="none" rtlCol="0">
            <a:spAutoFit/>
          </a:bodyPr>
          <a:lstStyle/>
          <a:p>
            <a:r>
              <a:rPr lang="en-US" sz="2400" dirty="0" smtClean="0">
                <a:solidFill>
                  <a:srgbClr val="C96D07"/>
                </a:solidFill>
              </a:rPr>
              <a:t>Resistors</a:t>
            </a:r>
          </a:p>
          <a:p>
            <a:endParaRPr lang="en-US" dirty="0" smtClean="0"/>
          </a:p>
          <a:p>
            <a:r>
              <a:rPr lang="en-US" dirty="0" smtClean="0">
                <a:solidFill>
                  <a:srgbClr val="C96D07"/>
                </a:solidFill>
              </a:rPr>
              <a:t>Symbol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t>
            </a:r>
            <a:r>
              <a:rPr lang="en-US" dirty="0" smtClean="0">
                <a:solidFill>
                  <a:srgbClr val="C96D07"/>
                </a:solidFill>
              </a:rPr>
              <a:t>   for resistance</a:t>
            </a:r>
          </a:p>
          <a:p>
            <a:r>
              <a:rPr lang="en-US" dirty="0" smtClean="0">
                <a:solidFill>
                  <a:srgbClr val="C96D07"/>
                </a:solidFill>
              </a:rPr>
              <a:t>Unit of measure is the </a:t>
            </a:r>
            <a: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Ohm</a:t>
            </a:r>
            <a:endParaRPr lang="en-US" b="1" u="sng" dirty="0" smtClean="0">
              <a:solidFill>
                <a:srgbClr val="C96D07"/>
              </a:solidFill>
            </a:endParaRPr>
          </a:p>
          <a:p>
            <a:r>
              <a:rPr lang="en-US" dirty="0" smtClean="0">
                <a:solidFill>
                  <a:srgbClr val="C96D07"/>
                </a:solidFill>
              </a:rPr>
              <a:t>Abbreviated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Ω</a:t>
            </a:r>
            <a:endParaRPr lang="en-US" sz="2400" dirty="0">
              <a:solidFill>
                <a:srgbClr val="C96D07"/>
              </a:solidFill>
            </a:endParaRPr>
          </a:p>
        </p:txBody>
      </p:sp>
      <p:sp>
        <p:nvSpPr>
          <p:cNvPr id="7" name="Rectangle 6"/>
          <p:cNvSpPr/>
          <p:nvPr/>
        </p:nvSpPr>
        <p:spPr>
          <a:xfrm>
            <a:off x="1087511" y="4445000"/>
            <a:ext cx="1931914" cy="369332"/>
          </a:xfrm>
          <a:prstGeom prst="rect">
            <a:avLst/>
          </a:prstGeom>
        </p:spPr>
        <p:txBody>
          <a:bodyPr wrap="none">
            <a:spAutoFit/>
          </a:bodyPr>
          <a:lstStyle/>
          <a:p>
            <a:pPr lvl="0"/>
            <a:r>
              <a:rPr lang="en-US" dirty="0">
                <a:solidFill>
                  <a:srgbClr val="C96D07"/>
                </a:solidFill>
              </a:rPr>
              <a:t>Schematic symbol</a:t>
            </a:r>
          </a:p>
        </p:txBody>
      </p:sp>
      <p:sp>
        <p:nvSpPr>
          <p:cNvPr id="8" name="TextBox 7"/>
          <p:cNvSpPr txBox="1"/>
          <p:nvPr/>
        </p:nvSpPr>
        <p:spPr>
          <a:xfrm>
            <a:off x="5334000" y="4535269"/>
            <a:ext cx="3404373" cy="646331"/>
          </a:xfrm>
          <a:prstGeom prst="rect">
            <a:avLst/>
          </a:prstGeom>
          <a:noFill/>
        </p:spPr>
        <p:txBody>
          <a:bodyPr wrap="none" rtlCol="0">
            <a:spAutoFit/>
          </a:bodyPr>
          <a:lstStyle/>
          <a:p>
            <a:r>
              <a:rPr lang="en-US" dirty="0" smtClean="0"/>
              <a:t>Resistors are poor conductors and</a:t>
            </a:r>
          </a:p>
          <a:p>
            <a:r>
              <a:rPr lang="en-US" dirty="0" smtClean="0"/>
              <a:t>Resist the flow of  Current</a:t>
            </a:r>
            <a:endParaRPr lang="en-US" dirty="0"/>
          </a:p>
        </p:txBody>
      </p:sp>
      <p:sp>
        <p:nvSpPr>
          <p:cNvPr id="9" name="TextBox 8"/>
          <p:cNvSpPr txBox="1"/>
          <p:nvPr/>
        </p:nvSpPr>
        <p:spPr>
          <a:xfrm>
            <a:off x="580380" y="5410200"/>
            <a:ext cx="4220101" cy="61555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solidFill>
                  <a:schemeClr val="accent1">
                    <a:lumMod val="75000"/>
                  </a:schemeClr>
                </a:solidFill>
              </a:rPr>
              <a:t>Resistance is measured with an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ohmmeter</a:t>
            </a:r>
            <a:endParaRPr lang="en-US" sz="2000" dirty="0" smtClean="0">
              <a:solidFill>
                <a:schemeClr val="accent1">
                  <a:lumMod val="75000"/>
                </a:schemeClr>
              </a:solidFill>
            </a:endParaRPr>
          </a:p>
          <a:p>
            <a:r>
              <a:rPr lang="en-US" sz="1400" dirty="0" smtClean="0">
                <a:solidFill>
                  <a:srgbClr val="FF0000"/>
                </a:solidFill>
                <a:latin typeface="Cambria"/>
                <a:cs typeface="Cambria"/>
              </a:rPr>
              <a:t>T7D05</a:t>
            </a:r>
            <a:endParaRPr lang="en-US" sz="1400" dirty="0">
              <a:solidFill>
                <a:srgbClr val="FF0000"/>
              </a:solidFill>
              <a:latin typeface="Cambria"/>
              <a:cs typeface="Cambri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400" dirty="0">
                <a:solidFill>
                  <a:srgbClr val="C96D07"/>
                </a:solidFill>
              </a:rPr>
              <a:t>Ohm’s Law</a:t>
            </a:r>
          </a:p>
        </p:txBody>
      </p:sp>
      <p:sp>
        <p:nvSpPr>
          <p:cNvPr id="4099" name="Rectangle 5"/>
          <p:cNvSpPr>
            <a:spLocks noChangeArrowheads="1"/>
          </p:cNvSpPr>
          <p:nvPr/>
        </p:nvSpPr>
        <p:spPr bwMode="auto">
          <a:xfrm>
            <a:off x="4648200" y="1981200"/>
            <a:ext cx="38100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 is voltage</a:t>
            </a:r>
          </a:p>
          <a:p>
            <a:pPr marL="742950" lvl="1" indent="-285750">
              <a:lnSpc>
                <a:spcPct val="90000"/>
              </a:lnSpc>
              <a:spcBef>
                <a:spcPct val="20000"/>
              </a:spcBef>
              <a:buFontTx/>
              <a:buChar char="–"/>
            </a:pPr>
            <a:r>
              <a:rPr lang="en-US" sz="2000" dirty="0"/>
              <a:t>Units - volts</a:t>
            </a:r>
          </a:p>
          <a:p>
            <a:pPr marL="342900" indent="-342900">
              <a:lnSpc>
                <a:spcPct val="90000"/>
              </a:lnSpc>
              <a:spcBef>
                <a:spcPct val="20000"/>
              </a:spcBef>
              <a:buFontTx/>
              <a:buChar char="•"/>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is current</a:t>
            </a:r>
          </a:p>
          <a:p>
            <a:pPr marL="742950" lvl="1" indent="-285750">
              <a:lnSpc>
                <a:spcPct val="90000"/>
              </a:lnSpc>
              <a:spcBef>
                <a:spcPct val="20000"/>
              </a:spcBef>
              <a:buFontTx/>
              <a:buChar char="–"/>
            </a:pPr>
            <a:r>
              <a:rPr lang="en-US" sz="2000" dirty="0"/>
              <a:t>Units - amperes</a:t>
            </a:r>
          </a:p>
          <a:p>
            <a:pPr marL="342900" indent="-342900">
              <a:lnSpc>
                <a:spcPct val="90000"/>
              </a:lnSpc>
              <a:spcBef>
                <a:spcPct val="20000"/>
              </a:spcBef>
              <a:buFontTx/>
              <a:buChar char="•"/>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 is resistance</a:t>
            </a:r>
          </a:p>
          <a:p>
            <a:pPr marL="742950" lvl="1" indent="-285750">
              <a:lnSpc>
                <a:spcPct val="90000"/>
              </a:lnSpc>
              <a:spcBef>
                <a:spcPct val="20000"/>
              </a:spcBef>
              <a:buFontTx/>
              <a:buChar char="–"/>
            </a:pPr>
            <a:r>
              <a:rPr lang="en-US" sz="2000" dirty="0"/>
              <a:t>Units - ohms</a:t>
            </a:r>
          </a:p>
          <a:p>
            <a:pPr marL="342900" indent="-342900">
              <a:lnSpc>
                <a:spcPct val="90000"/>
              </a:lnSpc>
              <a:spcBef>
                <a:spcPct val="20000"/>
              </a:spcBef>
              <a:buFontTx/>
              <a:buChar char="•"/>
            </a:pPr>
            <a:endParaRPr lang="en-US" dirty="0"/>
          </a:p>
          <a:p>
            <a:pPr marL="342900" indent="-342900">
              <a:lnSpc>
                <a:spcPct val="90000"/>
              </a:lnSpc>
              <a:spcBef>
                <a:spcPct val="20000"/>
              </a:spcBef>
              <a:buFontTx/>
              <a:buChar char="•"/>
            </a:pPr>
            <a:r>
              <a:rPr lang="en-US" dirty="0"/>
              <a:t>R = E/I</a:t>
            </a:r>
          </a:p>
          <a:p>
            <a:pPr marL="342900" indent="-342900">
              <a:lnSpc>
                <a:spcPct val="90000"/>
              </a:lnSpc>
              <a:spcBef>
                <a:spcPct val="20000"/>
              </a:spcBef>
              <a:buFontTx/>
              <a:buChar char="•"/>
            </a:pPr>
            <a:r>
              <a:rPr lang="en-US" dirty="0"/>
              <a:t>I = E/</a:t>
            </a:r>
            <a:r>
              <a:rPr lang="en-US" dirty="0" smtClean="0"/>
              <a:t>R             </a:t>
            </a:r>
            <a:r>
              <a:rPr lang="en-US" sz="1400" dirty="0" smtClean="0">
                <a:solidFill>
                  <a:srgbClr val="FF0000"/>
                </a:solidFill>
                <a:latin typeface="Cambria"/>
                <a:cs typeface="Cambria"/>
              </a:rPr>
              <a:t>T5D01  02  03</a:t>
            </a:r>
          </a:p>
          <a:p>
            <a:pPr marL="342900" indent="-342900">
              <a:lnSpc>
                <a:spcPct val="90000"/>
              </a:lnSpc>
              <a:spcBef>
                <a:spcPct val="20000"/>
              </a:spcBef>
              <a:buFontTx/>
              <a:buChar char="•"/>
            </a:pPr>
            <a:r>
              <a:rPr lang="en-US" dirty="0"/>
              <a:t>E = I </a:t>
            </a:r>
            <a:r>
              <a:rPr lang="en-US" dirty="0" err="1"/>
              <a:t>x</a:t>
            </a:r>
            <a:r>
              <a:rPr lang="en-US" dirty="0"/>
              <a:t> R</a:t>
            </a:r>
          </a:p>
        </p:txBody>
      </p:sp>
      <p:pic>
        <p:nvPicPr>
          <p:cNvPr id="4100" name="Picture 6" descr="ARRL0005"/>
          <p:cNvPicPr>
            <a:picLocks noChangeAspect="1" noChangeArrowheads="1"/>
          </p:cNvPicPr>
          <p:nvPr/>
        </p:nvPicPr>
        <p:blipFill>
          <a:blip r:embed="rId3"/>
          <a:srcRect/>
          <a:stretch>
            <a:fillRect/>
          </a:stretch>
        </p:blipFill>
        <p:spPr bwMode="auto">
          <a:xfrm>
            <a:off x="533400" y="2171700"/>
            <a:ext cx="3962400" cy="2971800"/>
          </a:xfrm>
          <a:prstGeom prst="rect">
            <a:avLst/>
          </a:prstGeom>
          <a:noFill/>
          <a:ln w="9525">
            <a:noFill/>
            <a:miter lim="800000"/>
            <a:headEnd/>
            <a:tailEnd/>
          </a:ln>
        </p:spPr>
      </p:pic>
      <p:cxnSp>
        <p:nvCxnSpPr>
          <p:cNvPr id="6" name="Straight Connector 5"/>
          <p:cNvCxnSpPr/>
          <p:nvPr/>
        </p:nvCxnSpPr>
        <p:spPr>
          <a:xfrm rot="5400000">
            <a:off x="5734844" y="4629150"/>
            <a:ext cx="7239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53000" y="5943600"/>
            <a:ext cx="2477348" cy="369332"/>
          </a:xfrm>
          <a:prstGeom prst="rect">
            <a:avLst/>
          </a:prstGeom>
          <a:noFill/>
        </p:spPr>
        <p:txBody>
          <a:bodyPr wrap="none" rtlCol="0">
            <a:spAutoFit/>
          </a:bodyPr>
          <a:lstStyle/>
          <a:p>
            <a:r>
              <a:rPr lang="en-US" dirty="0" smtClean="0"/>
              <a:t>Examples: </a:t>
            </a:r>
            <a:r>
              <a:rPr lang="en-US" sz="1400" dirty="0" smtClean="0">
                <a:solidFill>
                  <a:srgbClr val="FF0000"/>
                </a:solidFill>
                <a:latin typeface="Cambria"/>
                <a:cs typeface="Cambria"/>
              </a:rPr>
              <a:t>T5D04  -  T5D12</a:t>
            </a:r>
            <a:endParaRPr lang="en-US" sz="1400" dirty="0">
              <a:solidFill>
                <a:srgbClr val="FF0000"/>
              </a:solidFill>
              <a:latin typeface="Cambria"/>
              <a:cs typeface="Cambr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0" y="609600"/>
            <a:ext cx="8153400" cy="2031325"/>
          </a:xfrm>
          <a:prstGeom prst="rect">
            <a:avLst/>
          </a:prstGeom>
          <a:noFill/>
        </p:spPr>
        <p:txBody>
          <a:bodyPr wrap="square" rtlCol="0">
            <a:spAutoFit/>
          </a:bodyPr>
          <a:lstStyle/>
          <a:p>
            <a:r>
              <a:rPr lang="en-US" dirty="0" smtClean="0">
                <a:solidFill>
                  <a:srgbClr val="FF0000"/>
                </a:solidFill>
                <a:latin typeface="Cambria"/>
                <a:cs typeface="Cambria"/>
              </a:rPr>
              <a:t>T5D05</a:t>
            </a:r>
            <a:endParaRPr lang="en-US" dirty="0" smtClean="0">
              <a:latin typeface="Cambria"/>
              <a:cs typeface="Cambria"/>
            </a:endParaRPr>
          </a:p>
          <a:p>
            <a:r>
              <a:rPr lang="en-US" dirty="0" smtClean="0">
                <a:latin typeface="Cambria"/>
                <a:cs typeface="Cambria"/>
              </a:rPr>
              <a:t>What is the resistance in a circuit for which the applied voltage is 12 volts and the current flow is 1.5 amperes?</a:t>
            </a:r>
          </a:p>
          <a:p>
            <a:r>
              <a:rPr lang="en-US" dirty="0" smtClean="0">
                <a:latin typeface="Cambria"/>
                <a:cs typeface="Cambria"/>
              </a:rPr>
              <a:t>A. 18 ohms</a:t>
            </a:r>
          </a:p>
          <a:p>
            <a:r>
              <a:rPr lang="en-US" dirty="0" smtClean="0">
                <a:latin typeface="Cambria"/>
                <a:cs typeface="Cambria"/>
              </a:rPr>
              <a:t>B. 0.125 ohms</a:t>
            </a:r>
          </a:p>
          <a:p>
            <a:r>
              <a:rPr lang="en-US" dirty="0" smtClean="0">
                <a:latin typeface="Cambria"/>
                <a:cs typeface="Cambria"/>
              </a:rPr>
              <a:t>C. 8 ohms</a:t>
            </a:r>
          </a:p>
          <a:p>
            <a:r>
              <a:rPr lang="en-US" dirty="0" smtClean="0">
                <a:latin typeface="Cambria"/>
                <a:cs typeface="Cambria"/>
              </a:rPr>
              <a:t>D. 13.5 ohms </a:t>
            </a:r>
            <a:endParaRPr lang="en-US" dirty="0">
              <a:latin typeface="Cambria"/>
              <a:cs typeface="Cambria"/>
            </a:endParaRPr>
          </a:p>
        </p:txBody>
      </p:sp>
      <p:sp>
        <p:nvSpPr>
          <p:cNvPr id="3" name="TextBox 2"/>
          <p:cNvSpPr txBox="1"/>
          <p:nvPr/>
        </p:nvSpPr>
        <p:spPr>
          <a:xfrm>
            <a:off x="762001" y="3657600"/>
            <a:ext cx="8001000" cy="2031325"/>
          </a:xfrm>
          <a:prstGeom prst="rect">
            <a:avLst/>
          </a:prstGeom>
          <a:noFill/>
        </p:spPr>
        <p:txBody>
          <a:bodyPr wrap="square" rtlCol="0">
            <a:spAutoFit/>
          </a:bodyPr>
          <a:lstStyle/>
          <a:p>
            <a:r>
              <a:rPr lang="en-US" dirty="0" smtClean="0">
                <a:solidFill>
                  <a:srgbClr val="FF0000"/>
                </a:solidFill>
                <a:latin typeface="Cambria"/>
                <a:cs typeface="Cambria"/>
              </a:rPr>
              <a:t>T5D09</a:t>
            </a:r>
            <a:endParaRPr lang="en-US" dirty="0" smtClean="0">
              <a:latin typeface="Cambria"/>
              <a:cs typeface="Cambria"/>
            </a:endParaRPr>
          </a:p>
          <a:p>
            <a:r>
              <a:rPr lang="en-US" dirty="0" smtClean="0">
                <a:latin typeface="Cambria"/>
                <a:cs typeface="Cambria"/>
              </a:rPr>
              <a:t>What is the current flowing through a 24-ohm resistor connected across 240 volts?</a:t>
            </a:r>
          </a:p>
          <a:p>
            <a:r>
              <a:rPr lang="en-US" dirty="0" smtClean="0">
                <a:latin typeface="Cambria"/>
                <a:cs typeface="Cambria"/>
              </a:rPr>
              <a:t>A. 24,000 amperes</a:t>
            </a:r>
          </a:p>
          <a:p>
            <a:r>
              <a:rPr lang="en-US" dirty="0" smtClean="0">
                <a:latin typeface="Cambria"/>
                <a:cs typeface="Cambria"/>
              </a:rPr>
              <a:t>B. 0.1 amperes</a:t>
            </a:r>
          </a:p>
          <a:p>
            <a:r>
              <a:rPr lang="en-US" dirty="0" smtClean="0">
                <a:latin typeface="Cambria"/>
                <a:cs typeface="Cambria"/>
              </a:rPr>
              <a:t>C. 10 amperes</a:t>
            </a:r>
          </a:p>
          <a:p>
            <a:r>
              <a:rPr lang="en-US" dirty="0" smtClean="0">
                <a:latin typeface="Cambria"/>
                <a:cs typeface="Cambria"/>
              </a:rPr>
              <a:t>D. 216 amperes </a:t>
            </a:r>
            <a:endParaRPr lang="en-US" dirty="0">
              <a:latin typeface="Cambria"/>
              <a:cs typeface="Cambria"/>
            </a:endParaRPr>
          </a:p>
        </p:txBody>
      </p:sp>
      <p:sp>
        <p:nvSpPr>
          <p:cNvPr id="4" name="TextBox 3"/>
          <p:cNvSpPr txBox="1"/>
          <p:nvPr/>
        </p:nvSpPr>
        <p:spPr>
          <a:xfrm>
            <a:off x="2057400" y="609600"/>
            <a:ext cx="490789" cy="369332"/>
          </a:xfrm>
          <a:prstGeom prst="rect">
            <a:avLst/>
          </a:prstGeom>
          <a:noFill/>
        </p:spPr>
        <p:txBody>
          <a:bodyPr wrap="none" rtlCol="0">
            <a:spAutoFit/>
          </a:bodyPr>
          <a:lstStyle/>
          <a:p>
            <a:r>
              <a:rPr lang="en-US" dirty="0" smtClean="0">
                <a:solidFill>
                  <a:srgbClr val="FF0000"/>
                </a:solidFill>
                <a:latin typeface="Cambria"/>
                <a:cs typeface="Cambria"/>
              </a:rPr>
              <a:t>(C)</a:t>
            </a:r>
            <a:endParaRPr lang="en-US" dirty="0">
              <a:solidFill>
                <a:srgbClr val="FF0000"/>
              </a:solidFill>
              <a:latin typeface="Cambria"/>
              <a:cs typeface="Cambria"/>
            </a:endParaRPr>
          </a:p>
        </p:txBody>
      </p:sp>
      <p:sp>
        <p:nvSpPr>
          <p:cNvPr id="5" name="TextBox 4"/>
          <p:cNvSpPr txBox="1"/>
          <p:nvPr/>
        </p:nvSpPr>
        <p:spPr>
          <a:xfrm>
            <a:off x="1964405" y="3657600"/>
            <a:ext cx="490789" cy="369332"/>
          </a:xfrm>
          <a:prstGeom prst="rect">
            <a:avLst/>
          </a:prstGeom>
          <a:noFill/>
        </p:spPr>
        <p:txBody>
          <a:bodyPr wrap="none" rtlCol="0">
            <a:spAutoFit/>
          </a:bodyPr>
          <a:lstStyle/>
          <a:p>
            <a:r>
              <a:rPr lang="en-US" dirty="0" smtClean="0">
                <a:solidFill>
                  <a:srgbClr val="FF0000"/>
                </a:solidFill>
                <a:latin typeface="Cambria"/>
                <a:cs typeface="Cambria"/>
              </a:rPr>
              <a:t>(C)</a:t>
            </a:r>
            <a:endParaRPr lang="en-US" dirty="0">
              <a:solidFill>
                <a:srgbClr val="FF0000"/>
              </a:solidFill>
              <a:latin typeface="Cambria"/>
              <a:cs typeface="Cambria"/>
            </a:endParaRPr>
          </a:p>
        </p:txBody>
      </p:sp>
      <p:pic>
        <p:nvPicPr>
          <p:cNvPr id="6" name="Picture 6" descr="ARRL0005"/>
          <p:cNvPicPr>
            <a:picLocks noChangeAspect="1" noChangeArrowheads="1"/>
          </p:cNvPicPr>
          <p:nvPr/>
        </p:nvPicPr>
        <p:blipFill>
          <a:blip r:embed="rId2"/>
          <a:srcRect/>
          <a:stretch>
            <a:fillRect/>
          </a:stretch>
        </p:blipFill>
        <p:spPr bwMode="auto">
          <a:xfrm>
            <a:off x="4343400" y="1469350"/>
            <a:ext cx="3124200"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70" decel="100000"/>
                                        <p:tgtEl>
                                          <p:spTgt spid="5"/>
                                        </p:tgtEl>
                                      </p:cBhvr>
                                    </p:animEffect>
                                    <p:animScale>
                                      <p:cBhvr>
                                        <p:cTn id="25" dur="770" decel="100000"/>
                                        <p:tgtEl>
                                          <p:spTgt spid="5"/>
                                        </p:tgtEl>
                                      </p:cBhvr>
                                      <p:from x="10000" y="10000"/>
                                      <p:to x="200000" y="450000"/>
                                    </p:animScale>
                                    <p:animScale>
                                      <p:cBhvr>
                                        <p:cTn id="26" dur="1230" accel="100000" fill="hold">
                                          <p:stCondLst>
                                            <p:cond delay="770"/>
                                          </p:stCondLst>
                                        </p:cTn>
                                        <p:tgtEl>
                                          <p:spTgt spid="5"/>
                                        </p:tgtEl>
                                      </p:cBhvr>
                                      <p:from x="200000" y="450000"/>
                                      <p:to x="100000" y="100000"/>
                                    </p:animScale>
                                    <p:set>
                                      <p:cBhvr>
                                        <p:cTn id="27" dur="770" fill="hold"/>
                                        <p:tgtEl>
                                          <p:spTgt spid="5"/>
                                        </p:tgtEl>
                                        <p:attrNameLst>
                                          <p:attrName>ppt_x</p:attrName>
                                        </p:attrNameLst>
                                      </p:cBhvr>
                                      <p:to>
                                        <p:strVal val="(0.5)"/>
                                      </p:to>
                                    </p:set>
                                    <p:anim from="(0.5)" to="(#ppt_x)" calcmode="lin" valueType="num">
                                      <p:cBhvr>
                                        <p:cTn id="28" dur="1230" accel="100000" fill="hold">
                                          <p:stCondLst>
                                            <p:cond delay="770"/>
                                          </p:stCondLst>
                                        </p:cTn>
                                        <p:tgtEl>
                                          <p:spTgt spid="5"/>
                                        </p:tgtEl>
                                        <p:attrNameLst>
                                          <p:attrName>ppt_x</p:attrName>
                                        </p:attrNameLst>
                                      </p:cBhvr>
                                    </p:anim>
                                    <p:set>
                                      <p:cBhvr>
                                        <p:cTn id="29" dur="770" fill="hold"/>
                                        <p:tgtEl>
                                          <p:spTgt spid="5"/>
                                        </p:tgtEl>
                                        <p:attrNameLst>
                                          <p:attrName>ppt_y</p:attrName>
                                        </p:attrNameLst>
                                      </p:cBhvr>
                                      <p:to>
                                        <p:strVal val="(#ppt_y+0.4)"/>
                                      </p:to>
                                    </p:set>
                                    <p:anim from="(#ppt_y+0.4)" to="(#ppt_y)" calcmode="lin" valueType="num">
                                      <p:cBhvr>
                                        <p:cTn id="30"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400" dirty="0">
                <a:solidFill>
                  <a:srgbClr val="C96D07"/>
                </a:solidFill>
              </a:rPr>
              <a:t>Two Basic Kinds of Current</a:t>
            </a:r>
          </a:p>
        </p:txBody>
      </p:sp>
      <p:sp>
        <p:nvSpPr>
          <p:cNvPr id="15363" name="Rectangle 5"/>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3200" dirty="0"/>
              <a:t>When current flows in only one direction, it is called direct current (dc)</a:t>
            </a:r>
            <a:r>
              <a:rPr lang="en-US" sz="3200" dirty="0" smtClean="0"/>
              <a:t>. </a:t>
            </a:r>
            <a:r>
              <a:rPr lang="en-US" sz="1400" dirty="0" smtClean="0">
                <a:solidFill>
                  <a:srgbClr val="FF0000"/>
                </a:solidFill>
                <a:latin typeface="Cambria"/>
                <a:cs typeface="Cambria"/>
              </a:rPr>
              <a:t>T5A04</a:t>
            </a:r>
          </a:p>
          <a:p>
            <a:pPr marL="742950" lvl="1" indent="-285750">
              <a:lnSpc>
                <a:spcPct val="90000"/>
              </a:lnSpc>
              <a:spcBef>
                <a:spcPct val="20000"/>
              </a:spcBef>
              <a:buFontTx/>
              <a:buChar char="–"/>
            </a:pPr>
            <a:r>
              <a:rPr lang="en-US" sz="2800" dirty="0"/>
              <a:t>Batteries are a common source of dc.</a:t>
            </a:r>
          </a:p>
          <a:p>
            <a:pPr marL="742950" lvl="1" indent="-285750">
              <a:lnSpc>
                <a:spcPct val="90000"/>
              </a:lnSpc>
              <a:spcBef>
                <a:spcPct val="20000"/>
              </a:spcBef>
              <a:buFontTx/>
              <a:buChar char="–"/>
            </a:pPr>
            <a:r>
              <a:rPr lang="en-US" sz="2800" dirty="0"/>
              <a:t>Most electronic devices are powered by dc.</a:t>
            </a:r>
          </a:p>
          <a:p>
            <a:pPr marL="342900" indent="-342900">
              <a:lnSpc>
                <a:spcPct val="90000"/>
              </a:lnSpc>
              <a:spcBef>
                <a:spcPct val="20000"/>
              </a:spcBef>
              <a:buFontTx/>
              <a:buChar char="•"/>
            </a:pPr>
            <a:r>
              <a:rPr lang="en-US" sz="3200" dirty="0"/>
              <a:t>When current flows alternatively in one direction then in the opposite direction, it is called alternating current (ac)</a:t>
            </a:r>
            <a:r>
              <a:rPr lang="en-US" sz="3200" dirty="0" smtClean="0"/>
              <a:t>.  </a:t>
            </a:r>
            <a:r>
              <a:rPr lang="en-US" sz="1400" dirty="0" smtClean="0">
                <a:solidFill>
                  <a:srgbClr val="FF0000"/>
                </a:solidFill>
                <a:latin typeface="Cambria"/>
                <a:cs typeface="Cambria"/>
              </a:rPr>
              <a:t>T5A09</a:t>
            </a:r>
          </a:p>
          <a:p>
            <a:pPr marL="742950" lvl="1" indent="-285750">
              <a:lnSpc>
                <a:spcPct val="90000"/>
              </a:lnSpc>
              <a:spcBef>
                <a:spcPct val="20000"/>
              </a:spcBef>
              <a:buFontTx/>
              <a:buChar char="–"/>
            </a:pPr>
            <a:r>
              <a:rPr lang="en-US" sz="2800" dirty="0"/>
              <a:t>Your household current is ac.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RRL0007.png"/>
          <p:cNvPicPr>
            <a:picLocks noChangeAspect="1"/>
          </p:cNvPicPr>
          <p:nvPr/>
        </p:nvPicPr>
        <p:blipFill>
          <a:blip r:embed="rId2"/>
          <a:stretch>
            <a:fillRect/>
          </a:stretch>
        </p:blipFill>
        <p:spPr>
          <a:xfrm>
            <a:off x="457200" y="1524000"/>
            <a:ext cx="3338513" cy="2533650"/>
          </a:xfrm>
          <a:prstGeom prst="rect">
            <a:avLst/>
          </a:prstGeom>
        </p:spPr>
      </p:pic>
      <p:sp>
        <p:nvSpPr>
          <p:cNvPr id="5" name="TextBox 4"/>
          <p:cNvSpPr txBox="1"/>
          <p:nvPr/>
        </p:nvSpPr>
        <p:spPr>
          <a:xfrm>
            <a:off x="4800600" y="381000"/>
            <a:ext cx="2161770" cy="830997"/>
          </a:xfrm>
          <a:prstGeom prst="rect">
            <a:avLst/>
          </a:prstGeom>
          <a:noFill/>
        </p:spPr>
        <p:txBody>
          <a:bodyPr wrap="none" rtlCol="0">
            <a:sp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 / DC</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4343400" y="2362200"/>
            <a:ext cx="4522016" cy="923330"/>
          </a:xfrm>
          <a:prstGeom prst="rect">
            <a:avLst/>
          </a:prstGeom>
          <a:noFill/>
        </p:spPr>
        <p:txBody>
          <a:bodyPr wrap="none" rtlCol="0">
            <a:spAutoFit/>
          </a:bodyPr>
          <a:lstStyle/>
          <a:p>
            <a:r>
              <a:rPr lang="en-US" dirty="0" smtClean="0"/>
              <a:t>Electrons can either flow in one direction</a:t>
            </a:r>
          </a:p>
          <a:p>
            <a:r>
              <a:rPr lang="en-US" dirty="0" smtClean="0"/>
              <a:t>or alternate and flow in the opposite direction </a:t>
            </a:r>
          </a:p>
          <a:p>
            <a:r>
              <a:rPr lang="en-US" dirty="0" smtClean="0"/>
              <a:t> by changing the polarity of the voltage.</a:t>
            </a:r>
            <a:endParaRPr lang="en-US" dirty="0"/>
          </a:p>
        </p:txBody>
      </p:sp>
      <p:sp>
        <p:nvSpPr>
          <p:cNvPr id="7" name="TextBox 6"/>
          <p:cNvSpPr txBox="1"/>
          <p:nvPr/>
        </p:nvSpPr>
        <p:spPr>
          <a:xfrm>
            <a:off x="246520" y="1524000"/>
            <a:ext cx="421359" cy="646331"/>
          </a:xfrm>
          <a:prstGeom prst="rect">
            <a:avLst/>
          </a:prstGeom>
          <a:noFill/>
        </p:spPr>
        <p:txBody>
          <a:bodyPr wrap="none" rtlCol="0">
            <a:spAutoFit/>
          </a:bodyPr>
          <a:lstStyle/>
          <a:p>
            <a:r>
              <a:rPr lang="en-US" sz="3600" dirty="0" smtClean="0">
                <a:solidFill>
                  <a:srgbClr val="800000"/>
                </a:solidFill>
              </a:rPr>
              <a:t>+</a:t>
            </a:r>
            <a:endParaRPr lang="en-US" sz="3600" dirty="0">
              <a:solidFill>
                <a:srgbClr val="800000"/>
              </a:solidFill>
            </a:endParaRPr>
          </a:p>
        </p:txBody>
      </p:sp>
      <p:sp>
        <p:nvSpPr>
          <p:cNvPr id="8" name="TextBox 7"/>
          <p:cNvSpPr txBox="1"/>
          <p:nvPr/>
        </p:nvSpPr>
        <p:spPr>
          <a:xfrm>
            <a:off x="246520" y="3048000"/>
            <a:ext cx="389349" cy="830997"/>
          </a:xfrm>
          <a:prstGeom prst="rect">
            <a:avLst/>
          </a:prstGeom>
          <a:noFill/>
        </p:spPr>
        <p:txBody>
          <a:bodyPr wrap="none" rtlCol="0">
            <a:spAutoFit/>
          </a:bodyPr>
          <a:lstStyle/>
          <a:p>
            <a:r>
              <a:rPr lang="en-US" sz="4800" dirty="0" smtClean="0">
                <a:solidFill>
                  <a:srgbClr val="800000"/>
                </a:solidFill>
              </a:rPr>
              <a:t>-</a:t>
            </a:r>
            <a:endParaRPr lang="en-US" sz="4800" dirty="0">
              <a:solidFill>
                <a:srgbClr val="800000"/>
              </a:solidFill>
            </a:endParaRPr>
          </a:p>
        </p:txBody>
      </p:sp>
      <p:sp>
        <p:nvSpPr>
          <p:cNvPr id="9" name="TextBox 8"/>
          <p:cNvSpPr txBox="1"/>
          <p:nvPr/>
        </p:nvSpPr>
        <p:spPr>
          <a:xfrm>
            <a:off x="153736" y="2514600"/>
            <a:ext cx="342762" cy="461665"/>
          </a:xfrm>
          <a:prstGeom prst="rect">
            <a:avLst/>
          </a:prstGeom>
          <a:noFill/>
        </p:spPr>
        <p:txBody>
          <a:bodyPr wrap="none" rtlCol="0">
            <a:spAutoFit/>
          </a:bodyPr>
          <a:lstStyle/>
          <a:p>
            <a:r>
              <a:rPr lang="en-US" sz="2400" dirty="0" smtClean="0">
                <a:solidFill>
                  <a:srgbClr val="800000"/>
                </a:solidFill>
              </a:rPr>
              <a:t>0</a:t>
            </a:r>
            <a:endParaRPr lang="en-US" sz="2400" dirty="0">
              <a:solidFill>
                <a:srgbClr val="8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3600" dirty="0">
                <a:solidFill>
                  <a:srgbClr val="C96D07"/>
                </a:solidFill>
                <a:ea typeface="Arial" pitchFamily="-111" charset="0"/>
                <a:cs typeface="Arial" pitchFamily="-111" charset="0"/>
              </a:rPr>
              <a:t>Moving </a:t>
            </a:r>
            <a:r>
              <a:rPr lang="en-US" sz="3600" dirty="0" smtClean="0">
                <a:solidFill>
                  <a:srgbClr val="C96D07"/>
                </a:solidFill>
                <a:ea typeface="Arial" pitchFamily="-111" charset="0"/>
                <a:cs typeface="Arial" pitchFamily="-111" charset="0"/>
              </a:rPr>
              <a:t>Electrons</a:t>
            </a:r>
          </a:p>
          <a:p>
            <a:pPr algn="ctr"/>
            <a:r>
              <a:rPr lang="en-US" sz="3600" dirty="0" smtClean="0">
                <a:solidFill>
                  <a:srgbClr val="C96D07"/>
                </a:solidFill>
                <a:ea typeface="Arial" pitchFamily="-111" charset="0"/>
                <a:cs typeface="Arial" pitchFamily="-111" charset="0"/>
              </a:rPr>
              <a:t> </a:t>
            </a:r>
            <a:r>
              <a:rPr lang="en-US" sz="3600" dirty="0">
                <a:solidFill>
                  <a:srgbClr val="C96D07"/>
                </a:solidFill>
                <a:ea typeface="Arial" pitchFamily="-111" charset="0"/>
                <a:cs typeface="Arial" pitchFamily="-111" charset="0"/>
              </a:rPr>
              <a:t>Doing Something Useful</a:t>
            </a:r>
          </a:p>
        </p:txBody>
      </p:sp>
      <p:sp>
        <p:nvSpPr>
          <p:cNvPr id="13315" name="Rectangle 5"/>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dirty="0">
                <a:ea typeface="Arial" pitchFamily="-111" charset="0"/>
                <a:cs typeface="Arial" pitchFamily="-111" charset="0"/>
              </a:rPr>
              <a:t>Any time energy is expended to do something, work is performed.</a:t>
            </a:r>
          </a:p>
          <a:p>
            <a:pPr marL="342900" indent="-342900">
              <a:spcBef>
                <a:spcPct val="20000"/>
              </a:spcBef>
              <a:buFontTx/>
              <a:buChar char="•"/>
            </a:pPr>
            <a:r>
              <a:rPr lang="en-US" sz="3200" dirty="0">
                <a:ea typeface="Arial" pitchFamily="-111" charset="0"/>
                <a:cs typeface="Arial" pitchFamily="-111" charset="0"/>
              </a:rPr>
              <a:t>When moving electrons do some work, power is consumed.</a:t>
            </a:r>
          </a:p>
          <a:p>
            <a:pPr marL="342900" indent="-342900">
              <a:spcBef>
                <a:spcPct val="20000"/>
              </a:spcBef>
              <a:buFontTx/>
              <a:buChar char="•"/>
            </a:pPr>
            <a:r>
              <a:rPr lang="en-US" sz="3200" dirty="0">
                <a:ea typeface="Arial" pitchFamily="-111" charset="0"/>
                <a:cs typeface="Arial" pitchFamily="-111" charset="0"/>
              </a:rPr>
              <a:t>Power is measured in the units of </a:t>
            </a:r>
            <a:r>
              <a:rPr lang="en-US" sz="3200" b="1" u="sng" dirty="0">
                <a:ea typeface="Arial" pitchFamily="-111" charset="0"/>
                <a:cs typeface="Arial" pitchFamily="-111" charset="0"/>
              </a:rPr>
              <a:t>watts </a:t>
            </a:r>
            <a:r>
              <a:rPr lang="en-US" sz="3200" dirty="0">
                <a:ea typeface="Arial" pitchFamily="-111" charset="0"/>
                <a:cs typeface="Arial" pitchFamily="-111" charset="0"/>
              </a:rPr>
              <a:t>(W)</a:t>
            </a:r>
            <a:r>
              <a:rPr lang="en-US" sz="3200" dirty="0" smtClean="0">
                <a:ea typeface="Arial" pitchFamily="-111" charset="0"/>
                <a:cs typeface="Arial" pitchFamily="-111" charset="0"/>
              </a:rPr>
              <a:t>.  </a:t>
            </a:r>
            <a:r>
              <a:rPr lang="en-US" sz="1400" dirty="0" smtClean="0">
                <a:solidFill>
                  <a:srgbClr val="FF0000"/>
                </a:solidFill>
                <a:latin typeface="Cambria"/>
                <a:ea typeface="Arial" pitchFamily="-111" charset="0"/>
                <a:cs typeface="Cambria"/>
              </a:rPr>
              <a:t>T5A02</a:t>
            </a:r>
            <a:endParaRPr lang="en-US" sz="1400" dirty="0">
              <a:solidFill>
                <a:srgbClr val="FF0000"/>
              </a:solidFill>
              <a:latin typeface="Cambria"/>
              <a:ea typeface="Arial" pitchFamily="-111" charset="0"/>
              <a:cs typeface="Cambr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85800" y="0"/>
            <a:ext cx="7772400" cy="914400"/>
          </a:xfrm>
          <a:prstGeom prst="rect">
            <a:avLst/>
          </a:prstGeom>
          <a:noFill/>
          <a:ln w="9525">
            <a:noFill/>
            <a:miter lim="800000"/>
            <a:headEnd/>
            <a:tailEnd/>
          </a:ln>
        </p:spPr>
        <p:txBody>
          <a:bodyPr anchor="ctr">
            <a:prstTxWarp prst="textNoShape">
              <a:avLst/>
            </a:prstTxWarp>
          </a:bodyPr>
          <a:lstStyle/>
          <a:p>
            <a:pPr algn="ctr"/>
            <a:r>
              <a:rPr lang="en-US" sz="4400" dirty="0"/>
              <a:t>Metric Units</a:t>
            </a:r>
          </a:p>
        </p:txBody>
      </p:sp>
      <p:grpSp>
        <p:nvGrpSpPr>
          <p:cNvPr id="21" name="Group 20"/>
          <p:cNvGrpSpPr/>
          <p:nvPr/>
        </p:nvGrpSpPr>
        <p:grpSpPr>
          <a:xfrm>
            <a:off x="1562100" y="936625"/>
            <a:ext cx="5295900" cy="4094163"/>
            <a:chOff x="1562100" y="1600200"/>
            <a:chExt cx="5295900" cy="4094163"/>
          </a:xfrm>
        </p:grpSpPr>
        <p:pic>
          <p:nvPicPr>
            <p:cNvPr id="3075" name="Picture 5" descr="Table 2-1"/>
            <p:cNvPicPr>
              <a:picLocks noChangeAspect="1" noChangeArrowheads="1"/>
            </p:cNvPicPr>
            <p:nvPr/>
          </p:nvPicPr>
          <p:blipFill>
            <a:blip r:embed="rId3"/>
            <a:srcRect/>
            <a:stretch>
              <a:fillRect/>
            </a:stretch>
          </p:blipFill>
          <p:spPr bwMode="auto">
            <a:xfrm>
              <a:off x="2552700" y="1600200"/>
              <a:ext cx="4267200" cy="4094163"/>
            </a:xfrm>
            <a:prstGeom prst="rect">
              <a:avLst/>
            </a:prstGeom>
            <a:noFill/>
            <a:ln w="9525">
              <a:noFill/>
              <a:miter lim="800000"/>
              <a:headEnd/>
              <a:tailEnd/>
            </a:ln>
          </p:spPr>
        </p:pic>
        <p:cxnSp>
          <p:nvCxnSpPr>
            <p:cNvPr id="7" name="Straight Arrow Connector 6"/>
            <p:cNvCxnSpPr/>
            <p:nvPr/>
          </p:nvCxnSpPr>
          <p:spPr>
            <a:xfrm>
              <a:off x="1600200" y="34290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00200" y="3198812"/>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00200" y="28956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00200" y="4722812"/>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00200" y="50292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55626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62100" y="4044952"/>
              <a:ext cx="5295900" cy="1588"/>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7315200" y="1828800"/>
            <a:ext cx="1630844" cy="646331"/>
          </a:xfrm>
          <a:prstGeom prst="rect">
            <a:avLst/>
          </a:prstGeom>
          <a:noFill/>
        </p:spPr>
        <p:txBody>
          <a:bodyPr wrap="none" rtlCol="0">
            <a:spAutoFit/>
          </a:bodyPr>
          <a:lstStyle/>
          <a:p>
            <a:r>
              <a:rPr lang="en-US" dirty="0" smtClean="0"/>
              <a:t>Convert down</a:t>
            </a:r>
          </a:p>
          <a:p>
            <a:r>
              <a:rPr lang="en-US" dirty="0" smtClean="0"/>
              <a:t>Decimal  </a:t>
            </a:r>
            <a:r>
              <a:rPr lang="en-US" b="1" i="1" dirty="0" smtClean="0"/>
              <a:t>Right</a:t>
            </a:r>
            <a:endParaRPr lang="en-US" b="1" i="1" dirty="0"/>
          </a:p>
        </p:txBody>
      </p:sp>
      <p:sp>
        <p:nvSpPr>
          <p:cNvPr id="18" name="TextBox 17"/>
          <p:cNvSpPr txBox="1"/>
          <p:nvPr/>
        </p:nvSpPr>
        <p:spPr>
          <a:xfrm>
            <a:off x="7315200" y="2782669"/>
            <a:ext cx="1510919" cy="646331"/>
          </a:xfrm>
          <a:prstGeom prst="rect">
            <a:avLst/>
          </a:prstGeom>
          <a:noFill/>
        </p:spPr>
        <p:txBody>
          <a:bodyPr wrap="none" rtlCol="0">
            <a:spAutoFit/>
          </a:bodyPr>
          <a:lstStyle/>
          <a:p>
            <a:r>
              <a:rPr lang="en-US" dirty="0" smtClean="0"/>
              <a:t>Convert up</a:t>
            </a:r>
          </a:p>
          <a:p>
            <a:r>
              <a:rPr lang="en-US" dirty="0" smtClean="0"/>
              <a:t>Decimal  </a:t>
            </a:r>
            <a:r>
              <a:rPr lang="en-US" b="1" i="1" dirty="0" smtClean="0"/>
              <a:t>Left</a:t>
            </a:r>
            <a:endParaRPr lang="en-US" b="1" i="1" dirty="0"/>
          </a:p>
        </p:txBody>
      </p:sp>
      <p:sp>
        <p:nvSpPr>
          <p:cNvPr id="19" name="TextBox 18"/>
          <p:cNvSpPr txBox="1"/>
          <p:nvPr/>
        </p:nvSpPr>
        <p:spPr>
          <a:xfrm>
            <a:off x="457200" y="5377934"/>
            <a:ext cx="2596797" cy="369332"/>
          </a:xfrm>
          <a:prstGeom prst="rect">
            <a:avLst/>
          </a:prstGeom>
          <a:noFill/>
        </p:spPr>
        <p:txBody>
          <a:bodyPr wrap="none" rtlCol="0">
            <a:spAutoFit/>
          </a:bodyPr>
          <a:lstStyle/>
          <a:p>
            <a:r>
              <a:rPr lang="en-US" dirty="0" smtClean="0"/>
              <a:t>Example 1:  5MHz = ? kHz</a:t>
            </a:r>
            <a:endParaRPr lang="en-US" dirty="0"/>
          </a:p>
        </p:txBody>
      </p:sp>
      <p:sp>
        <p:nvSpPr>
          <p:cNvPr id="20" name="TextBox 19"/>
          <p:cNvSpPr txBox="1"/>
          <p:nvPr/>
        </p:nvSpPr>
        <p:spPr>
          <a:xfrm>
            <a:off x="3129945" y="5377934"/>
            <a:ext cx="106189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5000 kHz</a:t>
            </a:r>
            <a:endParaRPr lang="en-US" dirty="0"/>
          </a:p>
        </p:txBody>
      </p:sp>
      <p:sp>
        <p:nvSpPr>
          <p:cNvPr id="22" name="TextBox 21"/>
          <p:cNvSpPr txBox="1"/>
          <p:nvPr/>
        </p:nvSpPr>
        <p:spPr>
          <a:xfrm>
            <a:off x="457200" y="5987534"/>
            <a:ext cx="2441694" cy="369332"/>
          </a:xfrm>
          <a:prstGeom prst="rect">
            <a:avLst/>
          </a:prstGeom>
          <a:noFill/>
        </p:spPr>
        <p:txBody>
          <a:bodyPr wrap="none" rtlCol="0">
            <a:spAutoFit/>
          </a:bodyPr>
          <a:lstStyle/>
          <a:p>
            <a:r>
              <a:rPr lang="en-US" dirty="0" smtClean="0"/>
              <a:t>Example 2:  50 </a:t>
            </a:r>
            <a:r>
              <a:rPr lang="en-US" dirty="0" err="1" smtClean="0"/>
              <a:t>mA</a:t>
            </a:r>
            <a:r>
              <a:rPr lang="en-US" dirty="0" smtClean="0"/>
              <a:t> = ? A</a:t>
            </a:r>
            <a:endParaRPr lang="en-US" dirty="0"/>
          </a:p>
        </p:txBody>
      </p:sp>
      <p:sp>
        <p:nvSpPr>
          <p:cNvPr id="23" name="TextBox 22"/>
          <p:cNvSpPr txBox="1"/>
          <p:nvPr/>
        </p:nvSpPr>
        <p:spPr>
          <a:xfrm>
            <a:off x="3129945" y="5987534"/>
            <a:ext cx="65915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.05 A</a:t>
            </a:r>
            <a:endParaRPr lang="en-US" dirty="0"/>
          </a:p>
        </p:txBody>
      </p:sp>
      <p:sp>
        <p:nvSpPr>
          <p:cNvPr id="24" name="TextBox 23"/>
          <p:cNvSpPr txBox="1"/>
          <p:nvPr/>
        </p:nvSpPr>
        <p:spPr>
          <a:xfrm>
            <a:off x="967065" y="3198299"/>
            <a:ext cx="595035" cy="369332"/>
          </a:xfrm>
          <a:prstGeom prst="rect">
            <a:avLst/>
          </a:prstGeom>
          <a:noFill/>
        </p:spPr>
        <p:txBody>
          <a:bodyPr wrap="none" rtlCol="0">
            <a:spAutoFit/>
          </a:bodyPr>
          <a:lstStyle/>
          <a:p>
            <a:r>
              <a:rPr lang="en-US" dirty="0" smtClean="0"/>
              <a:t>Unit</a:t>
            </a:r>
            <a:endParaRPr lang="en-US" dirty="0"/>
          </a:p>
        </p:txBody>
      </p:sp>
      <p:sp>
        <p:nvSpPr>
          <p:cNvPr id="25" name="TextBox 24"/>
          <p:cNvSpPr txBox="1"/>
          <p:nvPr/>
        </p:nvSpPr>
        <p:spPr>
          <a:xfrm>
            <a:off x="4545355" y="5410200"/>
            <a:ext cx="3253678" cy="369332"/>
          </a:xfrm>
          <a:prstGeom prst="rect">
            <a:avLst/>
          </a:prstGeom>
          <a:noFill/>
        </p:spPr>
        <p:txBody>
          <a:bodyPr wrap="none" rtlCol="0">
            <a:spAutoFit/>
          </a:bodyPr>
          <a:lstStyle/>
          <a:p>
            <a:r>
              <a:rPr lang="en-US" dirty="0" smtClean="0"/>
              <a:t>Example 2:  1.00 dollar = ? dimes</a:t>
            </a:r>
            <a:endParaRPr lang="en-US" dirty="0"/>
          </a:p>
        </p:txBody>
      </p:sp>
      <p:sp>
        <p:nvSpPr>
          <p:cNvPr id="26" name="TextBox 25"/>
          <p:cNvSpPr txBox="1"/>
          <p:nvPr/>
        </p:nvSpPr>
        <p:spPr>
          <a:xfrm>
            <a:off x="7795068" y="5410200"/>
            <a:ext cx="103105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10 dimes</a:t>
            </a:r>
            <a:endParaRPr lang="en-US" dirty="0"/>
          </a:p>
        </p:txBody>
      </p:sp>
      <p:sp>
        <p:nvSpPr>
          <p:cNvPr id="27" name="TextBox 26"/>
          <p:cNvSpPr txBox="1"/>
          <p:nvPr/>
        </p:nvSpPr>
        <p:spPr>
          <a:xfrm>
            <a:off x="4191842" y="5987534"/>
            <a:ext cx="3406289" cy="369332"/>
          </a:xfrm>
          <a:prstGeom prst="rect">
            <a:avLst/>
          </a:prstGeom>
          <a:noFill/>
        </p:spPr>
        <p:txBody>
          <a:bodyPr wrap="none" rtlCol="0">
            <a:spAutoFit/>
          </a:bodyPr>
          <a:lstStyle/>
          <a:p>
            <a:r>
              <a:rPr lang="en-US" dirty="0" smtClean="0"/>
              <a:t>Example 3:  1.00 dollar = ? pennies</a:t>
            </a:r>
            <a:endParaRPr lang="en-US" dirty="0"/>
          </a:p>
        </p:txBody>
      </p:sp>
      <p:sp>
        <p:nvSpPr>
          <p:cNvPr id="28" name="TextBox 27"/>
          <p:cNvSpPr txBox="1"/>
          <p:nvPr/>
        </p:nvSpPr>
        <p:spPr>
          <a:xfrm>
            <a:off x="7743371" y="5987534"/>
            <a:ext cx="10827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100 cents</a:t>
            </a:r>
            <a:endParaRPr lang="en-US" dirty="0"/>
          </a:p>
        </p:txBody>
      </p:sp>
      <p:sp>
        <p:nvSpPr>
          <p:cNvPr id="29" name="TextBox 28"/>
          <p:cNvSpPr txBox="1"/>
          <p:nvPr/>
        </p:nvSpPr>
        <p:spPr>
          <a:xfrm>
            <a:off x="457200" y="1600200"/>
            <a:ext cx="716963" cy="1600438"/>
          </a:xfrm>
          <a:prstGeom prst="rect">
            <a:avLst/>
          </a:prstGeom>
          <a:noFill/>
        </p:spPr>
        <p:txBody>
          <a:bodyPr wrap="none" rtlCol="0">
            <a:spAutoFit/>
          </a:bodyPr>
          <a:lstStyle/>
          <a:p>
            <a:r>
              <a:rPr lang="en-US" sz="1400" dirty="0" smtClean="0">
                <a:solidFill>
                  <a:srgbClr val="FF0000"/>
                </a:solidFill>
                <a:latin typeface="Cambria"/>
                <a:cs typeface="Cambria"/>
              </a:rPr>
              <a:t>T5BO2</a:t>
            </a:r>
          </a:p>
          <a:p>
            <a:r>
              <a:rPr lang="en-US" sz="1400" dirty="0" smtClean="0">
                <a:solidFill>
                  <a:srgbClr val="FF0000"/>
                </a:solidFill>
                <a:latin typeface="Cambria"/>
                <a:cs typeface="Cambria"/>
              </a:rPr>
              <a:t>T5B03</a:t>
            </a:r>
          </a:p>
          <a:p>
            <a:r>
              <a:rPr lang="en-US" sz="1400" dirty="0" smtClean="0">
                <a:solidFill>
                  <a:srgbClr val="FF0000"/>
                </a:solidFill>
                <a:latin typeface="Cambria"/>
                <a:cs typeface="Cambria"/>
              </a:rPr>
              <a:t>T5B04</a:t>
            </a:r>
          </a:p>
          <a:p>
            <a:r>
              <a:rPr lang="en-US" sz="1400" dirty="0" smtClean="0">
                <a:solidFill>
                  <a:srgbClr val="FF0000"/>
                </a:solidFill>
                <a:latin typeface="Cambria"/>
                <a:cs typeface="Cambria"/>
              </a:rPr>
              <a:t>T5B05</a:t>
            </a:r>
          </a:p>
          <a:p>
            <a:r>
              <a:rPr lang="en-US" sz="1400" dirty="0" smtClean="0">
                <a:solidFill>
                  <a:srgbClr val="FF0000"/>
                </a:solidFill>
                <a:latin typeface="Cambria"/>
                <a:cs typeface="Cambria"/>
              </a:rPr>
              <a:t>T5B06</a:t>
            </a:r>
          </a:p>
          <a:p>
            <a:r>
              <a:rPr lang="en-US" sz="1400" dirty="0" smtClean="0">
                <a:solidFill>
                  <a:srgbClr val="FF0000"/>
                </a:solidFill>
                <a:latin typeface="Cambria"/>
                <a:cs typeface="Cambria"/>
              </a:rPr>
              <a:t>T5B07</a:t>
            </a:r>
          </a:p>
          <a:p>
            <a:r>
              <a:rPr lang="en-US" sz="1400" dirty="0" smtClean="0">
                <a:solidFill>
                  <a:srgbClr val="FF0000"/>
                </a:solidFill>
                <a:latin typeface="Cambria"/>
                <a:cs typeface="Cambria"/>
              </a:rPr>
              <a:t>T5B08</a:t>
            </a:r>
          </a:p>
        </p:txBody>
      </p:sp>
      <p:sp>
        <p:nvSpPr>
          <p:cNvPr id="30" name="TextBox 29"/>
          <p:cNvSpPr txBox="1"/>
          <p:nvPr/>
        </p:nvSpPr>
        <p:spPr>
          <a:xfrm>
            <a:off x="1265400" y="444182"/>
            <a:ext cx="5852884" cy="492443"/>
          </a:xfrm>
          <a:prstGeom prst="rect">
            <a:avLst/>
          </a:prstGeom>
          <a:noFill/>
        </p:spPr>
        <p:txBody>
          <a:bodyPr wrap="none" rtlCol="0">
            <a:spAutoFit/>
          </a:bodyPr>
          <a:lstStyle/>
          <a:p>
            <a:r>
              <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Grace Says “ Left up right Down”</a:t>
            </a:r>
            <a:endParaRPr 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80">
                                          <p:stCondLst>
                                            <p:cond delay="0"/>
                                          </p:stCondLst>
                                        </p:cTn>
                                        <p:tgtEl>
                                          <p:spTgt spid="30"/>
                                        </p:tgtEl>
                                      </p:cBhvr>
                                    </p:animEffect>
                                    <p:anim calcmode="lin" valueType="num">
                                      <p:cBhvr>
                                        <p:cTn id="1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6" dur="26">
                                          <p:stCondLst>
                                            <p:cond delay="650"/>
                                          </p:stCondLst>
                                        </p:cTn>
                                        <p:tgtEl>
                                          <p:spTgt spid="30"/>
                                        </p:tgtEl>
                                      </p:cBhvr>
                                      <p:to x="100000" y="60000"/>
                                    </p:animScale>
                                    <p:animScale>
                                      <p:cBhvr>
                                        <p:cTn id="17" dur="166" decel="50000">
                                          <p:stCondLst>
                                            <p:cond delay="676"/>
                                          </p:stCondLst>
                                        </p:cTn>
                                        <p:tgtEl>
                                          <p:spTgt spid="30"/>
                                        </p:tgtEl>
                                      </p:cBhvr>
                                      <p:to x="100000" y="100000"/>
                                    </p:animScale>
                                    <p:animScale>
                                      <p:cBhvr>
                                        <p:cTn id="18" dur="26">
                                          <p:stCondLst>
                                            <p:cond delay="1312"/>
                                          </p:stCondLst>
                                        </p:cTn>
                                        <p:tgtEl>
                                          <p:spTgt spid="30"/>
                                        </p:tgtEl>
                                      </p:cBhvr>
                                      <p:to x="100000" y="80000"/>
                                    </p:animScale>
                                    <p:animScale>
                                      <p:cBhvr>
                                        <p:cTn id="19" dur="166" decel="50000">
                                          <p:stCondLst>
                                            <p:cond delay="1338"/>
                                          </p:stCondLst>
                                        </p:cTn>
                                        <p:tgtEl>
                                          <p:spTgt spid="30"/>
                                        </p:tgtEl>
                                      </p:cBhvr>
                                      <p:to x="100000" y="100000"/>
                                    </p:animScale>
                                    <p:animScale>
                                      <p:cBhvr>
                                        <p:cTn id="20" dur="26">
                                          <p:stCondLst>
                                            <p:cond delay="1642"/>
                                          </p:stCondLst>
                                        </p:cTn>
                                        <p:tgtEl>
                                          <p:spTgt spid="30"/>
                                        </p:tgtEl>
                                      </p:cBhvr>
                                      <p:to x="100000" y="90000"/>
                                    </p:animScale>
                                    <p:animScale>
                                      <p:cBhvr>
                                        <p:cTn id="21" dur="166" decel="50000">
                                          <p:stCondLst>
                                            <p:cond delay="1668"/>
                                          </p:stCondLst>
                                        </p:cTn>
                                        <p:tgtEl>
                                          <p:spTgt spid="30"/>
                                        </p:tgtEl>
                                      </p:cBhvr>
                                      <p:to x="100000" y="100000"/>
                                    </p:animScale>
                                    <p:animScale>
                                      <p:cBhvr>
                                        <p:cTn id="22" dur="26">
                                          <p:stCondLst>
                                            <p:cond delay="1808"/>
                                          </p:stCondLst>
                                        </p:cTn>
                                        <p:tgtEl>
                                          <p:spTgt spid="30"/>
                                        </p:tgtEl>
                                      </p:cBhvr>
                                      <p:to x="100000" y="95000"/>
                                    </p:animScale>
                                    <p:animScale>
                                      <p:cBhvr>
                                        <p:cTn id="23" dur="166" decel="50000">
                                          <p:stCondLst>
                                            <p:cond delay="1834"/>
                                          </p:stCondLst>
                                        </p:cTn>
                                        <p:tgtEl>
                                          <p:spTgt spid="30"/>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900" decel="100000" fill="hold"/>
                                        <p:tgtEl>
                                          <p:spTgt spid="2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900" decel="100000" fill="hold"/>
                                        <p:tgtEl>
                                          <p:spTgt spid="2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900" decel="100000" fill="hold"/>
                                        <p:tgtEl>
                                          <p:spTgt spid="2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900" decel="100000" fill="hold"/>
                                        <p:tgtEl>
                                          <p:spTgt spid="2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9" grpId="0"/>
      <p:bldP spid="20" grpId="0" animBg="1"/>
      <p:bldP spid="22" grpId="0"/>
      <p:bldP spid="23" grpId="0" animBg="1"/>
      <p:bldP spid="25" grpId="0"/>
      <p:bldP spid="26" grpId="0" animBg="1"/>
      <p:bldP spid="27" grpId="0"/>
      <p:bldP spid="28" grpId="0" animBg="1"/>
      <p:bldP spid="30"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400" dirty="0">
                <a:solidFill>
                  <a:srgbClr val="C96D07"/>
                </a:solidFill>
              </a:rPr>
              <a:t>Power Formula</a:t>
            </a:r>
          </a:p>
        </p:txBody>
      </p:sp>
      <p:sp>
        <p:nvSpPr>
          <p:cNvPr id="14339" name="Rectangle 5"/>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3200" dirty="0"/>
              <a:t>Power is defined as the amount of current that is being pushed through a conductor or device to do work.</a:t>
            </a:r>
          </a:p>
          <a:p>
            <a:pPr marL="742950" lvl="1" indent="-285750">
              <a:spcBef>
                <a:spcPct val="20000"/>
              </a:spcBef>
              <a:buFontTx/>
              <a:buChar char="–"/>
            </a:pPr>
            <a:r>
              <a:rPr lang="en-US" sz="2800" dirty="0"/>
              <a:t>P =</a:t>
            </a:r>
            <a:r>
              <a:rPr lang="en-US" sz="2800" dirty="0" smtClean="0"/>
              <a:t> I </a:t>
            </a:r>
            <a:r>
              <a:rPr lang="en-US" sz="2800" dirty="0" err="1" smtClean="0"/>
              <a:t>x</a:t>
            </a:r>
            <a:r>
              <a:rPr lang="en-US" sz="2800" dirty="0" smtClean="0"/>
              <a:t> E   </a:t>
            </a:r>
            <a:r>
              <a:rPr lang="en-US" sz="1400" dirty="0" smtClean="0">
                <a:solidFill>
                  <a:srgbClr val="FF0000"/>
                </a:solidFill>
                <a:latin typeface="Cambria"/>
                <a:cs typeface="Cambria"/>
              </a:rPr>
              <a:t>T5C08</a:t>
            </a:r>
          </a:p>
          <a:p>
            <a:pPr marL="742950" lvl="1" indent="-285750">
              <a:spcBef>
                <a:spcPct val="20000"/>
              </a:spcBef>
              <a:buFontTx/>
              <a:buChar char="–"/>
            </a:pPr>
            <a:r>
              <a:rPr lang="en-US" sz="2800" dirty="0"/>
              <a:t>E = P/I</a:t>
            </a:r>
          </a:p>
          <a:p>
            <a:pPr marL="742950" lvl="1" indent="-285750">
              <a:spcBef>
                <a:spcPct val="20000"/>
              </a:spcBef>
              <a:buFontTx/>
              <a:buChar char="–"/>
            </a:pPr>
            <a:r>
              <a:rPr lang="en-US" sz="2800" dirty="0"/>
              <a:t>I = P/E</a:t>
            </a:r>
          </a:p>
        </p:txBody>
      </p:sp>
      <p:sp>
        <p:nvSpPr>
          <p:cNvPr id="7" name="Donut 6"/>
          <p:cNvSpPr/>
          <p:nvPr/>
        </p:nvSpPr>
        <p:spPr>
          <a:xfrm>
            <a:off x="4724400" y="3733800"/>
            <a:ext cx="2438400" cy="2362200"/>
          </a:xfrm>
          <a:prstGeom prst="donut">
            <a:avLst>
              <a:gd name="adj" fmla="val 15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a:stCxn id="7" idx="2"/>
            <a:endCxn id="7" idx="6"/>
          </p:cNvCxnSpPr>
          <p:nvPr/>
        </p:nvCxnSpPr>
        <p:spPr>
          <a:xfrm rot="10800000" flipH="1">
            <a:off x="4724400" y="4914900"/>
            <a:ext cx="2438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7" idx="4"/>
          </p:cNvCxnSpPr>
          <p:nvPr/>
        </p:nvCxnSpPr>
        <p:spPr>
          <a:xfrm rot="5400000">
            <a:off x="5353845" y="5506244"/>
            <a:ext cx="1179511"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674944" y="4004101"/>
            <a:ext cx="535724" cy="830997"/>
          </a:xfrm>
          <a:prstGeom prst="rect">
            <a:avLst/>
          </a:prstGeom>
          <a:noFill/>
        </p:spPr>
        <p:txBody>
          <a:bodyPr wrap="square" rtlCol="0">
            <a:spAutoFit/>
          </a:bodyPr>
          <a:lstStyle/>
          <a:p>
            <a:r>
              <a:rPr lang="en-US" sz="4800" dirty="0" smtClean="0"/>
              <a:t>P</a:t>
            </a:r>
            <a:endParaRPr lang="en-US" sz="4800" dirty="0"/>
          </a:p>
        </p:txBody>
      </p:sp>
      <p:sp>
        <p:nvSpPr>
          <p:cNvPr id="14" name="TextBox 13"/>
          <p:cNvSpPr txBox="1"/>
          <p:nvPr/>
        </p:nvSpPr>
        <p:spPr>
          <a:xfrm>
            <a:off x="5339095" y="4994701"/>
            <a:ext cx="335849" cy="830997"/>
          </a:xfrm>
          <a:prstGeom prst="rect">
            <a:avLst/>
          </a:prstGeom>
          <a:noFill/>
        </p:spPr>
        <p:txBody>
          <a:bodyPr wrap="none" rtlCol="0">
            <a:spAutoFit/>
          </a:bodyPr>
          <a:lstStyle/>
          <a:p>
            <a:r>
              <a:rPr lang="en-US" sz="4800" dirty="0" smtClean="0"/>
              <a:t>I</a:t>
            </a:r>
            <a:endParaRPr lang="en-US" sz="4800" dirty="0"/>
          </a:p>
        </p:txBody>
      </p:sp>
      <p:sp>
        <p:nvSpPr>
          <p:cNvPr id="15" name="TextBox 14"/>
          <p:cNvSpPr txBox="1"/>
          <p:nvPr/>
        </p:nvSpPr>
        <p:spPr>
          <a:xfrm>
            <a:off x="6210668" y="4994701"/>
            <a:ext cx="524002" cy="830997"/>
          </a:xfrm>
          <a:prstGeom prst="rect">
            <a:avLst/>
          </a:prstGeom>
          <a:noFill/>
        </p:spPr>
        <p:txBody>
          <a:bodyPr wrap="none" rtlCol="0">
            <a:spAutoFit/>
          </a:bodyPr>
          <a:lstStyle/>
          <a:p>
            <a:r>
              <a:rPr lang="en-US" sz="4800" dirty="0" smtClean="0"/>
              <a:t>E</a:t>
            </a:r>
            <a:endParaRPr lang="en-U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38200" y="1143000"/>
            <a:ext cx="7914396" cy="646331"/>
          </a:xfrm>
          <a:prstGeom prst="rect">
            <a:avLst/>
          </a:prstGeom>
          <a:noFill/>
        </p:spPr>
        <p:txBody>
          <a:bodyPr wrap="none" rtlCol="0">
            <a:spAutoFit/>
          </a:bodyPr>
          <a:lstStyle/>
          <a:p>
            <a:r>
              <a:rPr lang="en-US" dirty="0" smtClean="0">
                <a:solidFill>
                  <a:srgbClr val="FF0000"/>
                </a:solidFill>
              </a:rPr>
              <a:t>T5C09  </a:t>
            </a:r>
            <a:r>
              <a:rPr lang="en-US" dirty="0" smtClean="0"/>
              <a:t>How much power is being used in a circuit when the applied voltage is 13.8</a:t>
            </a:r>
          </a:p>
          <a:p>
            <a:r>
              <a:rPr lang="en-US" dirty="0" smtClean="0"/>
              <a:t>Volts DC and the current is 10 amps</a:t>
            </a:r>
            <a:endParaRPr lang="en-US" dirty="0"/>
          </a:p>
        </p:txBody>
      </p:sp>
      <p:sp>
        <p:nvSpPr>
          <p:cNvPr id="3" name="TextBox 2"/>
          <p:cNvSpPr txBox="1"/>
          <p:nvPr/>
        </p:nvSpPr>
        <p:spPr>
          <a:xfrm>
            <a:off x="1219200" y="2895600"/>
            <a:ext cx="1052542" cy="646331"/>
          </a:xfrm>
          <a:prstGeom prst="rect">
            <a:avLst/>
          </a:prstGeom>
          <a:noFill/>
        </p:spPr>
        <p:txBody>
          <a:bodyPr wrap="none" rtlCol="0">
            <a:spAutoFit/>
          </a:bodyPr>
          <a:lstStyle/>
          <a:p>
            <a:r>
              <a:rPr lang="en-US" sz="3600" dirty="0" smtClean="0"/>
              <a:t>P=IE</a:t>
            </a:r>
            <a:endParaRPr lang="en-US" sz="3600" dirty="0"/>
          </a:p>
        </p:txBody>
      </p:sp>
      <p:sp>
        <p:nvSpPr>
          <p:cNvPr id="4" name="TextBox 3"/>
          <p:cNvSpPr txBox="1"/>
          <p:nvPr/>
        </p:nvSpPr>
        <p:spPr>
          <a:xfrm>
            <a:off x="2271742" y="4038600"/>
            <a:ext cx="2424236" cy="646331"/>
          </a:xfrm>
          <a:prstGeom prst="rect">
            <a:avLst/>
          </a:prstGeom>
          <a:noFill/>
        </p:spPr>
        <p:txBody>
          <a:bodyPr wrap="none" rtlCol="0">
            <a:spAutoFit/>
          </a:bodyPr>
          <a:lstStyle/>
          <a:p>
            <a:r>
              <a:rPr lang="en-US" sz="3600" dirty="0" smtClean="0"/>
              <a:t>P= 13.8 X 10</a:t>
            </a:r>
            <a:endParaRPr lang="en-US" sz="3600" dirty="0"/>
          </a:p>
        </p:txBody>
      </p:sp>
      <p:sp>
        <p:nvSpPr>
          <p:cNvPr id="5" name="TextBox 4"/>
          <p:cNvSpPr txBox="1"/>
          <p:nvPr/>
        </p:nvSpPr>
        <p:spPr>
          <a:xfrm>
            <a:off x="4038600" y="5144868"/>
            <a:ext cx="2627567" cy="646331"/>
          </a:xfrm>
          <a:prstGeom prst="rect">
            <a:avLst/>
          </a:prstGeom>
          <a:noFill/>
        </p:spPr>
        <p:txBody>
          <a:bodyPr wrap="none" rtlCol="0">
            <a:spAutoFit/>
          </a:bodyPr>
          <a:lstStyle/>
          <a:p>
            <a:r>
              <a:rPr lang="en-US" sz="3600" dirty="0" smtClean="0"/>
              <a:t>P= 138 Watts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71600" y="228600"/>
            <a:ext cx="6117781" cy="646331"/>
          </a:xfrm>
          <a:prstGeom prst="rect">
            <a:avLst/>
          </a:prstGeom>
          <a:noFill/>
        </p:spPr>
        <p:txBody>
          <a:bodyPr wrap="none" rtlCol="0">
            <a:spAutoFit/>
          </a:bodyPr>
          <a:lstStyle/>
          <a:p>
            <a:r>
              <a:rPr lang="en-US" sz="3600" dirty="0" smtClean="0">
                <a:solidFill>
                  <a:schemeClr val="accent1">
                    <a:lumMod val="75000"/>
                  </a:schemeClr>
                </a:solidFill>
              </a:rPr>
              <a:t>Other basic circuit components</a:t>
            </a:r>
            <a:endParaRPr lang="en-US" sz="3600" dirty="0">
              <a:solidFill>
                <a:schemeClr val="accent1">
                  <a:lumMod val="75000"/>
                </a:schemeClr>
              </a:solidFill>
            </a:endParaRPr>
          </a:p>
        </p:txBody>
      </p:sp>
      <p:sp>
        <p:nvSpPr>
          <p:cNvPr id="3" name="TextBox 2"/>
          <p:cNvSpPr txBox="1"/>
          <p:nvPr/>
        </p:nvSpPr>
        <p:spPr>
          <a:xfrm>
            <a:off x="990600" y="1106269"/>
            <a:ext cx="4595617" cy="646331"/>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Capacitors  </a:t>
            </a:r>
            <a:r>
              <a:rPr lang="en-US" dirty="0" smtClean="0"/>
              <a:t>	Stores energy in an electric field</a:t>
            </a:r>
          </a:p>
          <a:p>
            <a:r>
              <a:rPr lang="en-US" dirty="0" smtClean="0"/>
              <a:t>                         	Unit of measure – Farad,  F	</a:t>
            </a:r>
            <a:endParaRPr lang="en-US" dirty="0"/>
          </a:p>
        </p:txBody>
      </p:sp>
      <p:sp>
        <p:nvSpPr>
          <p:cNvPr id="4" name="TextBox 3"/>
          <p:cNvSpPr txBox="1"/>
          <p:nvPr/>
        </p:nvSpPr>
        <p:spPr>
          <a:xfrm>
            <a:off x="990600" y="1981200"/>
            <a:ext cx="4675529" cy="923330"/>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Inductors     </a:t>
            </a:r>
            <a:r>
              <a:rPr lang="en-US" dirty="0" smtClean="0"/>
              <a:t>	Stores energy in a magnetic field</a:t>
            </a:r>
          </a:p>
          <a:p>
            <a:r>
              <a:rPr lang="en-US" dirty="0" smtClean="0"/>
              <a:t>			Unit of measure – Henry,  H</a:t>
            </a:r>
          </a:p>
          <a:p>
            <a:endParaRPr lang="en-US" dirty="0"/>
          </a:p>
        </p:txBody>
      </p:sp>
      <p:sp>
        <p:nvSpPr>
          <p:cNvPr id="5" name="TextBox 4"/>
          <p:cNvSpPr txBox="1"/>
          <p:nvPr/>
        </p:nvSpPr>
        <p:spPr>
          <a:xfrm>
            <a:off x="990600" y="3429000"/>
            <a:ext cx="3061393" cy="646331"/>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Diodes                </a:t>
            </a:r>
            <a:r>
              <a:rPr lang="en-US" dirty="0" smtClean="0"/>
              <a:t>One way valve			</a:t>
            </a:r>
            <a:endParaRPr lang="en-US" dirty="0"/>
          </a:p>
        </p:txBody>
      </p:sp>
      <p:sp>
        <p:nvSpPr>
          <p:cNvPr id="6" name="TextBox 5"/>
          <p:cNvSpPr txBox="1"/>
          <p:nvPr/>
        </p:nvSpPr>
        <p:spPr>
          <a:xfrm>
            <a:off x="990600" y="4075331"/>
            <a:ext cx="4416594"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Transistors        </a:t>
            </a:r>
            <a:r>
              <a:rPr lang="en-US" dirty="0" smtClean="0"/>
              <a:t>Electronic switch or amplifier</a:t>
            </a:r>
            <a:endParaRPr lang="en-US" dirty="0"/>
          </a:p>
        </p:txBody>
      </p:sp>
      <p:sp>
        <p:nvSpPr>
          <p:cNvPr id="7" name="TextBox 6"/>
          <p:cNvSpPr txBox="1"/>
          <p:nvPr/>
        </p:nvSpPr>
        <p:spPr>
          <a:xfrm>
            <a:off x="990600" y="4800600"/>
            <a:ext cx="7173759" cy="646331"/>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Integrated circuits   </a:t>
            </a:r>
            <a:r>
              <a:rPr lang="en-US" dirty="0" smtClean="0"/>
              <a:t>Electronic component integrating many components </a:t>
            </a:r>
          </a:p>
          <a:p>
            <a:r>
              <a:rPr lang="en-US" dirty="0" smtClean="0"/>
              <a:t>				  in one package</a:t>
            </a:r>
            <a:endParaRPr lang="en-US" dirty="0"/>
          </a:p>
        </p:txBody>
      </p:sp>
      <p:sp>
        <p:nvSpPr>
          <p:cNvPr id="8" name="TextBox 7"/>
          <p:cNvSpPr txBox="1"/>
          <p:nvPr/>
        </p:nvSpPr>
        <p:spPr>
          <a:xfrm>
            <a:off x="3048000" y="2904530"/>
            <a:ext cx="1736373" cy="369332"/>
          </a:xfrm>
          <a:prstGeom prst="rect">
            <a:avLst/>
          </a:prstGeom>
          <a:noFill/>
        </p:spPr>
        <p:txBody>
          <a:bodyPr wrap="none" rtlCol="0">
            <a:spAutoFit/>
          </a:bodyPr>
          <a:lstStyle/>
          <a:p>
            <a:r>
              <a:rPr lang="en-US" dirty="0" smtClean="0">
                <a:solidFill>
                  <a:srgbClr val="C96D07"/>
                </a:solidFill>
              </a:rPr>
              <a:t>Semiconductors</a:t>
            </a:r>
            <a:endParaRPr lang="en-US" dirty="0">
              <a:solidFill>
                <a:srgbClr val="C96D07"/>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52400"/>
            <a:ext cx="4115955" cy="4527550"/>
          </a:xfrm>
          <a:prstGeom prst="rect">
            <a:avLst/>
          </a:prstGeom>
        </p:spPr>
      </p:pic>
      <p:pic>
        <p:nvPicPr>
          <p:cNvPr id="3" name="Picture 2"/>
          <p:cNvPicPr>
            <a:picLocks noChangeAspect="1"/>
          </p:cNvPicPr>
          <p:nvPr/>
        </p:nvPicPr>
        <p:blipFill>
          <a:blip r:embed="rId3"/>
          <a:stretch>
            <a:fillRect/>
          </a:stretch>
        </p:blipFill>
        <p:spPr>
          <a:xfrm>
            <a:off x="4572000" y="1981200"/>
            <a:ext cx="4343877" cy="3659610"/>
          </a:xfrm>
          <a:prstGeom prst="rect">
            <a:avLst/>
          </a:prstGeom>
        </p:spPr>
      </p:pic>
      <p:sp>
        <p:nvSpPr>
          <p:cNvPr id="4" name="TextBox 3"/>
          <p:cNvSpPr txBox="1"/>
          <p:nvPr/>
        </p:nvSpPr>
        <p:spPr>
          <a:xfrm>
            <a:off x="5257800" y="152400"/>
            <a:ext cx="2289659" cy="646331"/>
          </a:xfrm>
          <a:prstGeom prst="rect">
            <a:avLst/>
          </a:prstGeom>
          <a:noFill/>
        </p:spPr>
        <p:txBody>
          <a:bodyPr wrap="none" rtlCol="0">
            <a:sp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Capacitors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5029200" y="1447800"/>
            <a:ext cx="3276600" cy="584776"/>
          </a:xfrm>
          <a:prstGeom prst="rect">
            <a:avLst/>
          </a:prstGeom>
          <a:noFill/>
        </p:spPr>
        <p:txBody>
          <a:bodyPr wrap="square" rtlCol="0">
            <a:spAutoFit/>
          </a:bodyPr>
          <a:lstStyle/>
          <a:p>
            <a:pPr>
              <a:buFont typeface="Wingdings" charset="2"/>
              <a:buChar char="§"/>
            </a:pPr>
            <a:r>
              <a:rPr lang="en-US" dirty="0" smtClean="0">
                <a:solidFill>
                  <a:srgbClr val="C96D07"/>
                </a:solidFill>
              </a:rPr>
              <a:t>Store energy in an electric field  </a:t>
            </a:r>
            <a:r>
              <a:rPr lang="en-US" sz="1400" dirty="0" smtClean="0">
                <a:solidFill>
                  <a:srgbClr val="FF0000"/>
                </a:solidFill>
                <a:latin typeface="Cambria"/>
                <a:cs typeface="Cambria"/>
              </a:rPr>
              <a:t>T6A04</a:t>
            </a:r>
            <a:endParaRPr lang="en-US" sz="1400" dirty="0">
              <a:solidFill>
                <a:srgbClr val="FF0000"/>
              </a:solidFill>
              <a:latin typeface="Cambria"/>
              <a:cs typeface="Cambria"/>
            </a:endParaRPr>
          </a:p>
        </p:txBody>
      </p:sp>
      <p:sp>
        <p:nvSpPr>
          <p:cNvPr id="6" name="TextBox 5"/>
          <p:cNvSpPr txBox="1"/>
          <p:nvPr/>
        </p:nvSpPr>
        <p:spPr>
          <a:xfrm>
            <a:off x="609600" y="5950297"/>
            <a:ext cx="5313774" cy="461665"/>
          </a:xfrm>
          <a:prstGeom prst="rect">
            <a:avLst/>
          </a:prstGeom>
          <a:noFill/>
        </p:spPr>
        <p:txBody>
          <a:bodyPr wrap="none" rtlCol="0">
            <a:spAutoFit/>
          </a:bodyPr>
          <a:lstStyle/>
          <a:p>
            <a:r>
              <a:rPr lang="en-US" sz="2400" dirty="0" smtClean="0">
                <a:solidFill>
                  <a:srgbClr val="0000FF"/>
                </a:solidFill>
              </a:rPr>
              <a:t>Capacitors oppose the change in voltage</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Slide Number Placeholder 3"/>
          <p:cNvSpPr>
            <a:spLocks noGrp="1"/>
          </p:cNvSpPr>
          <p:nvPr>
            <p:ph type="sldNum" sz="quarter" idx="12"/>
          </p:nvPr>
        </p:nvSpPr>
        <p:spPr>
          <a:ln>
            <a:miter lim="800000"/>
            <a:headEnd/>
            <a:tailEnd/>
          </a:ln>
        </p:spPr>
        <p:txBody>
          <a:bodyPr/>
          <a:lstStyle/>
          <a:p>
            <a:pPr>
              <a:defRPr/>
            </a:pPr>
            <a:fld id="{A914A598-0728-0145-9B41-C8A90534A34B}" type="slidenum">
              <a:rPr lang="en-US"/>
              <a:pPr>
                <a:defRPr/>
              </a:pPr>
              <a:t>24</a:t>
            </a:fld>
            <a:endParaRPr lang="en-US"/>
          </a:p>
        </p:txBody>
      </p:sp>
      <p:sp>
        <p:nvSpPr>
          <p:cNvPr id="971779" name="Rectangle 3"/>
          <p:cNvSpPr>
            <a:spLocks noGrp="1" noChangeArrowheads="1"/>
          </p:cNvSpPr>
          <p:nvPr>
            <p:ph type="body" idx="4294967295"/>
          </p:nvPr>
        </p:nvSpPr>
        <p:spPr>
          <a:xfrm>
            <a:off x="0" y="1508125"/>
            <a:ext cx="8642350" cy="4962525"/>
          </a:xfrm>
        </p:spPr>
        <p:txBody>
          <a:bodyPr/>
          <a:lstStyle/>
          <a:p>
            <a:pPr lvl="1">
              <a:buFontTx/>
              <a:buNone/>
            </a:pPr>
            <a:r>
              <a:rPr lang="en-US" sz="1200" dirty="0" smtClean="0">
                <a:solidFill>
                  <a:srgbClr val="FF0000"/>
                </a:solidFill>
                <a:latin typeface="Rockwell" pitchFamily="-111" charset="0"/>
              </a:rPr>
              <a:t>T6A04</a:t>
            </a:r>
            <a:r>
              <a:rPr lang="en-US" sz="2000" dirty="0" smtClean="0">
                <a:solidFill>
                  <a:srgbClr val="FF0000"/>
                </a:solidFill>
                <a:latin typeface="Rockwell" pitchFamily="-111" charset="0"/>
              </a:rPr>
              <a:t>  </a:t>
            </a:r>
            <a:r>
              <a:rPr lang="en-US" sz="2000" dirty="0" smtClean="0">
                <a:latin typeface="Rockwell" pitchFamily="-111" charset="0"/>
              </a:rPr>
              <a:t>A capacitor is the electrical component that stores energy in an electric field.</a:t>
            </a:r>
          </a:p>
          <a:p>
            <a:pPr lvl="1"/>
            <a:endParaRPr lang="en-US" sz="2000" dirty="0" smtClean="0">
              <a:latin typeface="Rockwell" pitchFamily="-111" charset="0"/>
            </a:endParaRPr>
          </a:p>
        </p:txBody>
      </p:sp>
      <p:sp>
        <p:nvSpPr>
          <p:cNvPr id="389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EF93FC5-1B8E-244B-9F25-0E215AC6EAB3}" type="slidenum">
              <a:rPr lang="en-US" sz="1400">
                <a:latin typeface="Times New Roman" pitchFamily="-111" charset="0"/>
              </a:rPr>
              <a:pPr algn="r"/>
              <a:t>24</a:t>
            </a:fld>
            <a:endParaRPr lang="en-US" sz="1400">
              <a:latin typeface="Times New Roman" pitchFamily="-111" charset="0"/>
            </a:endParaRPr>
          </a:p>
        </p:txBody>
      </p:sp>
      <p:pic>
        <p:nvPicPr>
          <p:cNvPr id="971780" name="Picture 4" descr="Q p131"/>
          <p:cNvPicPr>
            <a:picLocks noChangeAspect="1" noChangeArrowheads="1"/>
          </p:cNvPicPr>
          <p:nvPr/>
        </p:nvPicPr>
        <p:blipFill>
          <a:blip r:embed="rId2"/>
          <a:srcRect/>
          <a:stretch>
            <a:fillRect/>
          </a:stretch>
        </p:blipFill>
        <p:spPr bwMode="auto">
          <a:xfrm>
            <a:off x="577850" y="2430463"/>
            <a:ext cx="5492750" cy="2938462"/>
          </a:xfrm>
          <a:prstGeom prst="rect">
            <a:avLst/>
          </a:prstGeom>
          <a:noFill/>
          <a:ln w="9525">
            <a:noFill/>
            <a:miter lim="800000"/>
            <a:headEnd/>
            <a:tailEnd/>
          </a:ln>
        </p:spPr>
      </p:pic>
      <p:sp>
        <p:nvSpPr>
          <p:cNvPr id="971781" name="Text Box 5"/>
          <p:cNvSpPr txBox="1">
            <a:spLocks noChangeArrowheads="1"/>
          </p:cNvSpPr>
          <p:nvPr/>
        </p:nvSpPr>
        <p:spPr bwMode="auto">
          <a:xfrm>
            <a:off x="846138" y="5387975"/>
            <a:ext cx="5108575" cy="30480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a:solidFill>
                  <a:srgbClr val="FF0000"/>
                </a:solidFill>
                <a:latin typeface="Rockwell" pitchFamily="-111" charset="0"/>
              </a:rPr>
              <a:t>Typical construction and schematic symbol for capacitors.</a:t>
            </a:r>
          </a:p>
        </p:txBody>
      </p:sp>
      <p:pic>
        <p:nvPicPr>
          <p:cNvPr id="1482759" name="Picture 7" descr="Electroylitic caps"/>
          <p:cNvPicPr>
            <a:picLocks noChangeAspect="1" noChangeArrowheads="1"/>
          </p:cNvPicPr>
          <p:nvPr/>
        </p:nvPicPr>
        <p:blipFill>
          <a:blip r:embed="rId3"/>
          <a:srcRect/>
          <a:stretch>
            <a:fillRect/>
          </a:stretch>
        </p:blipFill>
        <p:spPr bwMode="auto">
          <a:xfrm>
            <a:off x="6492875" y="2968625"/>
            <a:ext cx="2341563" cy="1897063"/>
          </a:xfrm>
          <a:prstGeom prst="rect">
            <a:avLst/>
          </a:prstGeom>
          <a:noFill/>
          <a:ln w="9525">
            <a:noFill/>
            <a:miter lim="800000"/>
            <a:headEnd/>
            <a:tailEnd/>
          </a:ln>
        </p:spPr>
      </p:pic>
      <p:sp>
        <p:nvSpPr>
          <p:cNvPr id="1482760" name="Text Box 8"/>
          <p:cNvSpPr txBox="1">
            <a:spLocks noChangeArrowheads="1"/>
          </p:cNvSpPr>
          <p:nvPr/>
        </p:nvSpPr>
        <p:spPr bwMode="auto">
          <a:xfrm>
            <a:off x="6684963" y="4887913"/>
            <a:ext cx="2305050" cy="30480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a:solidFill>
                  <a:schemeClr val="accent1"/>
                </a:solidFill>
                <a:latin typeface="Rockwell" pitchFamily="-111" charset="0"/>
              </a:rPr>
              <a:t>Various fixed capacitors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71779">
                                            <p:txEl>
                                              <p:pRg st="0" end="0"/>
                                            </p:txEl>
                                          </p:spTgt>
                                        </p:tgtEl>
                                        <p:attrNameLst>
                                          <p:attrName>style.visibility</p:attrName>
                                        </p:attrNameLst>
                                      </p:cBhvr>
                                      <p:to>
                                        <p:strVal val="visible"/>
                                      </p:to>
                                    </p:set>
                                    <p:animEffect transition="in" filter="wipe(left)">
                                      <p:cBhvr>
                                        <p:cTn id="7" dur="500"/>
                                        <p:tgtEl>
                                          <p:spTgt spid="971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1780"/>
                                        </p:tgtEl>
                                        <p:attrNameLst>
                                          <p:attrName>style.visibility</p:attrName>
                                        </p:attrNameLst>
                                      </p:cBhvr>
                                      <p:to>
                                        <p:strVal val="visible"/>
                                      </p:to>
                                    </p:set>
                                    <p:animEffect transition="in" filter="wipe(left)">
                                      <p:cBhvr>
                                        <p:cTn id="12" dur="500"/>
                                        <p:tgtEl>
                                          <p:spTgt spid="971780"/>
                                        </p:tgtEl>
                                      </p:cBhvr>
                                    </p:animEffect>
                                  </p:childTnLst>
                                </p:cTn>
                              </p:par>
                              <p:par>
                                <p:cTn id="13" presetID="22" presetClass="entr" presetSubtype="2" fill="hold" nodeType="withEffect">
                                  <p:stCondLst>
                                    <p:cond delay="0"/>
                                  </p:stCondLst>
                                  <p:childTnLst>
                                    <p:set>
                                      <p:cBhvr>
                                        <p:cTn id="14" dur="1" fill="hold">
                                          <p:stCondLst>
                                            <p:cond delay="0"/>
                                          </p:stCondLst>
                                        </p:cTn>
                                        <p:tgtEl>
                                          <p:spTgt spid="1482759"/>
                                        </p:tgtEl>
                                        <p:attrNameLst>
                                          <p:attrName>style.visibility</p:attrName>
                                        </p:attrNameLst>
                                      </p:cBhvr>
                                      <p:to>
                                        <p:strVal val="visible"/>
                                      </p:to>
                                    </p:set>
                                    <p:animEffect transition="in" filter="wipe(right)">
                                      <p:cBhvr>
                                        <p:cTn id="15" dur="500"/>
                                        <p:tgtEl>
                                          <p:spTgt spid="1482759"/>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971781"/>
                                        </p:tgtEl>
                                        <p:attrNameLst>
                                          <p:attrName>style.visibility</p:attrName>
                                        </p:attrNameLst>
                                      </p:cBhvr>
                                      <p:to>
                                        <p:strVal val="visible"/>
                                      </p:to>
                                    </p:set>
                                    <p:animEffect transition="in" filter="wipe(down)">
                                      <p:cBhvr>
                                        <p:cTn id="19" dur="500"/>
                                        <p:tgtEl>
                                          <p:spTgt spid="97178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82760"/>
                                        </p:tgtEl>
                                        <p:attrNameLst>
                                          <p:attrName>style.visibility</p:attrName>
                                        </p:attrNameLst>
                                      </p:cBhvr>
                                      <p:to>
                                        <p:strVal val="visible"/>
                                      </p:to>
                                    </p:set>
                                    <p:animEffect transition="in" filter="wipe(down)">
                                      <p:cBhvr>
                                        <p:cTn id="22" dur="500"/>
                                        <p:tgtEl>
                                          <p:spTgt spid="148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1" grpId="0"/>
      <p:bldP spid="1482760"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889000"/>
            <a:ext cx="2857500" cy="2540000"/>
          </a:xfrm>
          <a:prstGeom prst="rect">
            <a:avLst/>
          </a:prstGeom>
        </p:spPr>
      </p:pic>
      <p:sp>
        <p:nvSpPr>
          <p:cNvPr id="5" name="TextBox 4"/>
          <p:cNvSpPr txBox="1"/>
          <p:nvPr/>
        </p:nvSpPr>
        <p:spPr>
          <a:xfrm>
            <a:off x="5029200" y="473501"/>
            <a:ext cx="2696471" cy="830997"/>
          </a:xfrm>
          <a:prstGeom prst="rect">
            <a:avLst/>
          </a:prstGeom>
          <a:noFill/>
        </p:spPr>
        <p:txBody>
          <a:bodyPr wrap="none" rtlCol="0">
            <a:sp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Inductors</a:t>
            </a:r>
            <a:endParaRPr lang="en-US" sz="4800" dirty="0">
              <a:solidFill>
                <a:srgbClr val="C96D07"/>
              </a:solidFill>
            </a:endParaRPr>
          </a:p>
        </p:txBody>
      </p:sp>
      <p:sp>
        <p:nvSpPr>
          <p:cNvPr id="6" name="TextBox 5"/>
          <p:cNvSpPr txBox="1"/>
          <p:nvPr/>
        </p:nvSpPr>
        <p:spPr>
          <a:xfrm>
            <a:off x="4800600" y="1676400"/>
            <a:ext cx="3352200" cy="584776"/>
          </a:xfrm>
          <a:prstGeom prst="rect">
            <a:avLst/>
          </a:prstGeom>
          <a:noFill/>
        </p:spPr>
        <p:txBody>
          <a:bodyPr wrap="none" rtlCol="0">
            <a:spAutoFit/>
          </a:bodyPr>
          <a:lstStyle/>
          <a:p>
            <a:pPr>
              <a:buFont typeface="Arial"/>
              <a:buChar char="•"/>
            </a:pPr>
            <a:r>
              <a:rPr lang="en-US" dirty="0" smtClean="0">
                <a:solidFill>
                  <a:srgbClr val="C96D07"/>
                </a:solidFill>
              </a:rPr>
              <a:t>  Store energy in a magnetic field</a:t>
            </a:r>
          </a:p>
          <a:p>
            <a:r>
              <a:rPr lang="en-US" sz="1400" dirty="0" smtClean="0">
                <a:solidFill>
                  <a:srgbClr val="FF0000"/>
                </a:solidFill>
                <a:latin typeface="Cambria"/>
                <a:cs typeface="Cambria"/>
              </a:rPr>
              <a:t>     T5C03 T6A06</a:t>
            </a:r>
            <a:endParaRPr lang="en-US" sz="1400" dirty="0">
              <a:solidFill>
                <a:srgbClr val="FF0000"/>
              </a:solidFill>
              <a:latin typeface="Cambria"/>
              <a:cs typeface="Cambria"/>
            </a:endParaRPr>
          </a:p>
        </p:txBody>
      </p:sp>
      <p:sp>
        <p:nvSpPr>
          <p:cNvPr id="7" name="TextBox 6"/>
          <p:cNvSpPr txBox="1"/>
          <p:nvPr/>
        </p:nvSpPr>
        <p:spPr>
          <a:xfrm>
            <a:off x="4800600" y="3048000"/>
            <a:ext cx="2569934" cy="923330"/>
          </a:xfrm>
          <a:prstGeom prst="rect">
            <a:avLst/>
          </a:prstGeom>
          <a:noFill/>
        </p:spPr>
        <p:txBody>
          <a:bodyPr wrap="none" rtlCol="0">
            <a:spAutoFit/>
          </a:bodyPr>
          <a:lstStyle/>
          <a:p>
            <a:r>
              <a:rPr lang="en-US" dirty="0" smtClean="0">
                <a:solidFill>
                  <a:srgbClr val="C96D07"/>
                </a:solidFill>
              </a:rPr>
              <a:t>Symbol      L</a:t>
            </a:r>
          </a:p>
          <a:p>
            <a:r>
              <a:rPr lang="en-US" dirty="0" smtClean="0">
                <a:solidFill>
                  <a:srgbClr val="C96D07"/>
                </a:solidFill>
              </a:rPr>
              <a:t>Unit of measure is </a:t>
            </a:r>
            <a:r>
              <a:rPr lang="en-US" b="1" u="sng" dirty="0" smtClean="0">
                <a:solidFill>
                  <a:srgbClr val="C96D07"/>
                </a:solidFill>
              </a:rPr>
              <a:t>Henry</a:t>
            </a:r>
          </a:p>
          <a:p>
            <a:r>
              <a:rPr lang="en-US" dirty="0" smtClean="0">
                <a:solidFill>
                  <a:srgbClr val="C96D07"/>
                </a:solidFill>
              </a:rPr>
              <a:t>Abbreviated   H</a:t>
            </a:r>
            <a:endParaRPr lang="en-US" dirty="0">
              <a:solidFill>
                <a:srgbClr val="C96D07"/>
              </a:solidFill>
            </a:endParaRPr>
          </a:p>
        </p:txBody>
      </p:sp>
      <p:pic>
        <p:nvPicPr>
          <p:cNvPr id="8" name="Picture 7"/>
          <p:cNvPicPr>
            <a:picLocks noChangeAspect="1"/>
          </p:cNvPicPr>
          <p:nvPr/>
        </p:nvPicPr>
        <p:blipFill>
          <a:blip r:embed="rId3"/>
          <a:stretch>
            <a:fillRect/>
          </a:stretch>
        </p:blipFill>
        <p:spPr>
          <a:xfrm>
            <a:off x="1371600" y="4191000"/>
            <a:ext cx="2400300" cy="381000"/>
          </a:xfrm>
          <a:prstGeom prst="rect">
            <a:avLst/>
          </a:prstGeom>
        </p:spPr>
      </p:pic>
      <p:sp>
        <p:nvSpPr>
          <p:cNvPr id="9" name="TextBox 8"/>
          <p:cNvSpPr txBox="1"/>
          <p:nvPr/>
        </p:nvSpPr>
        <p:spPr>
          <a:xfrm>
            <a:off x="914400" y="4736068"/>
            <a:ext cx="3379238" cy="369332"/>
          </a:xfrm>
          <a:prstGeom prst="rect">
            <a:avLst/>
          </a:prstGeom>
          <a:noFill/>
        </p:spPr>
        <p:txBody>
          <a:bodyPr wrap="none" rtlCol="0">
            <a:spAutoFit/>
          </a:bodyPr>
          <a:lstStyle/>
          <a:p>
            <a:r>
              <a:rPr lang="en-US" dirty="0" smtClean="0">
                <a:solidFill>
                  <a:srgbClr val="C96D07"/>
                </a:solidFill>
              </a:rPr>
              <a:t>Schematic symbol for an inductor</a:t>
            </a:r>
            <a:endParaRPr lang="en-US" dirty="0">
              <a:solidFill>
                <a:srgbClr val="C96D07"/>
              </a:solidFill>
            </a:endParaRPr>
          </a:p>
        </p:txBody>
      </p:sp>
      <p:sp>
        <p:nvSpPr>
          <p:cNvPr id="10" name="TextBox 9"/>
          <p:cNvSpPr txBox="1"/>
          <p:nvPr/>
        </p:nvSpPr>
        <p:spPr>
          <a:xfrm>
            <a:off x="1066800" y="5636567"/>
            <a:ext cx="5157481" cy="461665"/>
          </a:xfrm>
          <a:prstGeom prst="rect">
            <a:avLst/>
          </a:prstGeom>
          <a:noFill/>
        </p:spPr>
        <p:txBody>
          <a:bodyPr wrap="none" rtlCol="0">
            <a:spAutoFit/>
          </a:bodyPr>
          <a:lstStyle/>
          <a:p>
            <a:r>
              <a:rPr lang="en-US" sz="2400" dirty="0" smtClean="0">
                <a:solidFill>
                  <a:srgbClr val="0000FF"/>
                </a:solidFill>
              </a:rPr>
              <a:t>Inductors oppose the change of current</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143000"/>
            <a:ext cx="2540000" cy="2540000"/>
          </a:xfrm>
          <a:prstGeom prst="rect">
            <a:avLst/>
          </a:prstGeom>
        </p:spPr>
      </p:pic>
      <p:sp>
        <p:nvSpPr>
          <p:cNvPr id="4" name="Rectangle 3"/>
          <p:cNvSpPr/>
          <p:nvPr/>
        </p:nvSpPr>
        <p:spPr>
          <a:xfrm>
            <a:off x="4038600" y="496669"/>
            <a:ext cx="3625850" cy="646331"/>
          </a:xfrm>
          <a:prstGeom prst="rect">
            <a:avLst/>
          </a:prstGeom>
        </p:spPr>
        <p:txBody>
          <a:bodyPr wrap="square">
            <a:spAutoFit/>
          </a:bodyPr>
          <a:lstStyle/>
          <a:p>
            <a:pPr lvl="0"/>
            <a:r>
              <a:rPr lang="en-US" sz="3600" dirty="0">
                <a:solidFill>
                  <a:srgbClr val="F7901E"/>
                </a:solidFill>
              </a:rPr>
              <a:t>Resonant circuits</a:t>
            </a:r>
          </a:p>
        </p:txBody>
      </p:sp>
      <p:sp>
        <p:nvSpPr>
          <p:cNvPr id="5" name="TextBox 4"/>
          <p:cNvSpPr txBox="1"/>
          <p:nvPr/>
        </p:nvSpPr>
        <p:spPr>
          <a:xfrm>
            <a:off x="3657600" y="2129135"/>
            <a:ext cx="4822617" cy="861774"/>
          </a:xfrm>
          <a:prstGeom prst="rect">
            <a:avLst/>
          </a:prstGeom>
          <a:noFill/>
        </p:spPr>
        <p:txBody>
          <a:bodyPr wrap="none" rtlCol="0">
            <a:spAutoFit/>
          </a:bodyPr>
          <a:lstStyle/>
          <a:p>
            <a:r>
              <a:rPr lang="en-US" dirty="0" smtClean="0"/>
              <a:t>Circuits containing both capacitors and inductors</a:t>
            </a:r>
          </a:p>
          <a:p>
            <a:r>
              <a:rPr lang="en-US" dirty="0" smtClean="0"/>
              <a:t>Will have at least one resonant frequency.</a:t>
            </a:r>
          </a:p>
          <a:p>
            <a:r>
              <a:rPr lang="en-US" sz="1400" dirty="0" smtClean="0">
                <a:solidFill>
                  <a:srgbClr val="FF0000"/>
                </a:solidFill>
                <a:latin typeface="Cambria"/>
                <a:cs typeface="Cambria"/>
              </a:rPr>
              <a:t>T6D08</a:t>
            </a:r>
            <a:endParaRPr lang="en-US" sz="1400" dirty="0">
              <a:solidFill>
                <a:srgbClr val="FF0000"/>
              </a:solidFill>
              <a:latin typeface="Cambria"/>
              <a:cs typeface="Cambria"/>
            </a:endParaRPr>
          </a:p>
        </p:txBody>
      </p:sp>
      <p:sp>
        <p:nvSpPr>
          <p:cNvPr id="6" name="TextBox 5"/>
          <p:cNvSpPr txBox="1"/>
          <p:nvPr/>
        </p:nvSpPr>
        <p:spPr>
          <a:xfrm>
            <a:off x="1066800" y="4572000"/>
            <a:ext cx="6417141" cy="2031325"/>
          </a:xfrm>
          <a:prstGeom prst="rect">
            <a:avLst/>
          </a:prstGeom>
          <a:noFill/>
        </p:spPr>
        <p:txBody>
          <a:bodyPr wrap="none" rtlCol="0">
            <a:spAutoFit/>
          </a:bodyPr>
          <a:lstStyle/>
          <a:p>
            <a:r>
              <a:rPr lang="en-US" dirty="0" smtClean="0"/>
              <a:t>Components that oppose AC voltage or current have </a:t>
            </a:r>
            <a:r>
              <a:rPr lang="en-US" i="1" dirty="0" smtClean="0"/>
              <a:t>reactance </a:t>
            </a:r>
            <a:endParaRPr lang="en-US" dirty="0" smtClean="0"/>
          </a:p>
          <a:p>
            <a:pPr>
              <a:buFont typeface="Arial"/>
              <a:buChar char="•"/>
            </a:pPr>
            <a:r>
              <a:rPr lang="en-US" dirty="0" smtClean="0"/>
              <a:t> Capacitive reactance</a:t>
            </a:r>
          </a:p>
          <a:p>
            <a:r>
              <a:rPr lang="en-US" dirty="0" smtClean="0"/>
              <a:t>                   or </a:t>
            </a:r>
          </a:p>
          <a:p>
            <a:pPr>
              <a:buFont typeface="Arial"/>
              <a:buChar char="•"/>
            </a:pPr>
            <a:r>
              <a:rPr lang="en-US" dirty="0" smtClean="0"/>
              <a:t> Inductive reactance</a:t>
            </a:r>
          </a:p>
          <a:p>
            <a:pPr>
              <a:buFont typeface="Arial"/>
              <a:buChar char="•"/>
            </a:pPr>
            <a:endParaRPr lang="en-US" dirty="0" smtClean="0"/>
          </a:p>
          <a:p>
            <a:pPr>
              <a:buFont typeface="Arial"/>
              <a:buChar char="•"/>
            </a:pPr>
            <a:r>
              <a:rPr lang="en-US" dirty="0" smtClean="0"/>
              <a:t>The combination of resistance and reactance is called </a:t>
            </a:r>
            <a:r>
              <a:rPr lang="en-US" i="1" dirty="0" smtClean="0"/>
              <a:t>impedance.</a:t>
            </a:r>
          </a:p>
          <a:p>
            <a:r>
              <a:rPr lang="en-US" i="1" dirty="0" smtClean="0"/>
              <a:t>           </a:t>
            </a:r>
            <a:r>
              <a:rPr lang="en-US" dirty="0" smtClean="0"/>
              <a:t>symbol     Z</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153400" cy="1264024"/>
          </a:xfrm>
        </p:spPr>
        <p:txBody>
          <a:bodyPr/>
          <a:lstStyle/>
          <a:p>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Diodes, Transistors, and Integrated Circuits</a:t>
            </a:r>
            <a:b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Semi Conductors</a:t>
            </a:r>
            <a:endParaRPr lang="en-US"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660587" y="3299936"/>
            <a:ext cx="7950013" cy="1477328"/>
          </a:xfrm>
          <a:prstGeom prst="rect">
            <a:avLst/>
          </a:prstGeom>
          <a:noFill/>
        </p:spPr>
        <p:txBody>
          <a:bodyPr wrap="none" rtlCol="0">
            <a:spAutoFit/>
          </a:bodyPr>
          <a:lstStyle/>
          <a:p>
            <a:pPr>
              <a:buFont typeface="Arial"/>
              <a:buChar char="•"/>
            </a:pPr>
            <a:r>
              <a:rPr lang="en-US" dirty="0" smtClean="0"/>
              <a:t>Diode -  A semiconductor that allows current to flow only in one direction.   </a:t>
            </a:r>
            <a:r>
              <a:rPr lang="en-US" sz="1400" dirty="0" smtClean="0">
                <a:solidFill>
                  <a:srgbClr val="FF0000"/>
                </a:solidFill>
                <a:latin typeface="Cambria"/>
                <a:cs typeface="Cambria"/>
              </a:rPr>
              <a:t>T6B02</a:t>
            </a:r>
          </a:p>
          <a:p>
            <a:pPr>
              <a:buFont typeface="Arial"/>
              <a:buChar char="•"/>
            </a:pPr>
            <a:r>
              <a:rPr lang="en-US" dirty="0" smtClean="0">
                <a:latin typeface="Cambria"/>
                <a:cs typeface="Cambria"/>
              </a:rPr>
              <a:t>A heavy duty diode is called a rectifier</a:t>
            </a:r>
          </a:p>
          <a:p>
            <a:pPr>
              <a:buFont typeface="Arial"/>
              <a:buChar char="•"/>
            </a:pPr>
            <a:r>
              <a:rPr lang="en-US" dirty="0" smtClean="0">
                <a:latin typeface="Cambria"/>
                <a:cs typeface="Cambria"/>
              </a:rPr>
              <a:t>Rectifiers are used to change AC into pulsating DC</a:t>
            </a:r>
            <a:r>
              <a:rPr lang="en-US" dirty="0" smtClean="0"/>
              <a:t> </a:t>
            </a:r>
          </a:p>
          <a:p>
            <a:pPr>
              <a:buFont typeface="Arial"/>
              <a:buChar char="•"/>
            </a:pPr>
            <a:r>
              <a:rPr lang="en-US" dirty="0" smtClean="0"/>
              <a:t>A diode has two electrodes, anode and cathode </a:t>
            </a:r>
          </a:p>
          <a:p>
            <a:pPr>
              <a:buFont typeface="Arial"/>
              <a:buChar char="•"/>
            </a:pPr>
            <a:r>
              <a:rPr lang="en-US" dirty="0" smtClean="0"/>
              <a:t>A special diode that gives off light is a LED (light emitting diode) </a:t>
            </a:r>
            <a:r>
              <a:rPr lang="en-US" sz="1400" dirty="0" smtClean="0">
                <a:solidFill>
                  <a:srgbClr val="FF0000"/>
                </a:solidFill>
                <a:latin typeface="Cambria"/>
                <a:cs typeface="Cambria"/>
              </a:rPr>
              <a:t>T6B07 T6D07</a:t>
            </a:r>
            <a:endParaRPr lang="en-US" sz="1400" dirty="0">
              <a:solidFill>
                <a:srgbClr val="FF0000"/>
              </a:solidFill>
              <a:latin typeface="Cambria"/>
              <a:cs typeface="Cambria"/>
            </a:endParaRPr>
          </a:p>
        </p:txBody>
      </p:sp>
      <p:sp>
        <p:nvSpPr>
          <p:cNvPr id="4" name="TextBox 3"/>
          <p:cNvSpPr txBox="1"/>
          <p:nvPr/>
        </p:nvSpPr>
        <p:spPr>
          <a:xfrm>
            <a:off x="762000" y="2133600"/>
            <a:ext cx="4891083" cy="646331"/>
          </a:xfrm>
          <a:prstGeom prst="rect">
            <a:avLst/>
          </a:prstGeom>
          <a:noFill/>
        </p:spPr>
        <p:txBody>
          <a:bodyPr wrap="none" rtlCol="0">
            <a:spAutoFit/>
          </a:bodyPr>
          <a:lstStyle/>
          <a:p>
            <a:pPr>
              <a:buFont typeface="Arial"/>
              <a:buChar char="•"/>
            </a:pPr>
            <a:r>
              <a:rPr lang="en-US" dirty="0" smtClean="0">
                <a:solidFill>
                  <a:schemeClr val="accent1">
                    <a:lumMod val="75000"/>
                  </a:schemeClr>
                </a:solidFill>
              </a:rPr>
              <a:t> Primarily the active element is silicone.</a:t>
            </a:r>
          </a:p>
          <a:p>
            <a:pPr>
              <a:buFont typeface="Arial"/>
              <a:buChar char="•"/>
            </a:pPr>
            <a:r>
              <a:rPr lang="en-US" dirty="0" smtClean="0">
                <a:solidFill>
                  <a:schemeClr val="accent1">
                    <a:lumMod val="75000"/>
                  </a:schemeClr>
                </a:solidFill>
              </a:rPr>
              <a:t> Impurities are added to create special properties</a:t>
            </a:r>
            <a:endParaRPr lang="en-US" dirty="0">
              <a:solidFill>
                <a:schemeClr val="accent1">
                  <a:lumMod val="75000"/>
                </a:schemeClr>
              </a:solidFill>
            </a:endParaRPr>
          </a:p>
        </p:txBody>
      </p:sp>
      <p:pic>
        <p:nvPicPr>
          <p:cNvPr id="5" name="Picture 4" descr="Q p147a1"/>
          <p:cNvPicPr>
            <a:picLocks noChangeAspect="1" noChangeArrowheads="1"/>
          </p:cNvPicPr>
          <p:nvPr/>
        </p:nvPicPr>
        <p:blipFill>
          <a:blip r:embed="rId2"/>
          <a:srcRect/>
          <a:stretch>
            <a:fillRect/>
          </a:stretch>
        </p:blipFill>
        <p:spPr bwMode="auto">
          <a:xfrm>
            <a:off x="577850" y="5105400"/>
            <a:ext cx="3841750" cy="1470025"/>
          </a:xfrm>
          <a:prstGeom prst="rect">
            <a:avLst/>
          </a:prstGeom>
          <a:noFill/>
          <a:ln w="9525">
            <a:noFill/>
            <a:miter lim="800000"/>
            <a:headEnd/>
            <a:tailEnd/>
          </a:ln>
        </p:spPr>
      </p:pic>
      <p:pic>
        <p:nvPicPr>
          <p:cNvPr id="6" name="Picture 5" descr="Q p147a3"/>
          <p:cNvPicPr>
            <a:picLocks noChangeAspect="1" noChangeArrowheads="1"/>
          </p:cNvPicPr>
          <p:nvPr/>
        </p:nvPicPr>
        <p:blipFill>
          <a:blip r:embed="rId3"/>
          <a:srcRect/>
          <a:stretch>
            <a:fillRect/>
          </a:stretch>
        </p:blipFill>
        <p:spPr bwMode="auto">
          <a:xfrm>
            <a:off x="4648200" y="5081588"/>
            <a:ext cx="3841750" cy="146050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315200" y="1167351"/>
            <a:ext cx="1447800" cy="1932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31775" y="471488"/>
            <a:ext cx="8912225" cy="614362"/>
          </a:xfrm>
        </p:spPr>
        <p:txBody>
          <a:bodyPr>
            <a:normAutofit fontScale="90000"/>
          </a:bodyPr>
          <a:lstStyle/>
          <a:p>
            <a: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ckwell" pitchFamily="-111" charset="0"/>
              </a:rPr>
              <a:t>Transistors</a:t>
            </a:r>
            <a:endParaRPr lang="en-US" sz="3600" b="1" dirty="0" smtClean="0"/>
          </a:p>
        </p:txBody>
      </p:sp>
      <p:sp>
        <p:nvSpPr>
          <p:cNvPr id="332802" name="Slide Number Placeholder 5"/>
          <p:cNvSpPr>
            <a:spLocks noGrp="1"/>
          </p:cNvSpPr>
          <p:nvPr>
            <p:ph type="sldNum" sz="quarter" idx="12"/>
          </p:nvPr>
        </p:nvSpPr>
        <p:spPr>
          <a:ln>
            <a:miter lim="800000"/>
            <a:headEnd/>
            <a:tailEnd/>
          </a:ln>
        </p:spPr>
        <p:txBody>
          <a:bodyPr/>
          <a:lstStyle/>
          <a:p>
            <a:pPr>
              <a:defRPr/>
            </a:pPr>
            <a:fld id="{4FD6ADF9-6FCE-5142-99B2-146B1E1B7080}" type="slidenum">
              <a:rPr lang="en-US"/>
              <a:pPr>
                <a:defRPr/>
              </a:pPr>
              <a:t>28</a:t>
            </a:fld>
            <a:endParaRPr lang="en-US"/>
          </a:p>
        </p:txBody>
      </p:sp>
      <p:sp>
        <p:nvSpPr>
          <p:cNvPr id="1487875" name="Rectangle 3"/>
          <p:cNvSpPr>
            <a:spLocks noGrp="1" noChangeArrowheads="1"/>
          </p:cNvSpPr>
          <p:nvPr>
            <p:ph sz="quarter" idx="1"/>
          </p:nvPr>
        </p:nvSpPr>
        <p:spPr>
          <a:xfrm>
            <a:off x="0" y="1241425"/>
            <a:ext cx="9144000" cy="5387975"/>
          </a:xfrm>
        </p:spPr>
        <p:txBody>
          <a:bodyPr/>
          <a:lstStyle/>
          <a:p>
            <a:pPr lvl="1"/>
            <a:r>
              <a:rPr lang="en-US" sz="1200" dirty="0" smtClean="0">
                <a:solidFill>
                  <a:srgbClr val="FF0000"/>
                </a:solidFill>
                <a:latin typeface="Rockwell" pitchFamily="-111" charset="0"/>
              </a:rPr>
              <a:t>T6B03</a:t>
            </a:r>
            <a:r>
              <a:rPr lang="en-US" sz="2000" dirty="0" smtClean="0">
                <a:solidFill>
                  <a:srgbClr val="FF0000"/>
                </a:solidFill>
                <a:latin typeface="Rockwell" pitchFamily="-111" charset="0"/>
              </a:rPr>
              <a:t>  </a:t>
            </a:r>
            <a:r>
              <a:rPr lang="en-US" sz="2000" dirty="0" smtClean="0">
                <a:latin typeface="Rockwell" pitchFamily="-111" charset="0"/>
              </a:rPr>
              <a:t>A transistor is a component that can be used as an electronic switch or amplifier.</a:t>
            </a:r>
          </a:p>
          <a:p>
            <a:pPr lvl="1"/>
            <a:endParaRPr lang="en-US" sz="2000" dirty="0" smtClean="0">
              <a:latin typeface="Rockwell" pitchFamily="-111" charset="0"/>
            </a:endParaRPr>
          </a:p>
          <a:p>
            <a:pPr lvl="1"/>
            <a:endParaRPr lang="en-US" sz="2000" dirty="0" smtClean="0">
              <a:latin typeface="Rockwell" pitchFamily="-111" charset="0"/>
            </a:endParaRPr>
          </a:p>
          <a:p>
            <a:endParaRPr lang="en-US" sz="2400" dirty="0" smtClean="0">
              <a:latin typeface="Rockwell" pitchFamily="-111" charset="0"/>
            </a:endParaRPr>
          </a:p>
          <a:p>
            <a:pPr lvl="1"/>
            <a:endParaRPr lang="en-US" sz="1200" dirty="0" smtClean="0">
              <a:latin typeface="Rockwell" pitchFamily="-111" charset="0"/>
            </a:endParaRPr>
          </a:p>
          <a:p>
            <a:pPr lvl="1"/>
            <a:endParaRPr lang="en-US" sz="1200" dirty="0" smtClean="0">
              <a:latin typeface="Rockwell" pitchFamily="-111" charset="0"/>
            </a:endParaRPr>
          </a:p>
          <a:p>
            <a:pPr lvl="1"/>
            <a:r>
              <a:rPr lang="en-US" sz="1200" dirty="0" smtClean="0">
                <a:solidFill>
                  <a:srgbClr val="FF0000"/>
                </a:solidFill>
                <a:latin typeface="Rockwell" pitchFamily="-111" charset="0"/>
              </a:rPr>
              <a:t>T6B04</a:t>
            </a:r>
            <a:r>
              <a:rPr lang="en-US" sz="2000" dirty="0" smtClean="0">
                <a:solidFill>
                  <a:srgbClr val="FF0000"/>
                </a:solidFill>
                <a:latin typeface="Rockwell" pitchFamily="-111" charset="0"/>
              </a:rPr>
              <a:t>  </a:t>
            </a:r>
            <a:r>
              <a:rPr lang="en-US" sz="2000" dirty="0" smtClean="0">
                <a:latin typeface="Rockwell" pitchFamily="-111" charset="0"/>
              </a:rPr>
              <a:t>The bipolar junction transistor is a component that is made of three layers of semiconductor material.</a:t>
            </a:r>
          </a:p>
          <a:p>
            <a:pPr lvl="1"/>
            <a:endParaRPr lang="en-US" sz="2000" dirty="0" smtClean="0">
              <a:latin typeface="Rockwell" pitchFamily="-111" charset="0"/>
            </a:endParaRPr>
          </a:p>
          <a:p>
            <a:pPr lvl="1"/>
            <a:endParaRPr lang="en-US" sz="2000" dirty="0" smtClean="0">
              <a:latin typeface="Rockwell" pitchFamily="-111" charset="0"/>
            </a:endParaRPr>
          </a:p>
        </p:txBody>
      </p:sp>
      <p:pic>
        <p:nvPicPr>
          <p:cNvPr id="973832" name="Picture 8" descr="Small Signal Transistors"/>
          <p:cNvPicPr>
            <a:picLocks noChangeAspect="1" noChangeArrowheads="1"/>
          </p:cNvPicPr>
          <p:nvPr/>
        </p:nvPicPr>
        <p:blipFill>
          <a:blip r:embed="rId2"/>
          <a:srcRect/>
          <a:stretch>
            <a:fillRect/>
          </a:stretch>
        </p:blipFill>
        <p:spPr bwMode="auto">
          <a:xfrm>
            <a:off x="2767013" y="2122488"/>
            <a:ext cx="1174750" cy="1228725"/>
          </a:xfrm>
          <a:prstGeom prst="rect">
            <a:avLst/>
          </a:prstGeom>
          <a:noFill/>
          <a:ln w="9525">
            <a:noFill/>
            <a:miter lim="800000"/>
            <a:headEnd/>
            <a:tailEnd/>
          </a:ln>
        </p:spPr>
      </p:pic>
      <p:sp>
        <p:nvSpPr>
          <p:cNvPr id="973833" name="Text Box 9"/>
          <p:cNvSpPr txBox="1">
            <a:spLocks noChangeArrowheads="1"/>
          </p:cNvSpPr>
          <p:nvPr/>
        </p:nvSpPr>
        <p:spPr bwMode="auto">
          <a:xfrm>
            <a:off x="2498725" y="3352800"/>
            <a:ext cx="1958975"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Small Signal Transistors</a:t>
            </a:r>
          </a:p>
        </p:txBody>
      </p:sp>
      <p:pic>
        <p:nvPicPr>
          <p:cNvPr id="1487878" name="Picture 6" descr="Q p133a2"/>
          <p:cNvPicPr>
            <a:picLocks noChangeAspect="1" noChangeArrowheads="1"/>
          </p:cNvPicPr>
          <p:nvPr/>
        </p:nvPicPr>
        <p:blipFill>
          <a:blip r:embed="rId3"/>
          <a:srcRect/>
          <a:stretch>
            <a:fillRect/>
          </a:stretch>
        </p:blipFill>
        <p:spPr bwMode="auto">
          <a:xfrm>
            <a:off x="5186363" y="4503738"/>
            <a:ext cx="3697287" cy="2151062"/>
          </a:xfrm>
          <a:prstGeom prst="rect">
            <a:avLst/>
          </a:prstGeom>
          <a:noFill/>
          <a:ln w="9525">
            <a:noFill/>
            <a:miter lim="800000"/>
            <a:headEnd/>
            <a:tailEnd/>
          </a:ln>
        </p:spPr>
      </p:pic>
      <p:pic>
        <p:nvPicPr>
          <p:cNvPr id="1487879" name="Picture 7" descr="Q p133a1"/>
          <p:cNvPicPr>
            <a:picLocks noChangeAspect="1" noChangeArrowheads="1"/>
          </p:cNvPicPr>
          <p:nvPr/>
        </p:nvPicPr>
        <p:blipFill>
          <a:blip r:embed="rId4"/>
          <a:srcRect/>
          <a:stretch>
            <a:fillRect/>
          </a:stretch>
        </p:blipFill>
        <p:spPr bwMode="auto">
          <a:xfrm>
            <a:off x="155575" y="4503738"/>
            <a:ext cx="4800600" cy="2125662"/>
          </a:xfrm>
          <a:prstGeom prst="rect">
            <a:avLst/>
          </a:prstGeom>
          <a:noFill/>
          <a:ln w="9525">
            <a:noFill/>
            <a:miter lim="800000"/>
            <a:headEnd/>
            <a:tailEnd/>
          </a:ln>
        </p:spPr>
      </p:pic>
      <p:pic>
        <p:nvPicPr>
          <p:cNvPr id="1487880" name="Picture 8" descr="Transistors Schem"/>
          <p:cNvPicPr>
            <a:picLocks noChangeAspect="1" noChangeArrowheads="1"/>
          </p:cNvPicPr>
          <p:nvPr/>
        </p:nvPicPr>
        <p:blipFill>
          <a:blip r:embed="rId5"/>
          <a:srcRect/>
          <a:stretch>
            <a:fillRect/>
          </a:stretch>
        </p:blipFill>
        <p:spPr bwMode="auto">
          <a:xfrm>
            <a:off x="5110163" y="1970088"/>
            <a:ext cx="871537" cy="1651000"/>
          </a:xfrm>
          <a:prstGeom prst="rect">
            <a:avLst/>
          </a:prstGeom>
          <a:noFill/>
          <a:ln w="9525">
            <a:noFill/>
            <a:miter lim="800000"/>
            <a:headEnd/>
            <a:tailEnd/>
          </a:ln>
        </p:spPr>
      </p:pic>
      <p:sp>
        <p:nvSpPr>
          <p:cNvPr id="1487881" name="Text Box 9"/>
          <p:cNvSpPr txBox="1">
            <a:spLocks noChangeArrowheads="1"/>
          </p:cNvSpPr>
          <p:nvPr/>
        </p:nvSpPr>
        <p:spPr bwMode="auto">
          <a:xfrm>
            <a:off x="5992813" y="3352800"/>
            <a:ext cx="1997075"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Schematic Symbol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87875">
                                            <p:txEl>
                                              <p:pRg st="0" end="0"/>
                                            </p:txEl>
                                          </p:spTgt>
                                        </p:tgtEl>
                                        <p:attrNameLst>
                                          <p:attrName>style.visibility</p:attrName>
                                        </p:attrNameLst>
                                      </p:cBhvr>
                                      <p:to>
                                        <p:strVal val="visible"/>
                                      </p:to>
                                    </p:set>
                                    <p:animEffect transition="in" filter="wipe(up)">
                                      <p:cBhvr>
                                        <p:cTn id="7" dur="500"/>
                                        <p:tgtEl>
                                          <p:spTgt spid="148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3832"/>
                                        </p:tgtEl>
                                        <p:attrNameLst>
                                          <p:attrName>style.visibility</p:attrName>
                                        </p:attrNameLst>
                                      </p:cBhvr>
                                      <p:to>
                                        <p:strVal val="visible"/>
                                      </p:to>
                                    </p:set>
                                    <p:animEffect transition="in" filter="wipe(left)">
                                      <p:cBhvr>
                                        <p:cTn id="12" dur="500"/>
                                        <p:tgtEl>
                                          <p:spTgt spid="973832"/>
                                        </p:tgtEl>
                                      </p:cBhvr>
                                    </p:animEffect>
                                  </p:childTnLst>
                                </p:cTn>
                              </p:par>
                              <p:par>
                                <p:cTn id="13" presetID="22" presetClass="entr" presetSubtype="8" fill="hold" nodeType="withEffect">
                                  <p:stCondLst>
                                    <p:cond delay="0"/>
                                  </p:stCondLst>
                                  <p:childTnLst>
                                    <p:set>
                                      <p:cBhvr>
                                        <p:cTn id="14" dur="1" fill="hold">
                                          <p:stCondLst>
                                            <p:cond delay="0"/>
                                          </p:stCondLst>
                                        </p:cTn>
                                        <p:tgtEl>
                                          <p:spTgt spid="973833">
                                            <p:txEl>
                                              <p:pRg st="0" end="0"/>
                                            </p:txEl>
                                          </p:spTgt>
                                        </p:tgtEl>
                                        <p:attrNameLst>
                                          <p:attrName>style.visibility</p:attrName>
                                        </p:attrNameLst>
                                      </p:cBhvr>
                                      <p:to>
                                        <p:strVal val="visible"/>
                                      </p:to>
                                    </p:set>
                                    <p:animEffect transition="in" filter="wipe(left)">
                                      <p:cBhvr>
                                        <p:cTn id="15" dur="500"/>
                                        <p:tgtEl>
                                          <p:spTgt spid="973833">
                                            <p:txEl>
                                              <p:pRg st="0" end="0"/>
                                            </p:txEl>
                                          </p:spTgt>
                                        </p:tgtEl>
                                      </p:cBhvr>
                                    </p:animEffect>
                                  </p:childTnLst>
                                </p:cTn>
                              </p:par>
                              <p:par>
                                <p:cTn id="16" presetID="2" presetClass="entr" presetSubtype="2" fill="hold" nodeType="withEffect">
                                  <p:stCondLst>
                                    <p:cond delay="0"/>
                                  </p:stCondLst>
                                  <p:childTnLst>
                                    <p:set>
                                      <p:cBhvr>
                                        <p:cTn id="17" dur="1" fill="hold">
                                          <p:stCondLst>
                                            <p:cond delay="0"/>
                                          </p:stCondLst>
                                        </p:cTn>
                                        <p:tgtEl>
                                          <p:spTgt spid="1487880"/>
                                        </p:tgtEl>
                                        <p:attrNameLst>
                                          <p:attrName>style.visibility</p:attrName>
                                        </p:attrNameLst>
                                      </p:cBhvr>
                                      <p:to>
                                        <p:strVal val="visible"/>
                                      </p:to>
                                    </p:set>
                                    <p:anim calcmode="lin" valueType="num">
                                      <p:cBhvr additive="base">
                                        <p:cTn id="18" dur="500" fill="hold"/>
                                        <p:tgtEl>
                                          <p:spTgt spid="1487880"/>
                                        </p:tgtEl>
                                        <p:attrNameLst>
                                          <p:attrName>ppt_x</p:attrName>
                                        </p:attrNameLst>
                                      </p:cBhvr>
                                      <p:tavLst>
                                        <p:tav tm="0">
                                          <p:val>
                                            <p:strVal val="1+#ppt_w/2"/>
                                          </p:val>
                                        </p:tav>
                                        <p:tav tm="100000">
                                          <p:val>
                                            <p:strVal val="#ppt_x"/>
                                          </p:val>
                                        </p:tav>
                                      </p:tavLst>
                                    </p:anim>
                                    <p:anim calcmode="lin" valueType="num">
                                      <p:cBhvr additive="base">
                                        <p:cTn id="19" dur="500" fill="hold"/>
                                        <p:tgtEl>
                                          <p:spTgt spid="1487880"/>
                                        </p:tgtEl>
                                        <p:attrNameLst>
                                          <p:attrName>ppt_y</p:attrName>
                                        </p:attrNameLst>
                                      </p:cBhvr>
                                      <p:tavLst>
                                        <p:tav tm="0">
                                          <p:val>
                                            <p:strVal val="#ppt_y"/>
                                          </p:val>
                                        </p:tav>
                                        <p:tav tm="100000">
                                          <p:val>
                                            <p:strVal val="#ppt_y"/>
                                          </p:val>
                                        </p:tav>
                                      </p:tavLst>
                                    </p:anim>
                                  </p:childTnLst>
                                </p:cTn>
                              </p:par>
                              <p:par>
                                <p:cTn id="20" presetID="22" presetClass="entr" presetSubtype="2" fill="hold" grpId="0" nodeType="withEffect">
                                  <p:stCondLst>
                                    <p:cond delay="0"/>
                                  </p:stCondLst>
                                  <p:childTnLst>
                                    <p:set>
                                      <p:cBhvr>
                                        <p:cTn id="21" dur="1" fill="hold">
                                          <p:stCondLst>
                                            <p:cond delay="0"/>
                                          </p:stCondLst>
                                        </p:cTn>
                                        <p:tgtEl>
                                          <p:spTgt spid="1487881"/>
                                        </p:tgtEl>
                                        <p:attrNameLst>
                                          <p:attrName>style.visibility</p:attrName>
                                        </p:attrNameLst>
                                      </p:cBhvr>
                                      <p:to>
                                        <p:strVal val="visible"/>
                                      </p:to>
                                    </p:set>
                                    <p:animEffect transition="in" filter="wipe(right)">
                                      <p:cBhvr>
                                        <p:cTn id="22" dur="500"/>
                                        <p:tgtEl>
                                          <p:spTgt spid="14878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87875">
                                            <p:txEl>
                                              <p:pRg st="6" end="6"/>
                                            </p:txEl>
                                          </p:spTgt>
                                        </p:tgtEl>
                                        <p:attrNameLst>
                                          <p:attrName>style.visibility</p:attrName>
                                        </p:attrNameLst>
                                      </p:cBhvr>
                                      <p:to>
                                        <p:strVal val="visible"/>
                                      </p:to>
                                    </p:set>
                                    <p:animEffect transition="in" filter="wipe(left)">
                                      <p:cBhvr>
                                        <p:cTn id="27" dur="500"/>
                                        <p:tgtEl>
                                          <p:spTgt spid="148787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487879"/>
                                        </p:tgtEl>
                                        <p:attrNameLst>
                                          <p:attrName>style.visibility</p:attrName>
                                        </p:attrNameLst>
                                      </p:cBhvr>
                                      <p:to>
                                        <p:strVal val="visible"/>
                                      </p:to>
                                    </p:set>
                                    <p:animEffect transition="in" filter="wipe(down)">
                                      <p:cBhvr>
                                        <p:cTn id="32" dur="500"/>
                                        <p:tgtEl>
                                          <p:spTgt spid="1487879"/>
                                        </p:tgtEl>
                                      </p:cBhvr>
                                    </p:animEffect>
                                  </p:childTnLst>
                                </p:cTn>
                              </p:par>
                              <p:par>
                                <p:cTn id="33" presetID="22" presetClass="entr" presetSubtype="4" fill="hold" nodeType="withEffect">
                                  <p:stCondLst>
                                    <p:cond delay="0"/>
                                  </p:stCondLst>
                                  <p:childTnLst>
                                    <p:set>
                                      <p:cBhvr>
                                        <p:cTn id="34" dur="1" fill="hold">
                                          <p:stCondLst>
                                            <p:cond delay="0"/>
                                          </p:stCondLst>
                                        </p:cTn>
                                        <p:tgtEl>
                                          <p:spTgt spid="1487878"/>
                                        </p:tgtEl>
                                        <p:attrNameLst>
                                          <p:attrName>style.visibility</p:attrName>
                                        </p:attrNameLst>
                                      </p:cBhvr>
                                      <p:to>
                                        <p:strVal val="visible"/>
                                      </p:to>
                                    </p:set>
                                    <p:animEffect transition="in" filter="wipe(down)">
                                      <p:cBhvr>
                                        <p:cTn id="35" dur="500"/>
                                        <p:tgtEl>
                                          <p:spTgt spid="148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1"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9730" name="Slide Number Placeholder 3"/>
          <p:cNvSpPr>
            <a:spLocks noGrp="1"/>
          </p:cNvSpPr>
          <p:nvPr>
            <p:ph type="sldNum" sz="quarter" idx="12"/>
          </p:nvPr>
        </p:nvSpPr>
        <p:spPr>
          <a:ln>
            <a:miter lim="800000"/>
            <a:headEnd/>
            <a:tailEnd/>
          </a:ln>
        </p:spPr>
        <p:txBody>
          <a:bodyPr/>
          <a:lstStyle/>
          <a:p>
            <a:pPr>
              <a:defRPr/>
            </a:pPr>
            <a:fld id="{DE679389-8B62-A642-B97C-396D9B632404}" type="slidenum">
              <a:rPr lang="en-US"/>
              <a:pPr>
                <a:defRPr/>
              </a:pPr>
              <a:t>29</a:t>
            </a:fld>
            <a:endParaRPr lang="en-US"/>
          </a:p>
        </p:txBody>
      </p:sp>
      <p:sp>
        <p:nvSpPr>
          <p:cNvPr id="329732" name="Rectangle 2"/>
          <p:cNvSpPr>
            <a:spLocks noGrp="1" noChangeArrowheads="1"/>
          </p:cNvSpPr>
          <p:nvPr>
            <p:ph type="title" idx="4294967295"/>
          </p:nvPr>
        </p:nvSpPr>
        <p:spPr>
          <a:xfrm>
            <a:off x="0" y="395288"/>
            <a:ext cx="8718550" cy="614362"/>
          </a:xfrm>
        </p:spPr>
        <p:txBody>
          <a:bodyPr rtlCol="0">
            <a:noAutofit/>
          </a:bodyPr>
          <a:lstStyle/>
          <a:p>
            <a:pPr fontAlgn="auto">
              <a:spcAft>
                <a:spcPts val="0"/>
              </a:spcAft>
              <a:defRPr/>
            </a:pPr>
            <a:r>
              <a:rPr lang="en-US"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ckwell" pitchFamily="-107" charset="0"/>
                <a:ea typeface="+mj-ea"/>
                <a:cs typeface="+mj-cs"/>
              </a:rPr>
              <a:t>Gate Keepers</a:t>
            </a:r>
          </a:p>
        </p:txBody>
      </p:sp>
      <p:sp>
        <p:nvSpPr>
          <p:cNvPr id="972803" name="Rectangle 3"/>
          <p:cNvSpPr>
            <a:spLocks noGrp="1" noChangeArrowheads="1"/>
          </p:cNvSpPr>
          <p:nvPr>
            <p:ph type="body" idx="4294967295"/>
          </p:nvPr>
        </p:nvSpPr>
        <p:spPr>
          <a:xfrm>
            <a:off x="0" y="1508125"/>
            <a:ext cx="8642350" cy="4962525"/>
          </a:xfrm>
        </p:spPr>
        <p:txBody>
          <a:bodyPr/>
          <a:lstStyle/>
          <a:p>
            <a:pPr lvl="1"/>
            <a:r>
              <a:rPr lang="en-US" sz="1200" dirty="0" smtClean="0">
                <a:solidFill>
                  <a:srgbClr val="FF0000"/>
                </a:solidFill>
                <a:latin typeface="Rockwell" pitchFamily="-111" charset="0"/>
              </a:rPr>
              <a:t>T6A08</a:t>
            </a:r>
            <a:r>
              <a:rPr lang="en-US" sz="2000" dirty="0" smtClean="0">
                <a:solidFill>
                  <a:srgbClr val="FF0000"/>
                </a:solidFill>
                <a:latin typeface="Rockwell" pitchFamily="-111" charset="0"/>
              </a:rPr>
              <a:t>  </a:t>
            </a:r>
            <a:r>
              <a:rPr lang="en-US" sz="2000" dirty="0" smtClean="0">
                <a:latin typeface="Rockwell" pitchFamily="-111" charset="0"/>
              </a:rPr>
              <a:t>A switch is an electrical component that is used to connect or disconnect electrical circuits.</a:t>
            </a:r>
          </a:p>
          <a:p>
            <a:pPr lvl="1"/>
            <a:endParaRPr lang="en-US" sz="2000" dirty="0" smtClean="0">
              <a:latin typeface="Rockwell" pitchFamily="-111" charset="0"/>
            </a:endParaRPr>
          </a:p>
          <a:p>
            <a:pPr lvl="1"/>
            <a:endParaRPr lang="en-US" sz="2000" dirty="0" smtClean="0">
              <a:latin typeface="Rockwell" pitchFamily="-111" charset="0"/>
            </a:endParaRPr>
          </a:p>
          <a:p>
            <a:pPr lvl="1"/>
            <a:endParaRPr lang="en-US" sz="2000" dirty="0" smtClean="0">
              <a:latin typeface="Rockwell" pitchFamily="-111" charset="0"/>
            </a:endParaRPr>
          </a:p>
          <a:p>
            <a:pPr lvl="1"/>
            <a:endParaRPr lang="en-US" sz="1200" dirty="0" smtClean="0">
              <a:latin typeface="Rockwell" pitchFamily="-111" charset="0"/>
            </a:endParaRPr>
          </a:p>
          <a:p>
            <a:pPr lvl="1"/>
            <a:endParaRPr lang="en-US" sz="1200" dirty="0" smtClean="0">
              <a:latin typeface="Rockwell" pitchFamily="-111" charset="0"/>
            </a:endParaRPr>
          </a:p>
          <a:p>
            <a:pPr lvl="1"/>
            <a:endParaRPr lang="en-US" sz="1200" dirty="0" smtClean="0">
              <a:latin typeface="Rockwell" pitchFamily="-111" charset="0"/>
            </a:endParaRPr>
          </a:p>
          <a:p>
            <a:pPr lvl="1"/>
            <a:r>
              <a:rPr lang="en-US" sz="1200" dirty="0" smtClean="0">
                <a:solidFill>
                  <a:srgbClr val="FF0000"/>
                </a:solidFill>
                <a:latin typeface="Rockwell" pitchFamily="-111" charset="0"/>
              </a:rPr>
              <a:t>T6A09</a:t>
            </a:r>
            <a:r>
              <a:rPr lang="en-US" sz="2000" dirty="0" smtClean="0">
                <a:solidFill>
                  <a:srgbClr val="FF0000"/>
                </a:solidFill>
                <a:latin typeface="Rockwell" pitchFamily="-111" charset="0"/>
              </a:rPr>
              <a:t>  </a:t>
            </a:r>
            <a:r>
              <a:rPr lang="en-US" sz="2000" dirty="0" smtClean="0">
                <a:latin typeface="Rockwell" pitchFamily="-111" charset="0"/>
              </a:rPr>
              <a:t>A fuse is an electrical component used to protect other circuit components from current overloads.</a:t>
            </a:r>
          </a:p>
          <a:p>
            <a:pPr lvl="1"/>
            <a:endParaRPr lang="en-US" sz="2000" dirty="0" smtClean="0">
              <a:latin typeface="Rockwell" pitchFamily="-111" charset="0"/>
            </a:endParaRPr>
          </a:p>
        </p:txBody>
      </p:sp>
      <p:sp>
        <p:nvSpPr>
          <p:cNvPr id="4198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6904D530-1DFA-5B4A-A0F4-9E41D1DD68BB}" type="slidenum">
              <a:rPr lang="en-US" sz="1400">
                <a:latin typeface="Times New Roman" pitchFamily="-111" charset="0"/>
              </a:rPr>
              <a:pPr algn="r"/>
              <a:t>29</a:t>
            </a:fld>
            <a:endParaRPr lang="en-US" sz="1400">
              <a:latin typeface="Times New Roman" pitchFamily="-111" charset="0"/>
            </a:endParaRPr>
          </a:p>
        </p:txBody>
      </p:sp>
      <p:pic>
        <p:nvPicPr>
          <p:cNvPr id="972804" name="Picture 4" descr="Slo-blo fuse"/>
          <p:cNvPicPr>
            <a:picLocks noChangeAspect="1" noChangeArrowheads="1"/>
          </p:cNvPicPr>
          <p:nvPr/>
        </p:nvPicPr>
        <p:blipFill>
          <a:blip r:embed="rId2"/>
          <a:srcRect/>
          <a:stretch>
            <a:fillRect/>
          </a:stretch>
        </p:blipFill>
        <p:spPr bwMode="auto">
          <a:xfrm>
            <a:off x="1500188" y="4887913"/>
            <a:ext cx="1676400" cy="838200"/>
          </a:xfrm>
          <a:prstGeom prst="rect">
            <a:avLst/>
          </a:prstGeom>
          <a:noFill/>
          <a:ln w="9525">
            <a:noFill/>
            <a:miter lim="800000"/>
            <a:headEnd/>
            <a:tailEnd/>
          </a:ln>
        </p:spPr>
      </p:pic>
      <p:pic>
        <p:nvPicPr>
          <p:cNvPr id="972805" name="Picture 5" descr="Auto Fuse"/>
          <p:cNvPicPr>
            <a:picLocks noChangeAspect="1" noChangeArrowheads="1"/>
          </p:cNvPicPr>
          <p:nvPr/>
        </p:nvPicPr>
        <p:blipFill>
          <a:blip r:embed="rId3"/>
          <a:srcRect/>
          <a:stretch>
            <a:fillRect/>
          </a:stretch>
        </p:blipFill>
        <p:spPr bwMode="auto">
          <a:xfrm>
            <a:off x="4610100" y="4695825"/>
            <a:ext cx="1123950" cy="1123950"/>
          </a:xfrm>
          <a:prstGeom prst="rect">
            <a:avLst/>
          </a:prstGeom>
          <a:noFill/>
          <a:ln w="9525">
            <a:noFill/>
            <a:miter lim="800000"/>
            <a:headEnd/>
            <a:tailEnd/>
          </a:ln>
        </p:spPr>
      </p:pic>
      <p:pic>
        <p:nvPicPr>
          <p:cNvPr id="972806" name="Picture 6"/>
          <p:cNvPicPr>
            <a:picLocks noChangeAspect="1" noChangeArrowheads="1"/>
          </p:cNvPicPr>
          <p:nvPr/>
        </p:nvPicPr>
        <p:blipFill>
          <a:blip r:embed="rId4"/>
          <a:srcRect/>
          <a:stretch>
            <a:fillRect/>
          </a:stretch>
        </p:blipFill>
        <p:spPr bwMode="auto">
          <a:xfrm>
            <a:off x="693738" y="2314575"/>
            <a:ext cx="1230312" cy="1108075"/>
          </a:xfrm>
          <a:prstGeom prst="rect">
            <a:avLst/>
          </a:prstGeom>
          <a:noFill/>
          <a:ln w="12700" cap="sq">
            <a:noFill/>
            <a:miter lim="800000"/>
            <a:headEnd type="none" w="sm" len="sm"/>
            <a:tailEnd type="none" w="sm" len="sm"/>
          </a:ln>
        </p:spPr>
      </p:pic>
      <p:pic>
        <p:nvPicPr>
          <p:cNvPr id="972807" name="Picture 7"/>
          <p:cNvPicPr>
            <a:picLocks noChangeAspect="1" noChangeArrowheads="1"/>
          </p:cNvPicPr>
          <p:nvPr/>
        </p:nvPicPr>
        <p:blipFill>
          <a:blip r:embed="rId5"/>
          <a:srcRect/>
          <a:stretch>
            <a:fillRect/>
          </a:stretch>
        </p:blipFill>
        <p:spPr bwMode="auto">
          <a:xfrm>
            <a:off x="2498725" y="2314575"/>
            <a:ext cx="1344613" cy="1112838"/>
          </a:xfrm>
          <a:prstGeom prst="rect">
            <a:avLst/>
          </a:prstGeom>
          <a:noFill/>
          <a:ln w="12700" cap="sq">
            <a:noFill/>
            <a:miter lim="800000"/>
            <a:headEnd type="none" w="sm" len="sm"/>
            <a:tailEnd type="none" w="sm" len="sm"/>
          </a:ln>
        </p:spPr>
      </p:pic>
      <p:pic>
        <p:nvPicPr>
          <p:cNvPr id="972808" name="Picture 8"/>
          <p:cNvPicPr>
            <a:picLocks noChangeAspect="1" noChangeArrowheads="1"/>
          </p:cNvPicPr>
          <p:nvPr/>
        </p:nvPicPr>
        <p:blipFill>
          <a:blip r:embed="rId6"/>
          <a:srcRect/>
          <a:stretch>
            <a:fillRect/>
          </a:stretch>
        </p:blipFill>
        <p:spPr bwMode="auto">
          <a:xfrm>
            <a:off x="4303713" y="2354263"/>
            <a:ext cx="1460500" cy="1074737"/>
          </a:xfrm>
          <a:prstGeom prst="rect">
            <a:avLst/>
          </a:prstGeom>
          <a:noFill/>
          <a:ln w="12700" cap="sq">
            <a:noFill/>
            <a:miter lim="800000"/>
            <a:headEnd type="none" w="sm" len="sm"/>
            <a:tailEnd type="none" w="sm" len="sm"/>
          </a:ln>
        </p:spPr>
      </p:pic>
      <p:sp>
        <p:nvSpPr>
          <p:cNvPr id="972809" name="Text Box 9"/>
          <p:cNvSpPr txBox="1">
            <a:spLocks noChangeArrowheads="1"/>
          </p:cNvSpPr>
          <p:nvPr/>
        </p:nvSpPr>
        <p:spPr bwMode="auto">
          <a:xfrm>
            <a:off x="731838" y="3467100"/>
            <a:ext cx="1344612"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Toggle Switch</a:t>
            </a:r>
          </a:p>
        </p:txBody>
      </p:sp>
      <p:sp>
        <p:nvSpPr>
          <p:cNvPr id="972810" name="Text Box 10"/>
          <p:cNvSpPr txBox="1">
            <a:spLocks noChangeArrowheads="1"/>
          </p:cNvSpPr>
          <p:nvPr/>
        </p:nvSpPr>
        <p:spPr bwMode="auto">
          <a:xfrm>
            <a:off x="2728913" y="3467100"/>
            <a:ext cx="1036637"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Slide Switch</a:t>
            </a:r>
          </a:p>
        </p:txBody>
      </p:sp>
      <p:sp>
        <p:nvSpPr>
          <p:cNvPr id="972811" name="Text Box 11"/>
          <p:cNvSpPr txBox="1">
            <a:spLocks noChangeArrowheads="1"/>
          </p:cNvSpPr>
          <p:nvPr/>
        </p:nvSpPr>
        <p:spPr bwMode="auto">
          <a:xfrm>
            <a:off x="4418013" y="3467100"/>
            <a:ext cx="1344612"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Rocker Switch</a:t>
            </a:r>
          </a:p>
        </p:txBody>
      </p:sp>
      <p:sp>
        <p:nvSpPr>
          <p:cNvPr id="972812" name="Text Box 12"/>
          <p:cNvSpPr txBox="1">
            <a:spLocks noChangeArrowheads="1"/>
          </p:cNvSpPr>
          <p:nvPr/>
        </p:nvSpPr>
        <p:spPr bwMode="auto">
          <a:xfrm>
            <a:off x="1730375" y="5848350"/>
            <a:ext cx="1344613"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Slow Blow Fuse</a:t>
            </a:r>
          </a:p>
        </p:txBody>
      </p:sp>
      <p:sp>
        <p:nvSpPr>
          <p:cNvPr id="972813" name="Text Box 13"/>
          <p:cNvSpPr txBox="1">
            <a:spLocks noChangeArrowheads="1"/>
          </p:cNvSpPr>
          <p:nvPr/>
        </p:nvSpPr>
        <p:spPr bwMode="auto">
          <a:xfrm>
            <a:off x="4610100" y="6116638"/>
            <a:ext cx="1460500" cy="274637"/>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Automobile Fuse</a:t>
            </a:r>
          </a:p>
        </p:txBody>
      </p:sp>
      <p:pic>
        <p:nvPicPr>
          <p:cNvPr id="1484815" name="Picture 15" descr="Switches Schem"/>
          <p:cNvPicPr>
            <a:picLocks noChangeAspect="1" noChangeArrowheads="1"/>
          </p:cNvPicPr>
          <p:nvPr/>
        </p:nvPicPr>
        <p:blipFill>
          <a:blip r:embed="rId7"/>
          <a:srcRect/>
          <a:stretch>
            <a:fillRect/>
          </a:stretch>
        </p:blipFill>
        <p:spPr bwMode="auto">
          <a:xfrm>
            <a:off x="6261100" y="2354263"/>
            <a:ext cx="2265363" cy="854075"/>
          </a:xfrm>
          <a:prstGeom prst="rect">
            <a:avLst/>
          </a:prstGeom>
          <a:noFill/>
          <a:ln w="9525">
            <a:noFill/>
            <a:miter lim="800000"/>
            <a:headEnd/>
            <a:tailEnd/>
          </a:ln>
        </p:spPr>
      </p:pic>
      <p:pic>
        <p:nvPicPr>
          <p:cNvPr id="1484816" name="Picture 16" descr="Fuse"/>
          <p:cNvPicPr>
            <a:picLocks noChangeAspect="1" noChangeArrowheads="1"/>
          </p:cNvPicPr>
          <p:nvPr/>
        </p:nvPicPr>
        <p:blipFill>
          <a:blip r:embed="rId8"/>
          <a:srcRect/>
          <a:stretch>
            <a:fillRect/>
          </a:stretch>
        </p:blipFill>
        <p:spPr bwMode="auto">
          <a:xfrm>
            <a:off x="6761163" y="4965700"/>
            <a:ext cx="1800225" cy="676275"/>
          </a:xfrm>
          <a:prstGeom prst="rect">
            <a:avLst/>
          </a:prstGeom>
          <a:noFill/>
          <a:ln w="9525">
            <a:noFill/>
            <a:miter lim="800000"/>
            <a:headEnd/>
            <a:tailEnd/>
          </a:ln>
        </p:spPr>
      </p:pic>
      <p:sp>
        <p:nvSpPr>
          <p:cNvPr id="1484817" name="Text Box 17"/>
          <p:cNvSpPr txBox="1">
            <a:spLocks noChangeArrowheads="1"/>
          </p:cNvSpPr>
          <p:nvPr/>
        </p:nvSpPr>
        <p:spPr bwMode="auto">
          <a:xfrm>
            <a:off x="6991350" y="5734050"/>
            <a:ext cx="1997075" cy="274638"/>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Schematic Symbol</a:t>
            </a:r>
          </a:p>
        </p:txBody>
      </p:sp>
      <p:sp>
        <p:nvSpPr>
          <p:cNvPr id="1484818" name="Text Box 18"/>
          <p:cNvSpPr txBox="1">
            <a:spLocks noChangeArrowheads="1"/>
          </p:cNvSpPr>
          <p:nvPr/>
        </p:nvSpPr>
        <p:spPr bwMode="auto">
          <a:xfrm>
            <a:off x="6723063" y="3198813"/>
            <a:ext cx="1997075" cy="274637"/>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200">
                <a:solidFill>
                  <a:srgbClr val="FF0000"/>
                </a:solidFill>
                <a:latin typeface="Rockwell" pitchFamily="-111" charset="0"/>
              </a:rPr>
              <a:t>Schematic Symbol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72803">
                                            <p:txEl>
                                              <p:pRg st="0" end="0"/>
                                            </p:txEl>
                                          </p:spTgt>
                                        </p:tgtEl>
                                        <p:attrNameLst>
                                          <p:attrName>style.visibility</p:attrName>
                                        </p:attrNameLst>
                                      </p:cBhvr>
                                      <p:to>
                                        <p:strVal val="visible"/>
                                      </p:to>
                                    </p:set>
                                    <p:animEffect transition="in" filter="wipe(left)">
                                      <p:cBhvr>
                                        <p:cTn id="7" dur="500"/>
                                        <p:tgtEl>
                                          <p:spTgt spid="972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72807"/>
                                        </p:tgtEl>
                                        <p:attrNameLst>
                                          <p:attrName>style.visibility</p:attrName>
                                        </p:attrNameLst>
                                      </p:cBhvr>
                                      <p:to>
                                        <p:strVal val="visible"/>
                                      </p:to>
                                    </p:set>
                                    <p:anim calcmode="lin" valueType="num">
                                      <p:cBhvr additive="base">
                                        <p:cTn id="12" dur="500" fill="hold"/>
                                        <p:tgtEl>
                                          <p:spTgt spid="972807"/>
                                        </p:tgtEl>
                                        <p:attrNameLst>
                                          <p:attrName>ppt_x</p:attrName>
                                        </p:attrNameLst>
                                      </p:cBhvr>
                                      <p:tavLst>
                                        <p:tav tm="0">
                                          <p:val>
                                            <p:strVal val="0-#ppt_w/2"/>
                                          </p:val>
                                        </p:tav>
                                        <p:tav tm="100000">
                                          <p:val>
                                            <p:strVal val="#ppt_x"/>
                                          </p:val>
                                        </p:tav>
                                      </p:tavLst>
                                    </p:anim>
                                    <p:anim calcmode="lin" valueType="num">
                                      <p:cBhvr additive="base">
                                        <p:cTn id="13" dur="500" fill="hold"/>
                                        <p:tgtEl>
                                          <p:spTgt spid="97280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72810"/>
                                        </p:tgtEl>
                                        <p:attrNameLst>
                                          <p:attrName>style.visibility</p:attrName>
                                        </p:attrNameLst>
                                      </p:cBhvr>
                                      <p:to>
                                        <p:strVal val="visible"/>
                                      </p:to>
                                    </p:set>
                                    <p:anim calcmode="lin" valueType="num">
                                      <p:cBhvr additive="base">
                                        <p:cTn id="16" dur="500" fill="hold"/>
                                        <p:tgtEl>
                                          <p:spTgt spid="972810"/>
                                        </p:tgtEl>
                                        <p:attrNameLst>
                                          <p:attrName>ppt_x</p:attrName>
                                        </p:attrNameLst>
                                      </p:cBhvr>
                                      <p:tavLst>
                                        <p:tav tm="0">
                                          <p:val>
                                            <p:strVal val="0-#ppt_w/2"/>
                                          </p:val>
                                        </p:tav>
                                        <p:tav tm="100000">
                                          <p:val>
                                            <p:strVal val="#ppt_x"/>
                                          </p:val>
                                        </p:tav>
                                      </p:tavLst>
                                    </p:anim>
                                    <p:anim calcmode="lin" valueType="num">
                                      <p:cBhvr additive="base">
                                        <p:cTn id="17" dur="500" fill="hold"/>
                                        <p:tgtEl>
                                          <p:spTgt spid="97281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972806"/>
                                        </p:tgtEl>
                                        <p:attrNameLst>
                                          <p:attrName>style.visibility</p:attrName>
                                        </p:attrNameLst>
                                      </p:cBhvr>
                                      <p:to>
                                        <p:strVal val="visible"/>
                                      </p:to>
                                    </p:set>
                                    <p:animEffect transition="in" filter="wipe(left)">
                                      <p:cBhvr>
                                        <p:cTn id="21" dur="500"/>
                                        <p:tgtEl>
                                          <p:spTgt spid="9728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72809"/>
                                        </p:tgtEl>
                                        <p:attrNameLst>
                                          <p:attrName>style.visibility</p:attrName>
                                        </p:attrNameLst>
                                      </p:cBhvr>
                                      <p:to>
                                        <p:strVal val="visible"/>
                                      </p:to>
                                    </p:set>
                                    <p:animEffect transition="in" filter="wipe(left)">
                                      <p:cBhvr>
                                        <p:cTn id="24" dur="500"/>
                                        <p:tgtEl>
                                          <p:spTgt spid="972809"/>
                                        </p:tgtEl>
                                      </p:cBhvr>
                                    </p:animEffect>
                                  </p:childTnLst>
                                </p:cTn>
                              </p:par>
                            </p:childTnLst>
                          </p:cTn>
                        </p:par>
                        <p:par>
                          <p:cTn id="25" fill="hold" nodeType="afterGroup">
                            <p:stCondLst>
                              <p:cond delay="1000"/>
                            </p:stCondLst>
                            <p:childTnLst>
                              <p:par>
                                <p:cTn id="26" presetID="2" presetClass="entr" presetSubtype="2" fill="hold" nodeType="afterEffect">
                                  <p:stCondLst>
                                    <p:cond delay="0"/>
                                  </p:stCondLst>
                                  <p:childTnLst>
                                    <p:set>
                                      <p:cBhvr>
                                        <p:cTn id="27" dur="1" fill="hold">
                                          <p:stCondLst>
                                            <p:cond delay="0"/>
                                          </p:stCondLst>
                                        </p:cTn>
                                        <p:tgtEl>
                                          <p:spTgt spid="972808"/>
                                        </p:tgtEl>
                                        <p:attrNameLst>
                                          <p:attrName>style.visibility</p:attrName>
                                        </p:attrNameLst>
                                      </p:cBhvr>
                                      <p:to>
                                        <p:strVal val="visible"/>
                                      </p:to>
                                    </p:set>
                                    <p:anim calcmode="lin" valueType="num">
                                      <p:cBhvr additive="base">
                                        <p:cTn id="28" dur="500" fill="hold"/>
                                        <p:tgtEl>
                                          <p:spTgt spid="972808"/>
                                        </p:tgtEl>
                                        <p:attrNameLst>
                                          <p:attrName>ppt_x</p:attrName>
                                        </p:attrNameLst>
                                      </p:cBhvr>
                                      <p:tavLst>
                                        <p:tav tm="0">
                                          <p:val>
                                            <p:strVal val="1+#ppt_w/2"/>
                                          </p:val>
                                        </p:tav>
                                        <p:tav tm="100000">
                                          <p:val>
                                            <p:strVal val="#ppt_x"/>
                                          </p:val>
                                        </p:tav>
                                      </p:tavLst>
                                    </p:anim>
                                    <p:anim calcmode="lin" valueType="num">
                                      <p:cBhvr additive="base">
                                        <p:cTn id="29" dur="500" fill="hold"/>
                                        <p:tgtEl>
                                          <p:spTgt spid="97280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972811">
                                            <p:txEl>
                                              <p:pRg st="0" end="0"/>
                                            </p:txEl>
                                          </p:spTgt>
                                        </p:tgtEl>
                                        <p:attrNameLst>
                                          <p:attrName>style.visibility</p:attrName>
                                        </p:attrNameLst>
                                      </p:cBhvr>
                                      <p:to>
                                        <p:strVal val="visible"/>
                                      </p:to>
                                    </p:set>
                                    <p:anim calcmode="lin" valueType="num">
                                      <p:cBhvr additive="base">
                                        <p:cTn id="32" dur="500" fill="hold"/>
                                        <p:tgtEl>
                                          <p:spTgt spid="972811">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972811">
                                            <p:txEl>
                                              <p:pRg st="0" end="0"/>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00"/>
                            </p:stCondLst>
                            <p:childTnLst>
                              <p:par>
                                <p:cTn id="35" presetID="22" presetClass="entr" presetSubtype="2" fill="hold" nodeType="afterEffect">
                                  <p:stCondLst>
                                    <p:cond delay="0"/>
                                  </p:stCondLst>
                                  <p:childTnLst>
                                    <p:set>
                                      <p:cBhvr>
                                        <p:cTn id="36" dur="1" fill="hold">
                                          <p:stCondLst>
                                            <p:cond delay="0"/>
                                          </p:stCondLst>
                                        </p:cTn>
                                        <p:tgtEl>
                                          <p:spTgt spid="1484815"/>
                                        </p:tgtEl>
                                        <p:attrNameLst>
                                          <p:attrName>style.visibility</p:attrName>
                                        </p:attrNameLst>
                                      </p:cBhvr>
                                      <p:to>
                                        <p:strVal val="visible"/>
                                      </p:to>
                                    </p:set>
                                    <p:animEffect transition="in" filter="wipe(right)">
                                      <p:cBhvr>
                                        <p:cTn id="37" dur="500"/>
                                        <p:tgtEl>
                                          <p:spTgt spid="148481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484818"/>
                                        </p:tgtEl>
                                        <p:attrNameLst>
                                          <p:attrName>style.visibility</p:attrName>
                                        </p:attrNameLst>
                                      </p:cBhvr>
                                      <p:to>
                                        <p:strVal val="visible"/>
                                      </p:to>
                                    </p:set>
                                    <p:animEffect transition="in" filter="wipe(right)">
                                      <p:cBhvr>
                                        <p:cTn id="40" dur="500"/>
                                        <p:tgtEl>
                                          <p:spTgt spid="14848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972803">
                                            <p:txEl>
                                              <p:pRg st="7" end="7"/>
                                            </p:txEl>
                                          </p:spTgt>
                                        </p:tgtEl>
                                        <p:attrNameLst>
                                          <p:attrName>style.visibility</p:attrName>
                                        </p:attrNameLst>
                                      </p:cBhvr>
                                      <p:to>
                                        <p:strVal val="visible"/>
                                      </p:to>
                                    </p:set>
                                    <p:anim calcmode="lin" valueType="num">
                                      <p:cBhvr additive="base">
                                        <p:cTn id="45" dur="500" fill="hold"/>
                                        <p:tgtEl>
                                          <p:spTgt spid="97280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728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72804"/>
                                        </p:tgtEl>
                                        <p:attrNameLst>
                                          <p:attrName>style.visibility</p:attrName>
                                        </p:attrNameLst>
                                      </p:cBhvr>
                                      <p:to>
                                        <p:strVal val="visible"/>
                                      </p:to>
                                    </p:set>
                                    <p:anim calcmode="lin" valueType="num">
                                      <p:cBhvr additive="base">
                                        <p:cTn id="51" dur="500" fill="hold"/>
                                        <p:tgtEl>
                                          <p:spTgt spid="972804"/>
                                        </p:tgtEl>
                                        <p:attrNameLst>
                                          <p:attrName>ppt_x</p:attrName>
                                        </p:attrNameLst>
                                      </p:cBhvr>
                                      <p:tavLst>
                                        <p:tav tm="0">
                                          <p:val>
                                            <p:strVal val="#ppt_x"/>
                                          </p:val>
                                        </p:tav>
                                        <p:tav tm="100000">
                                          <p:val>
                                            <p:strVal val="#ppt_x"/>
                                          </p:val>
                                        </p:tav>
                                      </p:tavLst>
                                    </p:anim>
                                    <p:anim calcmode="lin" valueType="num">
                                      <p:cBhvr additive="base">
                                        <p:cTn id="52" dur="500" fill="hold"/>
                                        <p:tgtEl>
                                          <p:spTgt spid="97280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72812"/>
                                        </p:tgtEl>
                                        <p:attrNameLst>
                                          <p:attrName>style.visibility</p:attrName>
                                        </p:attrNameLst>
                                      </p:cBhvr>
                                      <p:to>
                                        <p:strVal val="visible"/>
                                      </p:to>
                                    </p:set>
                                    <p:anim calcmode="lin" valueType="num">
                                      <p:cBhvr additive="base">
                                        <p:cTn id="55" dur="500" fill="hold"/>
                                        <p:tgtEl>
                                          <p:spTgt spid="972812"/>
                                        </p:tgtEl>
                                        <p:attrNameLst>
                                          <p:attrName>ppt_x</p:attrName>
                                        </p:attrNameLst>
                                      </p:cBhvr>
                                      <p:tavLst>
                                        <p:tav tm="0">
                                          <p:val>
                                            <p:strVal val="#ppt_x"/>
                                          </p:val>
                                        </p:tav>
                                        <p:tav tm="100000">
                                          <p:val>
                                            <p:strVal val="#ppt_x"/>
                                          </p:val>
                                        </p:tav>
                                      </p:tavLst>
                                    </p:anim>
                                    <p:anim calcmode="lin" valueType="num">
                                      <p:cBhvr additive="base">
                                        <p:cTn id="56" dur="500" fill="hold"/>
                                        <p:tgtEl>
                                          <p:spTgt spid="9728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72805"/>
                                        </p:tgtEl>
                                        <p:attrNameLst>
                                          <p:attrName>style.visibility</p:attrName>
                                        </p:attrNameLst>
                                      </p:cBhvr>
                                      <p:to>
                                        <p:strVal val="visible"/>
                                      </p:to>
                                    </p:set>
                                    <p:anim calcmode="lin" valueType="num">
                                      <p:cBhvr additive="base">
                                        <p:cTn id="59" dur="500" fill="hold"/>
                                        <p:tgtEl>
                                          <p:spTgt spid="972805"/>
                                        </p:tgtEl>
                                        <p:attrNameLst>
                                          <p:attrName>ppt_x</p:attrName>
                                        </p:attrNameLst>
                                      </p:cBhvr>
                                      <p:tavLst>
                                        <p:tav tm="0">
                                          <p:val>
                                            <p:strVal val="#ppt_x"/>
                                          </p:val>
                                        </p:tav>
                                        <p:tav tm="100000">
                                          <p:val>
                                            <p:strVal val="#ppt_x"/>
                                          </p:val>
                                        </p:tav>
                                      </p:tavLst>
                                    </p:anim>
                                    <p:anim calcmode="lin" valueType="num">
                                      <p:cBhvr additive="base">
                                        <p:cTn id="60" dur="500" fill="hold"/>
                                        <p:tgtEl>
                                          <p:spTgt spid="97280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72813">
                                            <p:txEl>
                                              <p:pRg st="0" end="0"/>
                                            </p:txEl>
                                          </p:spTgt>
                                        </p:tgtEl>
                                        <p:attrNameLst>
                                          <p:attrName>style.visibility</p:attrName>
                                        </p:attrNameLst>
                                      </p:cBhvr>
                                      <p:to>
                                        <p:strVal val="visible"/>
                                      </p:to>
                                    </p:set>
                                    <p:anim calcmode="lin" valueType="num">
                                      <p:cBhvr additive="base">
                                        <p:cTn id="63" dur="500" fill="hold"/>
                                        <p:tgtEl>
                                          <p:spTgt spid="972813">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72813">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84816"/>
                                        </p:tgtEl>
                                        <p:attrNameLst>
                                          <p:attrName>style.visibility</p:attrName>
                                        </p:attrNameLst>
                                      </p:cBhvr>
                                      <p:to>
                                        <p:strVal val="visible"/>
                                      </p:to>
                                    </p:set>
                                    <p:anim calcmode="lin" valueType="num">
                                      <p:cBhvr additive="base">
                                        <p:cTn id="67" dur="500" fill="hold"/>
                                        <p:tgtEl>
                                          <p:spTgt spid="1484816"/>
                                        </p:tgtEl>
                                        <p:attrNameLst>
                                          <p:attrName>ppt_x</p:attrName>
                                        </p:attrNameLst>
                                      </p:cBhvr>
                                      <p:tavLst>
                                        <p:tav tm="0">
                                          <p:val>
                                            <p:strVal val="#ppt_x"/>
                                          </p:val>
                                        </p:tav>
                                        <p:tav tm="100000">
                                          <p:val>
                                            <p:strVal val="#ppt_x"/>
                                          </p:val>
                                        </p:tav>
                                      </p:tavLst>
                                    </p:anim>
                                    <p:anim calcmode="lin" valueType="num">
                                      <p:cBhvr additive="base">
                                        <p:cTn id="68" dur="500" fill="hold"/>
                                        <p:tgtEl>
                                          <p:spTgt spid="1484816"/>
                                        </p:tgtEl>
                                        <p:attrNameLst>
                                          <p:attrName>ppt_y</p:attrName>
                                        </p:attrNameLst>
                                      </p:cBhvr>
                                      <p:tavLst>
                                        <p:tav tm="0">
                                          <p:val>
                                            <p:strVal val="1+#ppt_h/2"/>
                                          </p:val>
                                        </p:tav>
                                        <p:tav tm="100000">
                                          <p:val>
                                            <p:strVal val="#ppt_y"/>
                                          </p:val>
                                        </p:tav>
                                      </p:tavLst>
                                    </p:anim>
                                  </p:childTnLst>
                                </p:cTn>
                              </p:par>
                              <p:par>
                                <p:cTn id="69" presetID="22" presetClass="entr" presetSubtype="2" fill="hold" grpId="0" nodeType="withEffect">
                                  <p:stCondLst>
                                    <p:cond delay="0"/>
                                  </p:stCondLst>
                                  <p:childTnLst>
                                    <p:set>
                                      <p:cBhvr>
                                        <p:cTn id="70" dur="1" fill="hold">
                                          <p:stCondLst>
                                            <p:cond delay="0"/>
                                          </p:stCondLst>
                                        </p:cTn>
                                        <p:tgtEl>
                                          <p:spTgt spid="1484817"/>
                                        </p:tgtEl>
                                        <p:attrNameLst>
                                          <p:attrName>style.visibility</p:attrName>
                                        </p:attrNameLst>
                                      </p:cBhvr>
                                      <p:to>
                                        <p:strVal val="visible"/>
                                      </p:to>
                                    </p:set>
                                    <p:animEffect transition="in" filter="wipe(right)">
                                      <p:cBhvr>
                                        <p:cTn id="71" dur="500"/>
                                        <p:tgtEl>
                                          <p:spTgt spid="148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9" grpId="0"/>
      <p:bldP spid="972810" grpId="0"/>
      <p:bldP spid="972812" grpId="0"/>
      <p:bldP spid="1484817" grpId="0"/>
      <p:bldP spid="148481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304800"/>
            <a:ext cx="7555073" cy="2031325"/>
          </a:xfrm>
          <a:prstGeom prst="rect">
            <a:avLst/>
          </a:prstGeom>
          <a:noFill/>
        </p:spPr>
        <p:txBody>
          <a:bodyPr wrap="none" rtlCol="0">
            <a:spAutoFit/>
          </a:bodyPr>
          <a:lstStyle/>
          <a:p>
            <a:r>
              <a:rPr lang="en-US" dirty="0" smtClean="0">
                <a:latin typeface="Cambria"/>
                <a:cs typeface="Cambria"/>
              </a:rPr>
              <a:t>T5B02</a:t>
            </a:r>
          </a:p>
          <a:p>
            <a:r>
              <a:rPr lang="en-US" dirty="0" smtClean="0">
                <a:latin typeface="Cambria"/>
                <a:cs typeface="Cambria"/>
              </a:rPr>
              <a:t>What is another way to specify a radio signal frequency of 1,500,000 hertz?</a:t>
            </a:r>
          </a:p>
          <a:p>
            <a:r>
              <a:rPr lang="en-US" dirty="0" smtClean="0">
                <a:latin typeface="Cambria"/>
                <a:cs typeface="Cambria"/>
              </a:rPr>
              <a:t>A. 1500 kHz</a:t>
            </a:r>
          </a:p>
          <a:p>
            <a:r>
              <a:rPr lang="en-US" dirty="0" smtClean="0">
                <a:latin typeface="Cambria"/>
                <a:cs typeface="Cambria"/>
              </a:rPr>
              <a:t>B. 1500 MHz</a:t>
            </a:r>
          </a:p>
          <a:p>
            <a:r>
              <a:rPr lang="en-US" dirty="0" smtClean="0">
                <a:latin typeface="Cambria"/>
                <a:cs typeface="Cambria"/>
              </a:rPr>
              <a:t>C. 15 GHz</a:t>
            </a:r>
          </a:p>
          <a:p>
            <a:r>
              <a:rPr lang="en-US" dirty="0" smtClean="0">
                <a:latin typeface="Cambria"/>
                <a:cs typeface="Cambria"/>
              </a:rPr>
              <a:t>D. 150 kHz</a:t>
            </a:r>
          </a:p>
          <a:p>
            <a:endParaRPr lang="en-US" dirty="0"/>
          </a:p>
        </p:txBody>
      </p:sp>
      <p:sp>
        <p:nvSpPr>
          <p:cNvPr id="4" name="TextBox 3"/>
          <p:cNvSpPr txBox="1"/>
          <p:nvPr/>
        </p:nvSpPr>
        <p:spPr>
          <a:xfrm>
            <a:off x="3200400" y="1219200"/>
            <a:ext cx="4146519" cy="600164"/>
          </a:xfrm>
          <a:prstGeom prst="rect">
            <a:avLst/>
          </a:prstGeom>
          <a:noFill/>
        </p:spPr>
        <p:txBody>
          <a:bodyPr wrap="none" rtlCol="0">
            <a:spAutoFit/>
          </a:bodyPr>
          <a:lstStyle/>
          <a:p>
            <a:r>
              <a:rPr lang="en-US" sz="3300" dirty="0" smtClean="0">
                <a:latin typeface="Cambria"/>
                <a:cs typeface="Cambria"/>
              </a:rPr>
              <a:t>1,500,000.          hertz?</a:t>
            </a:r>
            <a:endParaRPr lang="en-US" sz="3300" dirty="0"/>
          </a:p>
        </p:txBody>
      </p:sp>
      <p:sp>
        <p:nvSpPr>
          <p:cNvPr id="5" name="TextBox 4"/>
          <p:cNvSpPr txBox="1"/>
          <p:nvPr/>
        </p:nvSpPr>
        <p:spPr>
          <a:xfrm>
            <a:off x="3200400" y="2092404"/>
            <a:ext cx="4404815" cy="1107996"/>
          </a:xfrm>
          <a:prstGeom prst="rect">
            <a:avLst/>
          </a:prstGeom>
          <a:noFill/>
        </p:spPr>
        <p:txBody>
          <a:bodyPr wrap="none" rtlCol="0">
            <a:spAutoFit/>
          </a:bodyPr>
          <a:lstStyle/>
          <a:p>
            <a:r>
              <a:rPr lang="en-US" sz="3300" dirty="0" smtClean="0">
                <a:latin typeface="Cambria"/>
                <a:cs typeface="Cambria"/>
              </a:rPr>
              <a:t>1.500,000       M   hertz?</a:t>
            </a:r>
          </a:p>
          <a:p>
            <a:r>
              <a:rPr lang="en-US" sz="3300" dirty="0" smtClean="0">
                <a:latin typeface="Cambria"/>
                <a:cs typeface="Cambria"/>
              </a:rPr>
              <a:t>1.5	MHz</a:t>
            </a:r>
            <a:endParaRPr lang="en-US" sz="3300" dirty="0"/>
          </a:p>
        </p:txBody>
      </p:sp>
      <p:sp>
        <p:nvSpPr>
          <p:cNvPr id="6" name="TextBox 5"/>
          <p:cNvSpPr txBox="1"/>
          <p:nvPr/>
        </p:nvSpPr>
        <p:spPr>
          <a:xfrm>
            <a:off x="3200400" y="3276600"/>
            <a:ext cx="4281660" cy="1107996"/>
          </a:xfrm>
          <a:prstGeom prst="rect">
            <a:avLst/>
          </a:prstGeom>
          <a:noFill/>
        </p:spPr>
        <p:txBody>
          <a:bodyPr wrap="none" rtlCol="0">
            <a:spAutoFit/>
          </a:bodyPr>
          <a:lstStyle/>
          <a:p>
            <a:r>
              <a:rPr lang="en-US" sz="3300" dirty="0" smtClean="0">
                <a:latin typeface="Cambria"/>
                <a:cs typeface="Cambria"/>
              </a:rPr>
              <a:t>1,500.000       </a:t>
            </a:r>
            <a:r>
              <a:rPr lang="en-US" sz="3300" dirty="0" err="1" smtClean="0">
                <a:latin typeface="Cambria"/>
                <a:cs typeface="Cambria"/>
              </a:rPr>
              <a:t>k</a:t>
            </a:r>
            <a:r>
              <a:rPr lang="en-US" sz="3300" dirty="0" smtClean="0">
                <a:latin typeface="Cambria"/>
                <a:cs typeface="Cambria"/>
              </a:rPr>
              <a:t>   hertz?</a:t>
            </a:r>
          </a:p>
          <a:p>
            <a:r>
              <a:rPr lang="en-US" sz="3300" dirty="0" smtClean="0">
                <a:latin typeface="Cambria"/>
                <a:cs typeface="Cambria"/>
              </a:rPr>
              <a:t>1500	kHz</a:t>
            </a:r>
            <a:endParaRPr lang="en-US" sz="3300" dirty="0"/>
          </a:p>
        </p:txBody>
      </p:sp>
      <p:sp>
        <p:nvSpPr>
          <p:cNvPr id="7" name="TextBox 6"/>
          <p:cNvSpPr txBox="1"/>
          <p:nvPr/>
        </p:nvSpPr>
        <p:spPr>
          <a:xfrm>
            <a:off x="3200400" y="4516398"/>
            <a:ext cx="4873675" cy="1107996"/>
          </a:xfrm>
          <a:prstGeom prst="rect">
            <a:avLst/>
          </a:prstGeom>
          <a:noFill/>
        </p:spPr>
        <p:txBody>
          <a:bodyPr wrap="none" rtlCol="0">
            <a:spAutoFit/>
          </a:bodyPr>
          <a:lstStyle/>
          <a:p>
            <a:r>
              <a:rPr lang="en-US" sz="3300" dirty="0" smtClean="0">
                <a:latin typeface="Cambria"/>
                <a:cs typeface="Cambria"/>
              </a:rPr>
              <a:t>.001,500,000     G     hertz?</a:t>
            </a:r>
          </a:p>
          <a:p>
            <a:r>
              <a:rPr lang="en-US" sz="3300" dirty="0" smtClean="0">
                <a:latin typeface="Cambria"/>
                <a:cs typeface="Cambria"/>
              </a:rPr>
              <a:t>.0015				GHz</a:t>
            </a:r>
            <a:endParaRPr lang="en-US" sz="3300" dirty="0"/>
          </a:p>
        </p:txBody>
      </p:sp>
      <p:sp>
        <p:nvSpPr>
          <p:cNvPr id="8" name="TextBox 7"/>
          <p:cNvSpPr txBox="1"/>
          <p:nvPr/>
        </p:nvSpPr>
        <p:spPr>
          <a:xfrm>
            <a:off x="1828800" y="304800"/>
            <a:ext cx="523588" cy="369332"/>
          </a:xfrm>
          <a:prstGeom prst="rect">
            <a:avLst/>
          </a:prstGeom>
          <a:noFill/>
        </p:spPr>
        <p:txBody>
          <a:bodyPr wrap="none" rtlCol="0">
            <a:spAutoFit/>
          </a:bodyPr>
          <a:lstStyle/>
          <a:p>
            <a:r>
              <a:rPr lang="en-US" b="1" dirty="0" smtClean="0">
                <a:solidFill>
                  <a:srgbClr val="FF0000"/>
                </a:solidFill>
                <a:latin typeface="Cambria"/>
                <a:cs typeface="Cambria"/>
              </a:rPr>
              <a:t>(A)</a:t>
            </a:r>
            <a:endParaRPr lang="en-US" b="1" dirty="0">
              <a:solidFill>
                <a:srgbClr val="FF0000"/>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834" name="Slide Number Placeholder 3"/>
          <p:cNvSpPr>
            <a:spLocks noGrp="1"/>
          </p:cNvSpPr>
          <p:nvPr>
            <p:ph type="sldNum" sz="quarter" idx="12"/>
          </p:nvPr>
        </p:nvSpPr>
        <p:spPr>
          <a:noFill/>
          <a:ln>
            <a:miter lim="800000"/>
            <a:headEnd/>
            <a:tailEnd/>
          </a:ln>
        </p:spPr>
        <p:txBody>
          <a:bodyPr/>
          <a:lstStyle/>
          <a:p>
            <a:fld id="{9EBA068A-19B7-8648-B9DE-6F8868741357}" type="slidenum">
              <a:rPr lang="en-US"/>
              <a:pPr/>
              <a:t>30</a:t>
            </a:fld>
            <a:endParaRPr lang="en-US"/>
          </a:p>
        </p:txBody>
      </p:sp>
      <p:sp>
        <p:nvSpPr>
          <p:cNvPr id="376836" name="Rectangle 2"/>
          <p:cNvSpPr>
            <a:spLocks noGrp="1" noChangeArrowheads="1"/>
          </p:cNvSpPr>
          <p:nvPr>
            <p:ph type="title" idx="4294967295"/>
          </p:nvPr>
        </p:nvSpPr>
        <p:spPr>
          <a:xfrm>
            <a:off x="0" y="433388"/>
            <a:ext cx="7758113" cy="614362"/>
          </a:xfrm>
        </p:spPr>
        <p:txBody>
          <a:bodyPr/>
          <a:lstStyle/>
          <a:p>
            <a:pPr eaLnBrk="1" hangingPunct="1"/>
            <a:r>
              <a:rPr lang="en-US" sz="2800" b="1" dirty="0" smtClean="0">
                <a:solidFill>
                  <a:schemeClr val="accent1">
                    <a:lumMod val="75000"/>
                  </a:schemeClr>
                </a:solidFill>
                <a:latin typeface="Rockwell" pitchFamily="-111" charset="0"/>
              </a:rPr>
              <a:t>Display Components</a:t>
            </a:r>
            <a:endParaRPr lang="en-US" sz="2800" b="1" dirty="0">
              <a:solidFill>
                <a:schemeClr val="accent1">
                  <a:lumMod val="75000"/>
                </a:schemeClr>
              </a:solidFill>
            </a:endParaRPr>
          </a:p>
        </p:txBody>
      </p:sp>
      <p:sp>
        <p:nvSpPr>
          <p:cNvPr id="1017859" name="Rectangle 3"/>
          <p:cNvSpPr>
            <a:spLocks noGrp="1" noChangeArrowheads="1"/>
          </p:cNvSpPr>
          <p:nvPr>
            <p:ph type="body" idx="4294967295"/>
          </p:nvPr>
        </p:nvSpPr>
        <p:spPr>
          <a:xfrm>
            <a:off x="0" y="1547813"/>
            <a:ext cx="8374063" cy="4962525"/>
          </a:xfrm>
        </p:spPr>
        <p:txBody>
          <a:bodyPr/>
          <a:lstStyle/>
          <a:p>
            <a:pPr lvl="1" eaLnBrk="1" hangingPunct="1"/>
            <a:r>
              <a:rPr lang="en-US" sz="1200" dirty="0" smtClean="0">
                <a:solidFill>
                  <a:srgbClr val="FF0000"/>
                </a:solidFill>
                <a:latin typeface="Rockwell" pitchFamily="-111" charset="0"/>
              </a:rPr>
              <a:t>T6D04</a:t>
            </a:r>
            <a:r>
              <a:rPr lang="en-US" sz="2000" dirty="0" smtClean="0">
                <a:solidFill>
                  <a:srgbClr val="FF0000"/>
                </a:solidFill>
                <a:latin typeface="Rockwell" pitchFamily="-111" charset="0"/>
              </a:rPr>
              <a:t>  </a:t>
            </a:r>
            <a:r>
              <a:rPr lang="en-US" sz="2000" dirty="0">
                <a:latin typeface="Rockwell" pitchFamily="-111" charset="0"/>
              </a:rPr>
              <a:t>A meter can be used to display signal strength on a numeric scale.</a:t>
            </a:r>
          </a:p>
          <a:p>
            <a:pPr lvl="1" eaLnBrk="1" hangingPunct="1"/>
            <a:endParaRPr lang="en-US" sz="2000" dirty="0">
              <a:latin typeface="Rockwell" pitchFamily="-111" charset="0"/>
            </a:endParaRPr>
          </a:p>
          <a:p>
            <a:pPr lvl="1" eaLnBrk="1" hangingPunct="1"/>
            <a:endParaRPr lang="en-US" sz="2000" dirty="0">
              <a:latin typeface="Rockwell" pitchFamily="-111" charset="0"/>
            </a:endParaRPr>
          </a:p>
          <a:p>
            <a:pPr lvl="1" eaLnBrk="1" hangingPunct="1"/>
            <a:endParaRPr lang="en-US" sz="2000" dirty="0">
              <a:latin typeface="Rockwell" pitchFamily="-111" charset="0"/>
            </a:endParaRPr>
          </a:p>
          <a:p>
            <a:pPr eaLnBrk="1" hangingPunct="1"/>
            <a:endParaRPr lang="en-US" sz="2400" dirty="0">
              <a:latin typeface="Rockwell" pitchFamily="-111" charset="0"/>
            </a:endParaRPr>
          </a:p>
          <a:p>
            <a:pPr lvl="1" eaLnBrk="1" hangingPunct="1"/>
            <a:endParaRPr lang="en-US" sz="2000" dirty="0">
              <a:latin typeface="Rockwell" pitchFamily="-111" charset="0"/>
            </a:endParaRPr>
          </a:p>
        </p:txBody>
      </p:sp>
      <p:sp>
        <p:nvSpPr>
          <p:cNvPr id="376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1286BAD4-6F6C-8249-BCCC-5CD56BD182E4}" type="slidenum">
              <a:rPr lang="en-US" sz="1400">
                <a:latin typeface="Times New Roman" pitchFamily="-111" charset="0"/>
              </a:rPr>
              <a:pPr algn="r"/>
              <a:t>30</a:t>
            </a:fld>
            <a:endParaRPr lang="en-US" sz="1400">
              <a:latin typeface="Times New Roman" pitchFamily="-111" charset="0"/>
            </a:endParaRPr>
          </a:p>
        </p:txBody>
      </p:sp>
      <p:pic>
        <p:nvPicPr>
          <p:cNvPr id="1017860" name="Picture 4"/>
          <p:cNvPicPr>
            <a:picLocks noChangeAspect="1" noChangeArrowheads="1"/>
          </p:cNvPicPr>
          <p:nvPr/>
        </p:nvPicPr>
        <p:blipFill>
          <a:blip r:embed="rId2"/>
          <a:srcRect/>
          <a:stretch>
            <a:fillRect/>
          </a:stretch>
        </p:blipFill>
        <p:spPr bwMode="auto">
          <a:xfrm>
            <a:off x="2266950" y="4427538"/>
            <a:ext cx="4148138" cy="1608137"/>
          </a:xfrm>
          <a:prstGeom prst="rect">
            <a:avLst/>
          </a:prstGeom>
          <a:noFill/>
          <a:ln w="12700" cap="sq">
            <a:noFill/>
            <a:miter lim="800000"/>
            <a:headEnd type="none" w="sm" len="sm"/>
            <a:tailEnd type="none" w="sm" len="sm"/>
          </a:ln>
        </p:spPr>
      </p:pic>
      <p:sp>
        <p:nvSpPr>
          <p:cNvPr id="1017861" name="Text Box 5"/>
          <p:cNvSpPr txBox="1">
            <a:spLocks noChangeArrowheads="1"/>
          </p:cNvSpPr>
          <p:nvPr/>
        </p:nvSpPr>
        <p:spPr bwMode="auto">
          <a:xfrm>
            <a:off x="3995738" y="6156325"/>
            <a:ext cx="1382712" cy="30480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a:solidFill>
                  <a:srgbClr val="FF0000"/>
                </a:solidFill>
                <a:latin typeface="Rockwell" pitchFamily="-111" charset="0"/>
              </a:rPr>
              <a:t>Icom 7700</a:t>
            </a:r>
          </a:p>
        </p:txBody>
      </p:sp>
      <p:pic>
        <p:nvPicPr>
          <p:cNvPr id="4116487" name="Picture 7" descr="S-meter"/>
          <p:cNvPicPr>
            <a:picLocks noChangeAspect="1" noChangeArrowheads="1"/>
          </p:cNvPicPr>
          <p:nvPr/>
        </p:nvPicPr>
        <p:blipFill>
          <a:blip r:embed="rId3"/>
          <a:srcRect/>
          <a:stretch>
            <a:fillRect/>
          </a:stretch>
        </p:blipFill>
        <p:spPr bwMode="auto">
          <a:xfrm>
            <a:off x="3035300" y="2238375"/>
            <a:ext cx="2457450" cy="1489075"/>
          </a:xfrm>
          <a:prstGeom prst="rect">
            <a:avLst/>
          </a:prstGeom>
          <a:noFill/>
          <a:ln w="9525">
            <a:noFill/>
            <a:miter lim="800000"/>
            <a:headEnd/>
            <a:tailEnd/>
          </a:ln>
        </p:spPr>
      </p:pic>
      <p:sp>
        <p:nvSpPr>
          <p:cNvPr id="1017868" name="Text Box 12"/>
          <p:cNvSpPr txBox="1">
            <a:spLocks noChangeArrowheads="1"/>
          </p:cNvSpPr>
          <p:nvPr/>
        </p:nvSpPr>
        <p:spPr bwMode="auto">
          <a:xfrm>
            <a:off x="3957638" y="3775075"/>
            <a:ext cx="998537" cy="30480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400">
                <a:solidFill>
                  <a:srgbClr val="FF0000"/>
                </a:solidFill>
                <a:latin typeface="Rockwell" pitchFamily="-111" charset="0"/>
              </a:rPr>
              <a:t>S-Meter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17859">
                                            <p:txEl>
                                              <p:pRg st="0" end="0"/>
                                            </p:txEl>
                                          </p:spTgt>
                                        </p:tgtEl>
                                        <p:attrNameLst>
                                          <p:attrName>style.visibility</p:attrName>
                                        </p:attrNameLst>
                                      </p:cBhvr>
                                      <p:to>
                                        <p:strVal val="visible"/>
                                      </p:to>
                                    </p:set>
                                    <p:animEffect transition="in" filter="wipe(up)">
                                      <p:cBhvr>
                                        <p:cTn id="7" dur="500"/>
                                        <p:tgtEl>
                                          <p:spTgt spid="1017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6487"/>
                                        </p:tgtEl>
                                        <p:attrNameLst>
                                          <p:attrName>style.visibility</p:attrName>
                                        </p:attrNameLst>
                                      </p:cBhvr>
                                      <p:to>
                                        <p:strVal val="visible"/>
                                      </p:to>
                                    </p:set>
                                    <p:animEffect transition="in" filter="wipe(left)">
                                      <p:cBhvr>
                                        <p:cTn id="12" dur="500"/>
                                        <p:tgtEl>
                                          <p:spTgt spid="411648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17868"/>
                                        </p:tgtEl>
                                        <p:attrNameLst>
                                          <p:attrName>style.visibility</p:attrName>
                                        </p:attrNameLst>
                                      </p:cBhvr>
                                      <p:to>
                                        <p:strVal val="visible"/>
                                      </p:to>
                                    </p:set>
                                    <p:animEffect transition="in" filter="wipe(left)">
                                      <p:cBhvr>
                                        <p:cTn id="15" dur="500"/>
                                        <p:tgtEl>
                                          <p:spTgt spid="1017868"/>
                                        </p:tgtEl>
                                      </p:cBhvr>
                                    </p:animEffec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1017860"/>
                                        </p:tgtEl>
                                        <p:attrNameLst>
                                          <p:attrName>style.visibility</p:attrName>
                                        </p:attrNameLst>
                                      </p:cBhvr>
                                      <p:to>
                                        <p:strVal val="visible"/>
                                      </p:to>
                                    </p:set>
                                    <p:animEffect transition="in" filter="wipe(down)">
                                      <p:cBhvr>
                                        <p:cTn id="19" dur="500"/>
                                        <p:tgtEl>
                                          <p:spTgt spid="1017860"/>
                                        </p:tgtEl>
                                      </p:cBhvr>
                                    </p:animEffect>
                                  </p:childTnLst>
                                </p:cTn>
                              </p:par>
                              <p:par>
                                <p:cTn id="20" presetID="22" presetClass="entr" presetSubtype="4" fill="hold" nodeType="withEffect">
                                  <p:stCondLst>
                                    <p:cond delay="0"/>
                                  </p:stCondLst>
                                  <p:childTnLst>
                                    <p:set>
                                      <p:cBhvr>
                                        <p:cTn id="21" dur="1" fill="hold">
                                          <p:stCondLst>
                                            <p:cond delay="0"/>
                                          </p:stCondLst>
                                        </p:cTn>
                                        <p:tgtEl>
                                          <p:spTgt spid="1017861">
                                            <p:txEl>
                                              <p:pRg st="0" end="0"/>
                                            </p:txEl>
                                          </p:spTgt>
                                        </p:tgtEl>
                                        <p:attrNameLst>
                                          <p:attrName>style.visibility</p:attrName>
                                        </p:attrNameLst>
                                      </p:cBhvr>
                                      <p:to>
                                        <p:strVal val="visible"/>
                                      </p:to>
                                    </p:set>
                                    <p:animEffect transition="in" filter="wipe(down)">
                                      <p:cBhvr>
                                        <p:cTn id="22" dur="500"/>
                                        <p:tgtEl>
                                          <p:spTgt spid="10178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8"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Slide Number Placeholder 3"/>
          <p:cNvSpPr>
            <a:spLocks noGrp="1"/>
          </p:cNvSpPr>
          <p:nvPr>
            <p:ph type="sldNum" sz="quarter" idx="12"/>
          </p:nvPr>
        </p:nvSpPr>
        <p:spPr>
          <a:ln>
            <a:miter lim="800000"/>
            <a:headEnd/>
            <a:tailEnd/>
          </a:ln>
        </p:spPr>
        <p:txBody>
          <a:bodyPr/>
          <a:lstStyle/>
          <a:p>
            <a:pPr>
              <a:defRPr/>
            </a:pPr>
            <a:fld id="{A0C7EE44-C477-9F46-853F-33F33A59592A}" type="slidenum">
              <a:rPr lang="en-US"/>
              <a:pPr>
                <a:defRPr/>
              </a:pPr>
              <a:t>31</a:t>
            </a:fld>
            <a:endParaRPr lang="en-US"/>
          </a:p>
        </p:txBody>
      </p:sp>
      <p:sp>
        <p:nvSpPr>
          <p:cNvPr id="47108" name="Rectangle 2"/>
          <p:cNvSpPr>
            <a:spLocks noGrp="1" noChangeArrowheads="1"/>
          </p:cNvSpPr>
          <p:nvPr>
            <p:ph type="title" idx="4294967295"/>
          </p:nvPr>
        </p:nvSpPr>
        <p:spPr>
          <a:xfrm>
            <a:off x="0" y="433388"/>
            <a:ext cx="7758113" cy="614362"/>
          </a:xfrm>
        </p:spPr>
        <p:txBody>
          <a:bodyPr/>
          <a:lstStyle/>
          <a:p>
            <a:r>
              <a:rPr lang="en-US" sz="2800" b="1" dirty="0" smtClean="0">
                <a:solidFill>
                  <a:srgbClr val="C96D07"/>
                </a:solidFill>
                <a:latin typeface="Rockwell" pitchFamily="-111" charset="0"/>
              </a:rPr>
              <a:t>Schematic Symbols</a:t>
            </a:r>
            <a:endParaRPr lang="en-US" sz="2800" b="1" dirty="0" smtClean="0">
              <a:solidFill>
                <a:srgbClr val="C96D07"/>
              </a:solidFill>
            </a:endParaRPr>
          </a:p>
        </p:txBody>
      </p:sp>
      <p:sp>
        <p:nvSpPr>
          <p:cNvPr id="1003523" name="Rectangle 3"/>
          <p:cNvSpPr>
            <a:spLocks noGrp="1" noChangeArrowheads="1"/>
          </p:cNvSpPr>
          <p:nvPr>
            <p:ph type="body" idx="4294967295"/>
          </p:nvPr>
        </p:nvSpPr>
        <p:spPr>
          <a:xfrm>
            <a:off x="0" y="1700213"/>
            <a:ext cx="8642350" cy="4962525"/>
          </a:xfrm>
        </p:spPr>
        <p:txBody>
          <a:bodyPr/>
          <a:lstStyle/>
          <a:p>
            <a:pPr lvl="1"/>
            <a:r>
              <a:rPr lang="en-US" sz="1200" dirty="0" smtClean="0">
                <a:solidFill>
                  <a:srgbClr val="FF0000"/>
                </a:solidFill>
                <a:latin typeface="Rockwell" pitchFamily="-111" charset="0"/>
              </a:rPr>
              <a:t>T6C01</a:t>
            </a:r>
            <a:r>
              <a:rPr lang="en-US" sz="2000" dirty="0" smtClean="0">
                <a:solidFill>
                  <a:srgbClr val="FF0000"/>
                </a:solidFill>
                <a:latin typeface="Rockwell" pitchFamily="-111" charset="0"/>
              </a:rPr>
              <a:t>  </a:t>
            </a:r>
            <a:r>
              <a:rPr lang="en-US" sz="2000" dirty="0" smtClean="0">
                <a:latin typeface="Rockwell" pitchFamily="-111" charset="0"/>
              </a:rPr>
              <a:t>Schematic symbols is the name for standardized representations of components in an electrical wiring diagram.</a:t>
            </a:r>
          </a:p>
          <a:p>
            <a:pPr lvl="1"/>
            <a:endParaRPr lang="en-US" sz="2000" dirty="0" smtClean="0">
              <a:latin typeface="Rockwell" pitchFamily="-111" charset="0"/>
            </a:endParaRPr>
          </a:p>
        </p:txBody>
      </p:sp>
      <p:sp>
        <p:nvSpPr>
          <p:cNvPr id="4710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555CB97-F781-5B48-B8E6-2747FAB6BE3A}" type="slidenum">
              <a:rPr lang="en-US" sz="1400">
                <a:latin typeface="Times New Roman" pitchFamily="-111" charset="0"/>
              </a:rPr>
              <a:pPr algn="r"/>
              <a:t>31</a:t>
            </a:fld>
            <a:endParaRPr lang="en-US" sz="1400">
              <a:latin typeface="Times New Roman" pitchFamily="-111" charset="0"/>
            </a:endParaRPr>
          </a:p>
        </p:txBody>
      </p:sp>
      <p:pic>
        <p:nvPicPr>
          <p:cNvPr id="1003524" name="Picture 4" descr="Q p142 RC"/>
          <p:cNvPicPr>
            <a:picLocks noChangeAspect="1" noChangeArrowheads="1"/>
          </p:cNvPicPr>
          <p:nvPr/>
        </p:nvPicPr>
        <p:blipFill>
          <a:blip r:embed="rId2"/>
          <a:srcRect/>
          <a:stretch>
            <a:fillRect/>
          </a:stretch>
        </p:blipFill>
        <p:spPr bwMode="auto">
          <a:xfrm>
            <a:off x="1038225" y="5003800"/>
            <a:ext cx="1722438" cy="1235075"/>
          </a:xfrm>
          <a:prstGeom prst="rect">
            <a:avLst/>
          </a:prstGeom>
          <a:noFill/>
          <a:ln w="9525">
            <a:noFill/>
            <a:miter lim="800000"/>
            <a:headEnd/>
            <a:tailEnd/>
          </a:ln>
        </p:spPr>
      </p:pic>
      <p:pic>
        <p:nvPicPr>
          <p:cNvPr id="1003527" name="Picture 7" descr="Q p142 Diodes"/>
          <p:cNvPicPr>
            <a:picLocks noChangeAspect="1" noChangeArrowheads="1"/>
          </p:cNvPicPr>
          <p:nvPr/>
        </p:nvPicPr>
        <p:blipFill>
          <a:blip r:embed="rId3"/>
          <a:srcRect/>
          <a:stretch>
            <a:fillRect/>
          </a:stretch>
        </p:blipFill>
        <p:spPr bwMode="auto">
          <a:xfrm>
            <a:off x="2344738" y="2660650"/>
            <a:ext cx="838200" cy="2112963"/>
          </a:xfrm>
          <a:prstGeom prst="rect">
            <a:avLst/>
          </a:prstGeom>
          <a:noFill/>
          <a:ln w="9525">
            <a:noFill/>
            <a:miter lim="800000"/>
            <a:headEnd/>
            <a:tailEnd/>
          </a:ln>
        </p:spPr>
      </p:pic>
      <p:pic>
        <p:nvPicPr>
          <p:cNvPr id="1003528" name="Picture 8" descr="Q p142 IC Amps"/>
          <p:cNvPicPr>
            <a:picLocks noChangeAspect="1" noChangeArrowheads="1"/>
          </p:cNvPicPr>
          <p:nvPr/>
        </p:nvPicPr>
        <p:blipFill>
          <a:blip r:embed="rId4"/>
          <a:srcRect/>
          <a:stretch>
            <a:fillRect/>
          </a:stretch>
        </p:blipFill>
        <p:spPr bwMode="auto">
          <a:xfrm>
            <a:off x="1038225" y="2660650"/>
            <a:ext cx="1000125" cy="2112963"/>
          </a:xfrm>
          <a:prstGeom prst="rect">
            <a:avLst/>
          </a:prstGeom>
          <a:noFill/>
          <a:ln w="9525">
            <a:noFill/>
            <a:miter lim="800000"/>
            <a:headEnd/>
            <a:tailEnd/>
          </a:ln>
        </p:spPr>
      </p:pic>
      <p:pic>
        <p:nvPicPr>
          <p:cNvPr id="1491976" name="Picture 8" descr="Picture Switches"/>
          <p:cNvPicPr>
            <a:picLocks noChangeAspect="1" noChangeArrowheads="1"/>
          </p:cNvPicPr>
          <p:nvPr/>
        </p:nvPicPr>
        <p:blipFill>
          <a:blip r:embed="rId5"/>
          <a:srcRect/>
          <a:stretch>
            <a:fillRect/>
          </a:stretch>
        </p:blipFill>
        <p:spPr bwMode="auto">
          <a:xfrm>
            <a:off x="3343275" y="2660650"/>
            <a:ext cx="1719263" cy="2176463"/>
          </a:xfrm>
          <a:prstGeom prst="rect">
            <a:avLst/>
          </a:prstGeom>
          <a:noFill/>
          <a:ln w="9525">
            <a:noFill/>
            <a:miter lim="800000"/>
            <a:headEnd/>
            <a:tailEnd/>
          </a:ln>
        </p:spPr>
      </p:pic>
      <p:pic>
        <p:nvPicPr>
          <p:cNvPr id="1491977" name="Picture 9" descr="Picture Transistors"/>
          <p:cNvPicPr>
            <a:picLocks noChangeAspect="1" noChangeArrowheads="1"/>
          </p:cNvPicPr>
          <p:nvPr/>
        </p:nvPicPr>
        <p:blipFill>
          <a:blip r:embed="rId6"/>
          <a:srcRect/>
          <a:stretch>
            <a:fillRect/>
          </a:stretch>
        </p:blipFill>
        <p:spPr bwMode="auto">
          <a:xfrm>
            <a:off x="5416550" y="2698750"/>
            <a:ext cx="3359150" cy="3260725"/>
          </a:xfrm>
          <a:prstGeom prst="rect">
            <a:avLst/>
          </a:prstGeom>
          <a:noFill/>
          <a:ln w="9525">
            <a:noFill/>
            <a:miter lim="800000"/>
            <a:headEnd/>
            <a:tailEnd/>
          </a:ln>
        </p:spPr>
      </p:pic>
      <p:pic>
        <p:nvPicPr>
          <p:cNvPr id="1491978" name="Picture 10" descr="PictureGrounds"/>
          <p:cNvPicPr>
            <a:picLocks noChangeAspect="1" noChangeArrowheads="1"/>
          </p:cNvPicPr>
          <p:nvPr/>
        </p:nvPicPr>
        <p:blipFill>
          <a:blip r:embed="rId7"/>
          <a:srcRect/>
          <a:stretch>
            <a:fillRect/>
          </a:stretch>
        </p:blipFill>
        <p:spPr bwMode="auto">
          <a:xfrm>
            <a:off x="4187825" y="5041900"/>
            <a:ext cx="993775" cy="987425"/>
          </a:xfrm>
          <a:prstGeom prst="rect">
            <a:avLst/>
          </a:prstGeom>
          <a:noFill/>
          <a:ln w="9525">
            <a:noFill/>
            <a:miter lim="800000"/>
            <a:headEnd/>
            <a:tailEnd/>
          </a:ln>
        </p:spPr>
      </p:pic>
      <p:pic>
        <p:nvPicPr>
          <p:cNvPr id="1491979" name="Picture 11" descr="PictureBatteries"/>
          <p:cNvPicPr>
            <a:picLocks noChangeAspect="1" noChangeArrowheads="1"/>
          </p:cNvPicPr>
          <p:nvPr/>
        </p:nvPicPr>
        <p:blipFill>
          <a:blip r:embed="rId8"/>
          <a:srcRect/>
          <a:stretch>
            <a:fillRect/>
          </a:stretch>
        </p:blipFill>
        <p:spPr bwMode="auto">
          <a:xfrm>
            <a:off x="2959100" y="5041900"/>
            <a:ext cx="1146175" cy="1011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03523">
                                            <p:txEl>
                                              <p:pRg st="0" end="0"/>
                                            </p:txEl>
                                          </p:spTgt>
                                        </p:tgtEl>
                                        <p:attrNameLst>
                                          <p:attrName>style.visibility</p:attrName>
                                        </p:attrNameLst>
                                      </p:cBhvr>
                                      <p:to>
                                        <p:strVal val="visible"/>
                                      </p:to>
                                    </p:set>
                                    <p:animEffect transition="in" filter="wipe(up)">
                                      <p:cBhvr>
                                        <p:cTn id="7" dur="500"/>
                                        <p:tgtEl>
                                          <p:spTgt spid="1003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003528"/>
                                        </p:tgtEl>
                                        <p:attrNameLst>
                                          <p:attrName>style.visibility</p:attrName>
                                        </p:attrNameLst>
                                      </p:cBhvr>
                                      <p:to>
                                        <p:strVal val="visible"/>
                                      </p:to>
                                    </p:set>
                                    <p:anim calcmode="lin" valueType="num">
                                      <p:cBhvr additive="base">
                                        <p:cTn id="12" dur="500" fill="hold"/>
                                        <p:tgtEl>
                                          <p:spTgt spid="1003528"/>
                                        </p:tgtEl>
                                        <p:attrNameLst>
                                          <p:attrName>ppt_x</p:attrName>
                                        </p:attrNameLst>
                                      </p:cBhvr>
                                      <p:tavLst>
                                        <p:tav tm="0">
                                          <p:val>
                                            <p:strVal val="0-#ppt_w/2"/>
                                          </p:val>
                                        </p:tav>
                                        <p:tav tm="100000">
                                          <p:val>
                                            <p:strVal val="#ppt_x"/>
                                          </p:val>
                                        </p:tav>
                                      </p:tavLst>
                                    </p:anim>
                                    <p:anim calcmode="lin" valueType="num">
                                      <p:cBhvr additive="base">
                                        <p:cTn id="13" dur="500" fill="hold"/>
                                        <p:tgtEl>
                                          <p:spTgt spid="100352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9" fill="hold" nodeType="afterEffect">
                                  <p:stCondLst>
                                    <p:cond delay="0"/>
                                  </p:stCondLst>
                                  <p:childTnLst>
                                    <p:set>
                                      <p:cBhvr>
                                        <p:cTn id="16" dur="1" fill="hold">
                                          <p:stCondLst>
                                            <p:cond delay="0"/>
                                          </p:stCondLst>
                                        </p:cTn>
                                        <p:tgtEl>
                                          <p:spTgt spid="1003527"/>
                                        </p:tgtEl>
                                        <p:attrNameLst>
                                          <p:attrName>style.visibility</p:attrName>
                                        </p:attrNameLst>
                                      </p:cBhvr>
                                      <p:to>
                                        <p:strVal val="visible"/>
                                      </p:to>
                                    </p:set>
                                    <p:anim calcmode="lin" valueType="num">
                                      <p:cBhvr additive="base">
                                        <p:cTn id="17" dur="500" fill="hold"/>
                                        <p:tgtEl>
                                          <p:spTgt spid="1003527"/>
                                        </p:tgtEl>
                                        <p:attrNameLst>
                                          <p:attrName>ppt_x</p:attrName>
                                        </p:attrNameLst>
                                      </p:cBhvr>
                                      <p:tavLst>
                                        <p:tav tm="0">
                                          <p:val>
                                            <p:strVal val="0-#ppt_w/2"/>
                                          </p:val>
                                        </p:tav>
                                        <p:tav tm="100000">
                                          <p:val>
                                            <p:strVal val="#ppt_x"/>
                                          </p:val>
                                        </p:tav>
                                      </p:tavLst>
                                    </p:anim>
                                    <p:anim calcmode="lin" valueType="num">
                                      <p:cBhvr additive="base">
                                        <p:cTn id="18" dur="500" fill="hold"/>
                                        <p:tgtEl>
                                          <p:spTgt spid="1003527"/>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000"/>
                            </p:stCondLst>
                            <p:childTnLst>
                              <p:par>
                                <p:cTn id="20" presetID="2" presetClass="entr" presetSubtype="8" fill="hold" nodeType="afterEffect">
                                  <p:stCondLst>
                                    <p:cond delay="0"/>
                                  </p:stCondLst>
                                  <p:childTnLst>
                                    <p:set>
                                      <p:cBhvr>
                                        <p:cTn id="21" dur="1" fill="hold">
                                          <p:stCondLst>
                                            <p:cond delay="0"/>
                                          </p:stCondLst>
                                        </p:cTn>
                                        <p:tgtEl>
                                          <p:spTgt spid="1003524"/>
                                        </p:tgtEl>
                                        <p:attrNameLst>
                                          <p:attrName>style.visibility</p:attrName>
                                        </p:attrNameLst>
                                      </p:cBhvr>
                                      <p:to>
                                        <p:strVal val="visible"/>
                                      </p:to>
                                    </p:set>
                                    <p:anim calcmode="lin" valueType="num">
                                      <p:cBhvr additive="base">
                                        <p:cTn id="22" dur="500" fill="hold"/>
                                        <p:tgtEl>
                                          <p:spTgt spid="1003524"/>
                                        </p:tgtEl>
                                        <p:attrNameLst>
                                          <p:attrName>ppt_x</p:attrName>
                                        </p:attrNameLst>
                                      </p:cBhvr>
                                      <p:tavLst>
                                        <p:tav tm="0">
                                          <p:val>
                                            <p:strVal val="0-#ppt_w/2"/>
                                          </p:val>
                                        </p:tav>
                                        <p:tav tm="100000">
                                          <p:val>
                                            <p:strVal val="#ppt_x"/>
                                          </p:val>
                                        </p:tav>
                                      </p:tavLst>
                                    </p:anim>
                                    <p:anim calcmode="lin" valueType="num">
                                      <p:cBhvr additive="base">
                                        <p:cTn id="23" dur="500" fill="hold"/>
                                        <p:tgtEl>
                                          <p:spTgt spid="100352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3" fill="hold" nodeType="afterEffect">
                                  <p:stCondLst>
                                    <p:cond delay="0"/>
                                  </p:stCondLst>
                                  <p:childTnLst>
                                    <p:set>
                                      <p:cBhvr>
                                        <p:cTn id="26" dur="1" fill="hold">
                                          <p:stCondLst>
                                            <p:cond delay="0"/>
                                          </p:stCondLst>
                                        </p:cTn>
                                        <p:tgtEl>
                                          <p:spTgt spid="1491976"/>
                                        </p:tgtEl>
                                        <p:attrNameLst>
                                          <p:attrName>style.visibility</p:attrName>
                                        </p:attrNameLst>
                                      </p:cBhvr>
                                      <p:to>
                                        <p:strVal val="visible"/>
                                      </p:to>
                                    </p:set>
                                    <p:anim calcmode="lin" valueType="num">
                                      <p:cBhvr additive="base">
                                        <p:cTn id="27" dur="500" fill="hold"/>
                                        <p:tgtEl>
                                          <p:spTgt spid="1491976"/>
                                        </p:tgtEl>
                                        <p:attrNameLst>
                                          <p:attrName>ppt_x</p:attrName>
                                        </p:attrNameLst>
                                      </p:cBhvr>
                                      <p:tavLst>
                                        <p:tav tm="0">
                                          <p:val>
                                            <p:strVal val="1+#ppt_w/2"/>
                                          </p:val>
                                        </p:tav>
                                        <p:tav tm="100000">
                                          <p:val>
                                            <p:strVal val="#ppt_x"/>
                                          </p:val>
                                        </p:tav>
                                      </p:tavLst>
                                    </p:anim>
                                    <p:anim calcmode="lin" valueType="num">
                                      <p:cBhvr additive="base">
                                        <p:cTn id="28" dur="500" fill="hold"/>
                                        <p:tgtEl>
                                          <p:spTgt spid="149197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000"/>
                            </p:stCondLst>
                            <p:childTnLst>
                              <p:par>
                                <p:cTn id="30" presetID="2" presetClass="entr" presetSubtype="12" fill="hold" nodeType="afterEffect">
                                  <p:stCondLst>
                                    <p:cond delay="0"/>
                                  </p:stCondLst>
                                  <p:childTnLst>
                                    <p:set>
                                      <p:cBhvr>
                                        <p:cTn id="31" dur="1" fill="hold">
                                          <p:stCondLst>
                                            <p:cond delay="0"/>
                                          </p:stCondLst>
                                        </p:cTn>
                                        <p:tgtEl>
                                          <p:spTgt spid="1491979"/>
                                        </p:tgtEl>
                                        <p:attrNameLst>
                                          <p:attrName>style.visibility</p:attrName>
                                        </p:attrNameLst>
                                      </p:cBhvr>
                                      <p:to>
                                        <p:strVal val="visible"/>
                                      </p:to>
                                    </p:set>
                                    <p:anim calcmode="lin" valueType="num">
                                      <p:cBhvr additive="base">
                                        <p:cTn id="32" dur="500" fill="hold"/>
                                        <p:tgtEl>
                                          <p:spTgt spid="1491979"/>
                                        </p:tgtEl>
                                        <p:attrNameLst>
                                          <p:attrName>ppt_x</p:attrName>
                                        </p:attrNameLst>
                                      </p:cBhvr>
                                      <p:tavLst>
                                        <p:tav tm="0">
                                          <p:val>
                                            <p:strVal val="0-#ppt_w/2"/>
                                          </p:val>
                                        </p:tav>
                                        <p:tav tm="100000">
                                          <p:val>
                                            <p:strVal val="#ppt_x"/>
                                          </p:val>
                                        </p:tav>
                                      </p:tavLst>
                                    </p:anim>
                                    <p:anim calcmode="lin" valueType="num">
                                      <p:cBhvr additive="base">
                                        <p:cTn id="33" dur="500" fill="hold"/>
                                        <p:tgtEl>
                                          <p:spTgt spid="1491979"/>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500"/>
                            </p:stCondLst>
                            <p:childTnLst>
                              <p:par>
                                <p:cTn id="35" presetID="2" presetClass="entr" presetSubtype="6" fill="hold" nodeType="afterEffect">
                                  <p:stCondLst>
                                    <p:cond delay="0"/>
                                  </p:stCondLst>
                                  <p:childTnLst>
                                    <p:set>
                                      <p:cBhvr>
                                        <p:cTn id="36" dur="1" fill="hold">
                                          <p:stCondLst>
                                            <p:cond delay="0"/>
                                          </p:stCondLst>
                                        </p:cTn>
                                        <p:tgtEl>
                                          <p:spTgt spid="1491978"/>
                                        </p:tgtEl>
                                        <p:attrNameLst>
                                          <p:attrName>style.visibility</p:attrName>
                                        </p:attrNameLst>
                                      </p:cBhvr>
                                      <p:to>
                                        <p:strVal val="visible"/>
                                      </p:to>
                                    </p:set>
                                    <p:anim calcmode="lin" valueType="num">
                                      <p:cBhvr additive="base">
                                        <p:cTn id="37" dur="500" fill="hold"/>
                                        <p:tgtEl>
                                          <p:spTgt spid="1491978"/>
                                        </p:tgtEl>
                                        <p:attrNameLst>
                                          <p:attrName>ppt_x</p:attrName>
                                        </p:attrNameLst>
                                      </p:cBhvr>
                                      <p:tavLst>
                                        <p:tav tm="0">
                                          <p:val>
                                            <p:strVal val="1+#ppt_w/2"/>
                                          </p:val>
                                        </p:tav>
                                        <p:tav tm="100000">
                                          <p:val>
                                            <p:strVal val="#ppt_x"/>
                                          </p:val>
                                        </p:tav>
                                      </p:tavLst>
                                    </p:anim>
                                    <p:anim calcmode="lin" valueType="num">
                                      <p:cBhvr additive="base">
                                        <p:cTn id="38" dur="500" fill="hold"/>
                                        <p:tgtEl>
                                          <p:spTgt spid="1491978"/>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000"/>
                            </p:stCondLst>
                            <p:childTnLst>
                              <p:par>
                                <p:cTn id="40" presetID="2" presetClass="entr" presetSubtype="4" fill="hold" nodeType="afterEffect">
                                  <p:stCondLst>
                                    <p:cond delay="0"/>
                                  </p:stCondLst>
                                  <p:childTnLst>
                                    <p:set>
                                      <p:cBhvr>
                                        <p:cTn id="41" dur="1" fill="hold">
                                          <p:stCondLst>
                                            <p:cond delay="0"/>
                                          </p:stCondLst>
                                        </p:cTn>
                                        <p:tgtEl>
                                          <p:spTgt spid="1491977"/>
                                        </p:tgtEl>
                                        <p:attrNameLst>
                                          <p:attrName>style.visibility</p:attrName>
                                        </p:attrNameLst>
                                      </p:cBhvr>
                                      <p:to>
                                        <p:strVal val="visible"/>
                                      </p:to>
                                    </p:set>
                                    <p:anim calcmode="lin" valueType="num">
                                      <p:cBhvr additive="base">
                                        <p:cTn id="42" dur="500" fill="hold"/>
                                        <p:tgtEl>
                                          <p:spTgt spid="1491977"/>
                                        </p:tgtEl>
                                        <p:attrNameLst>
                                          <p:attrName>ppt_x</p:attrName>
                                        </p:attrNameLst>
                                      </p:cBhvr>
                                      <p:tavLst>
                                        <p:tav tm="0">
                                          <p:val>
                                            <p:strVal val="#ppt_x"/>
                                          </p:val>
                                        </p:tav>
                                        <p:tav tm="100000">
                                          <p:val>
                                            <p:strVal val="#ppt_x"/>
                                          </p:val>
                                        </p:tav>
                                      </p:tavLst>
                                    </p:anim>
                                    <p:anim calcmode="lin" valueType="num">
                                      <p:cBhvr additive="base">
                                        <p:cTn id="43" dur="500" fill="hold"/>
                                        <p:tgtEl>
                                          <p:spTgt spid="1491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63" name="Rectangle 2"/>
          <p:cNvSpPr>
            <a:spLocks noGrp="1" noChangeArrowheads="1"/>
          </p:cNvSpPr>
          <p:nvPr>
            <p:ph type="title"/>
          </p:nvPr>
        </p:nvSpPr>
        <p:spPr>
          <a:xfrm>
            <a:off x="231775" y="471488"/>
            <a:ext cx="8912225" cy="614362"/>
          </a:xfrm>
        </p:spPr>
        <p:txBody>
          <a:bodyPr rtlCol="0">
            <a:noAutofit/>
          </a:bodyPr>
          <a:lstStyle/>
          <a:p>
            <a:pPr fontAlgn="auto">
              <a:spcAft>
                <a:spcPts val="0"/>
              </a:spcAft>
              <a:defRPr/>
            </a:pPr>
            <a:r>
              <a:rPr lang="en-US" sz="3600" b="1" cap="all" dirty="0" smtClean="0">
                <a:solidFill>
                  <a:srgbClr val="C96D07"/>
                </a:solidFill>
                <a:ea typeface="+mj-ea"/>
                <a:cs typeface="+mj-cs"/>
              </a:rPr>
              <a:t>Schematic symbols</a:t>
            </a:r>
          </a:p>
        </p:txBody>
      </p:sp>
      <p:sp>
        <p:nvSpPr>
          <p:cNvPr id="348162" name="Slide Number Placeholder 5"/>
          <p:cNvSpPr>
            <a:spLocks noGrp="1"/>
          </p:cNvSpPr>
          <p:nvPr>
            <p:ph type="sldNum" sz="quarter" idx="12"/>
          </p:nvPr>
        </p:nvSpPr>
        <p:spPr>
          <a:ln>
            <a:miter lim="800000"/>
            <a:headEnd/>
            <a:tailEnd/>
          </a:ln>
        </p:spPr>
        <p:txBody>
          <a:bodyPr/>
          <a:lstStyle/>
          <a:p>
            <a:pPr>
              <a:defRPr/>
            </a:pPr>
            <a:fld id="{122316E2-C94A-2543-A97D-8BAE8B712E51}" type="slidenum">
              <a:rPr lang="en-US"/>
              <a:pPr>
                <a:defRPr/>
              </a:pPr>
              <a:t>32</a:t>
            </a:fld>
            <a:endParaRPr lang="en-US"/>
          </a:p>
        </p:txBody>
      </p:sp>
      <p:sp>
        <p:nvSpPr>
          <p:cNvPr id="1503235" name="Rectangle 3"/>
          <p:cNvSpPr>
            <a:spLocks noGrp="1" noChangeArrowheads="1"/>
          </p:cNvSpPr>
          <p:nvPr>
            <p:ph sz="quarter" idx="1"/>
          </p:nvPr>
        </p:nvSpPr>
        <p:spPr>
          <a:xfrm>
            <a:off x="155575" y="1470025"/>
            <a:ext cx="2587625" cy="4886325"/>
          </a:xfrm>
        </p:spPr>
        <p:txBody>
          <a:bodyPr/>
          <a:lstStyle/>
          <a:p>
            <a:pPr lvl="1">
              <a:lnSpc>
                <a:spcPct val="80000"/>
              </a:lnSpc>
            </a:pPr>
            <a:endParaRPr lang="en-US" sz="1000" dirty="0" smtClean="0">
              <a:latin typeface="Rockwell" pitchFamily="-111" charset="0"/>
            </a:endParaRPr>
          </a:p>
          <a:p>
            <a:pPr lvl="1">
              <a:lnSpc>
                <a:spcPct val="80000"/>
              </a:lnSpc>
            </a:pPr>
            <a:endParaRPr lang="en-US" sz="1000" dirty="0" smtClean="0">
              <a:latin typeface="Rockwell" pitchFamily="-111" charset="0"/>
            </a:endParaRPr>
          </a:p>
          <a:p>
            <a:pPr lvl="1">
              <a:lnSpc>
                <a:spcPct val="80000"/>
              </a:lnSpc>
            </a:pPr>
            <a:r>
              <a:rPr lang="en-US" sz="1200" dirty="0" smtClean="0">
                <a:solidFill>
                  <a:srgbClr val="FF0000"/>
                </a:solidFill>
                <a:latin typeface="Rockwell" pitchFamily="-111" charset="0"/>
              </a:rPr>
              <a:t>T6C12</a:t>
            </a:r>
            <a:r>
              <a:rPr lang="en-US" sz="1800" dirty="0" smtClean="0">
                <a:solidFill>
                  <a:srgbClr val="FF0000"/>
                </a:solidFill>
                <a:latin typeface="Rockwell" pitchFamily="-111" charset="0"/>
              </a:rPr>
              <a:t>  </a:t>
            </a:r>
            <a:r>
              <a:rPr lang="en-US" sz="2000" dirty="0" smtClean="0">
                <a:latin typeface="Rockwell" pitchFamily="-111" charset="0"/>
              </a:rPr>
              <a:t>The symbols on an electrical circuit schematic diagram represent electrical components.</a:t>
            </a: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400" dirty="0" smtClean="0">
              <a:latin typeface="Rockwell" pitchFamily="-111" charset="0"/>
            </a:endParaRPr>
          </a:p>
          <a:p>
            <a:pPr lvl="1">
              <a:lnSpc>
                <a:spcPct val="80000"/>
              </a:lnSpc>
            </a:pPr>
            <a:endParaRPr lang="en-US" sz="1800" dirty="0" smtClean="0">
              <a:latin typeface="Rockwell" pitchFamily="-111" charset="0"/>
            </a:endParaRPr>
          </a:p>
          <a:p>
            <a:pPr lvl="1">
              <a:lnSpc>
                <a:spcPct val="80000"/>
              </a:lnSpc>
              <a:buFont typeface="Arial" pitchFamily="-111" charset="0"/>
              <a:buNone/>
            </a:pPr>
            <a:endParaRPr lang="en-US" sz="2000" dirty="0" smtClean="0">
              <a:latin typeface="Rockwell" pitchFamily="-111" charset="0"/>
            </a:endParaRPr>
          </a:p>
        </p:txBody>
      </p:sp>
      <p:pic>
        <p:nvPicPr>
          <p:cNvPr id="1503236" name="Picture 4" descr="appendix p203 a1"/>
          <p:cNvPicPr>
            <a:picLocks noChangeAspect="1" noChangeArrowheads="1"/>
          </p:cNvPicPr>
          <p:nvPr/>
        </p:nvPicPr>
        <p:blipFill>
          <a:blip r:embed="rId2"/>
          <a:srcRect/>
          <a:stretch>
            <a:fillRect/>
          </a:stretch>
        </p:blipFill>
        <p:spPr bwMode="auto">
          <a:xfrm>
            <a:off x="3124200" y="1508125"/>
            <a:ext cx="6019800" cy="1920875"/>
          </a:xfrm>
          <a:prstGeom prst="rect">
            <a:avLst/>
          </a:prstGeom>
          <a:noFill/>
          <a:ln w="9525">
            <a:noFill/>
            <a:miter lim="800000"/>
            <a:headEnd/>
            <a:tailEnd/>
          </a:ln>
        </p:spPr>
      </p:pic>
      <p:pic>
        <p:nvPicPr>
          <p:cNvPr id="1503237" name="Picture 5" descr="appendix p203 a2"/>
          <p:cNvPicPr>
            <a:picLocks noChangeAspect="1" noChangeArrowheads="1"/>
          </p:cNvPicPr>
          <p:nvPr/>
        </p:nvPicPr>
        <p:blipFill>
          <a:blip r:embed="rId3"/>
          <a:srcRect/>
          <a:stretch>
            <a:fillRect/>
          </a:stretch>
        </p:blipFill>
        <p:spPr bwMode="auto">
          <a:xfrm>
            <a:off x="2590800" y="3810000"/>
            <a:ext cx="60960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03235">
                                            <p:txEl>
                                              <p:pRg st="2" end="2"/>
                                            </p:txEl>
                                          </p:spTgt>
                                        </p:tgtEl>
                                        <p:attrNameLst>
                                          <p:attrName>style.visibility</p:attrName>
                                        </p:attrNameLst>
                                      </p:cBhvr>
                                      <p:to>
                                        <p:strVal val="visible"/>
                                      </p:to>
                                    </p:set>
                                    <p:animEffect transition="in" filter="wipe(up)">
                                      <p:cBhvr>
                                        <p:cTn id="11" dur="500"/>
                                        <p:tgtEl>
                                          <p:spTgt spid="1503235">
                                            <p:txEl>
                                              <p:pRg st="2" end="2"/>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1503236"/>
                                        </p:tgtEl>
                                        <p:attrNameLst>
                                          <p:attrName>style.visibility</p:attrName>
                                        </p:attrNameLst>
                                      </p:cBhvr>
                                      <p:to>
                                        <p:strVal val="visible"/>
                                      </p:to>
                                    </p:set>
                                    <p:animEffect transition="in" filter="wipe(right)">
                                      <p:cBhvr>
                                        <p:cTn id="14" dur="500"/>
                                        <p:tgtEl>
                                          <p:spTgt spid="1503236"/>
                                        </p:tgtEl>
                                      </p:cBhvr>
                                    </p:animEffect>
                                  </p:childTnLst>
                                </p:cTn>
                              </p:par>
                              <p:par>
                                <p:cTn id="15" presetID="22" presetClass="entr" presetSubtype="2" fill="hold" nodeType="withEffect">
                                  <p:stCondLst>
                                    <p:cond delay="0"/>
                                  </p:stCondLst>
                                  <p:childTnLst>
                                    <p:set>
                                      <p:cBhvr>
                                        <p:cTn id="16" dur="1" fill="hold">
                                          <p:stCondLst>
                                            <p:cond delay="0"/>
                                          </p:stCondLst>
                                        </p:cTn>
                                        <p:tgtEl>
                                          <p:spTgt spid="1503237"/>
                                        </p:tgtEl>
                                        <p:attrNameLst>
                                          <p:attrName>style.visibility</p:attrName>
                                        </p:attrNameLst>
                                      </p:cBhvr>
                                      <p:to>
                                        <p:strVal val="visible"/>
                                      </p:to>
                                    </p:set>
                                    <p:animEffect transition="in" filter="wipe(right)">
                                      <p:cBhvr>
                                        <p:cTn id="17" dur="500"/>
                                        <p:tgtEl>
                                          <p:spTgt spid="150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Slide Number Placeholder 3"/>
          <p:cNvSpPr>
            <a:spLocks noGrp="1"/>
          </p:cNvSpPr>
          <p:nvPr>
            <p:ph type="sldNum" sz="quarter" idx="12"/>
          </p:nvPr>
        </p:nvSpPr>
        <p:spPr>
          <a:ln>
            <a:miter lim="800000"/>
            <a:headEnd/>
            <a:tailEnd/>
          </a:ln>
        </p:spPr>
        <p:txBody>
          <a:bodyPr/>
          <a:lstStyle/>
          <a:p>
            <a:pPr>
              <a:defRPr/>
            </a:pPr>
            <a:fld id="{1D0F2558-2660-3E49-B996-6FFAC08B3F3D}" type="slidenum">
              <a:rPr lang="en-US"/>
              <a:pPr>
                <a:defRPr/>
              </a:pPr>
              <a:t>33</a:t>
            </a:fld>
            <a:endParaRPr lang="en-US"/>
          </a:p>
        </p:txBody>
      </p:sp>
      <p:sp>
        <p:nvSpPr>
          <p:cNvPr id="52228" name="Rectangle 2"/>
          <p:cNvSpPr>
            <a:spLocks noGrp="1" noChangeArrowheads="1"/>
          </p:cNvSpPr>
          <p:nvPr>
            <p:ph type="title" idx="4294967295"/>
          </p:nvPr>
        </p:nvSpPr>
        <p:spPr>
          <a:xfrm>
            <a:off x="0" y="357188"/>
            <a:ext cx="7758113" cy="614362"/>
          </a:xfrm>
        </p:spPr>
        <p:txBody>
          <a:bodyPr/>
          <a:lstStyle/>
          <a:p>
            <a:r>
              <a:rPr lang="en-US" sz="2400" b="1" dirty="0" smtClean="0">
                <a:latin typeface="Rockwell" pitchFamily="-111" charset="0"/>
              </a:rPr>
              <a:t>T6C:</a:t>
            </a:r>
            <a:r>
              <a:rPr lang="en-US" sz="2200" b="1" dirty="0" smtClean="0">
                <a:latin typeface="Rockwell" pitchFamily="-111" charset="0"/>
              </a:rPr>
              <a:t>	</a:t>
            </a:r>
            <a:r>
              <a:rPr lang="en-US" sz="1800" b="1" dirty="0" smtClean="0"/>
              <a:t>Circuit diagrams; schematic symbols</a:t>
            </a:r>
          </a:p>
        </p:txBody>
      </p:sp>
      <p:sp>
        <p:nvSpPr>
          <p:cNvPr id="1010691" name="Rectangle 3"/>
          <p:cNvSpPr>
            <a:spLocks noGrp="1" noChangeArrowheads="1"/>
          </p:cNvSpPr>
          <p:nvPr>
            <p:ph type="body" idx="4294967295"/>
          </p:nvPr>
        </p:nvSpPr>
        <p:spPr>
          <a:xfrm>
            <a:off x="0" y="1700213"/>
            <a:ext cx="8642350" cy="4962525"/>
          </a:xfrm>
        </p:spPr>
        <p:txBody>
          <a:bodyPr>
            <a:normAutofit/>
          </a:bodyPr>
          <a:lstStyle/>
          <a:p>
            <a:pPr lvl="1"/>
            <a:r>
              <a:rPr lang="en-US" sz="1800" dirty="0" smtClean="0">
                <a:solidFill>
                  <a:srgbClr val="FF0000"/>
                </a:solidFill>
                <a:latin typeface="Cambria"/>
                <a:cs typeface="Cambria"/>
              </a:rPr>
              <a:t>T6C04  </a:t>
            </a:r>
            <a:r>
              <a:rPr lang="en-US" sz="1800" dirty="0" smtClean="0">
                <a:solidFill>
                  <a:schemeClr val="accent1">
                    <a:lumMod val="75000"/>
                  </a:schemeClr>
                </a:solidFill>
                <a:latin typeface="Cambria"/>
                <a:cs typeface="Cambria"/>
              </a:rPr>
              <a:t>Component 1 in figure T1 is a  </a:t>
            </a:r>
          </a:p>
        </p:txBody>
      </p:sp>
      <p:sp>
        <p:nvSpPr>
          <p:cNvPr id="522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8701C33-7052-074D-A7E8-4B6676C9C316}" type="slidenum">
              <a:rPr lang="en-US" sz="1400">
                <a:latin typeface="Times New Roman" pitchFamily="-111" charset="0"/>
              </a:rPr>
              <a:pPr algn="r"/>
              <a:t>33</a:t>
            </a:fld>
            <a:endParaRPr lang="en-US" sz="1400">
              <a:latin typeface="Times New Roman" pitchFamily="-111" charset="0"/>
            </a:endParaRPr>
          </a:p>
        </p:txBody>
      </p:sp>
      <p:pic>
        <p:nvPicPr>
          <p:cNvPr id="1010692" name="Picture 4"/>
          <p:cNvPicPr>
            <a:picLocks noChangeAspect="1" noChangeArrowheads="1"/>
          </p:cNvPicPr>
          <p:nvPr/>
        </p:nvPicPr>
        <p:blipFill>
          <a:blip r:embed="rId2"/>
          <a:srcRect/>
          <a:stretch>
            <a:fillRect/>
          </a:stretch>
        </p:blipFill>
        <p:spPr bwMode="auto">
          <a:xfrm>
            <a:off x="2459038" y="2890838"/>
            <a:ext cx="3832225" cy="2744787"/>
          </a:xfrm>
          <a:prstGeom prst="rect">
            <a:avLst/>
          </a:prstGeom>
          <a:noFill/>
          <a:ln w="9525">
            <a:noFill/>
            <a:miter lim="800000"/>
            <a:headEnd/>
            <a:tailEnd/>
          </a:ln>
        </p:spPr>
      </p:pic>
      <p:sp>
        <p:nvSpPr>
          <p:cNvPr id="1010693" name="Text Box 5"/>
          <p:cNvSpPr txBox="1">
            <a:spLocks noChangeArrowheads="1"/>
          </p:cNvSpPr>
          <p:nvPr/>
        </p:nvSpPr>
        <p:spPr bwMode="auto">
          <a:xfrm>
            <a:off x="5454650" y="5157788"/>
            <a:ext cx="1304925" cy="33655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600">
                <a:solidFill>
                  <a:srgbClr val="FF0000"/>
                </a:solidFill>
                <a:latin typeface="Rockwell" pitchFamily="-111" charset="0"/>
              </a:rPr>
              <a:t>Figure T1</a:t>
            </a:r>
          </a:p>
        </p:txBody>
      </p:sp>
      <p:sp>
        <p:nvSpPr>
          <p:cNvPr id="10" name="TextBox 9"/>
          <p:cNvSpPr txBox="1"/>
          <p:nvPr/>
        </p:nvSpPr>
        <p:spPr>
          <a:xfrm>
            <a:off x="3048000" y="3505200"/>
            <a:ext cx="954107" cy="369332"/>
          </a:xfrm>
          <a:prstGeom prst="rect">
            <a:avLst/>
          </a:prstGeom>
          <a:noFill/>
        </p:spPr>
        <p:txBody>
          <a:bodyPr wrap="square" rtlCol="0">
            <a:spAutoFit/>
          </a:bodyPr>
          <a:lstStyle/>
          <a:p>
            <a:r>
              <a:rPr lang="en-US" dirty="0" smtClean="0">
                <a:solidFill>
                  <a:srgbClr val="FF0000"/>
                </a:solidFill>
              </a:rPr>
              <a:t>Resistor</a:t>
            </a:r>
            <a:endParaRPr lang="en-US" dirty="0">
              <a:solidFill>
                <a:srgbClr val="FF0000"/>
              </a:solidFill>
            </a:endParaRPr>
          </a:p>
        </p:txBody>
      </p:sp>
      <p:sp>
        <p:nvSpPr>
          <p:cNvPr id="11" name="TextBox 10"/>
          <p:cNvSpPr txBox="1"/>
          <p:nvPr/>
        </p:nvSpPr>
        <p:spPr>
          <a:xfrm>
            <a:off x="1600200" y="2152174"/>
            <a:ext cx="3276600" cy="369332"/>
          </a:xfrm>
          <a:prstGeom prst="rect">
            <a:avLst/>
          </a:prstGeom>
          <a:noFill/>
        </p:spPr>
        <p:txBody>
          <a:bodyPr wrap="square" rtlCol="0">
            <a:spAutoFit/>
          </a:bodyPr>
          <a:lstStyle/>
          <a:p>
            <a:r>
              <a:rPr lang="en-US" dirty="0" smtClean="0">
                <a:solidFill>
                  <a:schemeClr val="accent1">
                    <a:lumMod val="75000"/>
                  </a:schemeClr>
                </a:solidFill>
                <a:latin typeface="Cambria"/>
                <a:cs typeface="Cambria"/>
              </a:rPr>
              <a:t>Component 2 in figure T1 is a </a:t>
            </a:r>
            <a:endParaRPr lang="en-US" dirty="0">
              <a:solidFill>
                <a:schemeClr val="accent1">
                  <a:lumMod val="75000"/>
                </a:schemeClr>
              </a:solidFill>
              <a:latin typeface="Cambria"/>
              <a:cs typeface="Cambria"/>
            </a:endParaRPr>
          </a:p>
        </p:txBody>
      </p:sp>
      <p:sp>
        <p:nvSpPr>
          <p:cNvPr id="12" name="TextBox 11"/>
          <p:cNvSpPr txBox="1"/>
          <p:nvPr/>
        </p:nvSpPr>
        <p:spPr>
          <a:xfrm>
            <a:off x="3435285" y="4603790"/>
            <a:ext cx="1133644" cy="369332"/>
          </a:xfrm>
          <a:prstGeom prst="rect">
            <a:avLst/>
          </a:prstGeom>
          <a:noFill/>
        </p:spPr>
        <p:txBody>
          <a:bodyPr wrap="none" rtlCol="0">
            <a:spAutoFit/>
          </a:bodyPr>
          <a:lstStyle/>
          <a:p>
            <a:r>
              <a:rPr lang="en-US" dirty="0" smtClean="0">
                <a:solidFill>
                  <a:srgbClr val="FF0000"/>
                </a:solidFill>
              </a:rPr>
              <a:t>Transistor</a:t>
            </a:r>
            <a:endParaRPr lang="en-US" dirty="0">
              <a:solidFill>
                <a:srgbClr val="FF0000"/>
              </a:solidFill>
            </a:endParaRPr>
          </a:p>
        </p:txBody>
      </p:sp>
      <p:sp>
        <p:nvSpPr>
          <p:cNvPr id="13" name="TextBox 12"/>
          <p:cNvSpPr txBox="1"/>
          <p:nvPr/>
        </p:nvSpPr>
        <p:spPr>
          <a:xfrm>
            <a:off x="5559610" y="3135868"/>
            <a:ext cx="731653" cy="369332"/>
          </a:xfrm>
          <a:prstGeom prst="rect">
            <a:avLst/>
          </a:prstGeom>
          <a:noFill/>
        </p:spPr>
        <p:txBody>
          <a:bodyPr wrap="none" rtlCol="0">
            <a:spAutoFit/>
          </a:bodyPr>
          <a:lstStyle/>
          <a:p>
            <a:r>
              <a:rPr lang="en-US" dirty="0" smtClean="0">
                <a:solidFill>
                  <a:srgbClr val="FF0000"/>
                </a:solidFill>
              </a:rPr>
              <a:t>Lamp</a:t>
            </a:r>
            <a:endParaRPr lang="en-US" dirty="0">
              <a:solidFill>
                <a:srgbClr val="FF0000"/>
              </a:solidFill>
            </a:endParaRPr>
          </a:p>
        </p:txBody>
      </p:sp>
      <p:sp>
        <p:nvSpPr>
          <p:cNvPr id="14" name="TextBox 13"/>
          <p:cNvSpPr txBox="1"/>
          <p:nvPr/>
        </p:nvSpPr>
        <p:spPr>
          <a:xfrm>
            <a:off x="1600200" y="2521506"/>
            <a:ext cx="3276600" cy="369332"/>
          </a:xfrm>
          <a:prstGeom prst="rect">
            <a:avLst/>
          </a:prstGeom>
          <a:noFill/>
        </p:spPr>
        <p:txBody>
          <a:bodyPr wrap="square" rtlCol="0">
            <a:spAutoFit/>
          </a:bodyPr>
          <a:lstStyle/>
          <a:p>
            <a:r>
              <a:rPr lang="en-US" dirty="0" smtClean="0">
                <a:solidFill>
                  <a:schemeClr val="accent1">
                    <a:lumMod val="75000"/>
                  </a:schemeClr>
                </a:solidFill>
                <a:latin typeface="Cambria"/>
                <a:cs typeface="Cambria"/>
              </a:rPr>
              <a:t>Component 3 in figure T1 is a </a:t>
            </a:r>
            <a:endParaRPr lang="en-US" dirty="0">
              <a:solidFill>
                <a:schemeClr val="accent1">
                  <a:lumMod val="75000"/>
                </a:schemeClr>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106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1" grpId="0" build="p"/>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018" name="Slide Number Placeholder 3"/>
          <p:cNvSpPr>
            <a:spLocks noGrp="1"/>
          </p:cNvSpPr>
          <p:nvPr>
            <p:ph type="sldNum" sz="quarter" idx="12"/>
          </p:nvPr>
        </p:nvSpPr>
        <p:spPr>
          <a:ln>
            <a:miter lim="800000"/>
            <a:headEnd/>
            <a:tailEnd/>
          </a:ln>
        </p:spPr>
        <p:txBody>
          <a:bodyPr/>
          <a:lstStyle/>
          <a:p>
            <a:pPr>
              <a:defRPr/>
            </a:pPr>
            <a:fld id="{2AB0F018-BDD7-6447-9EA7-B9BC582A635A}" type="slidenum">
              <a:rPr lang="en-US"/>
              <a:pPr>
                <a:defRPr/>
              </a:pPr>
              <a:t>34</a:t>
            </a:fld>
            <a:endParaRPr lang="en-US"/>
          </a:p>
        </p:txBody>
      </p:sp>
      <p:sp>
        <p:nvSpPr>
          <p:cNvPr id="54276" name="Rectangle 2"/>
          <p:cNvSpPr>
            <a:spLocks noGrp="1" noChangeArrowheads="1"/>
          </p:cNvSpPr>
          <p:nvPr>
            <p:ph type="title" idx="4294967295"/>
          </p:nvPr>
        </p:nvSpPr>
        <p:spPr>
          <a:xfrm>
            <a:off x="0" y="88900"/>
            <a:ext cx="7758113" cy="614363"/>
          </a:xfrm>
        </p:spPr>
        <p:txBody>
          <a:bodyPr/>
          <a:lstStyle/>
          <a:p>
            <a:r>
              <a:rPr lang="en-US" sz="2400" b="1" dirty="0" smtClean="0">
                <a:latin typeface="Rockwell" pitchFamily="-111" charset="0"/>
              </a:rPr>
              <a:t>T6C:</a:t>
            </a:r>
            <a:r>
              <a:rPr lang="en-US" sz="2200" b="1" dirty="0" smtClean="0">
                <a:latin typeface="Rockwell" pitchFamily="-111" charset="0"/>
              </a:rPr>
              <a:t>	</a:t>
            </a:r>
            <a:r>
              <a:rPr lang="en-US" sz="1800" b="1" dirty="0" smtClean="0"/>
              <a:t>Circuit diagrams; schematic symbols</a:t>
            </a:r>
          </a:p>
        </p:txBody>
      </p:sp>
      <p:sp>
        <p:nvSpPr>
          <p:cNvPr id="1014787" name="Rectangle 3"/>
          <p:cNvSpPr>
            <a:spLocks noGrp="1" noChangeArrowheads="1"/>
          </p:cNvSpPr>
          <p:nvPr>
            <p:ph type="body" idx="4294967295"/>
          </p:nvPr>
        </p:nvSpPr>
        <p:spPr>
          <a:xfrm>
            <a:off x="0" y="1009650"/>
            <a:ext cx="8642350" cy="5235575"/>
          </a:xfrm>
        </p:spPr>
        <p:txBody>
          <a:bodyPr>
            <a:normAutofit/>
          </a:bodyPr>
          <a:lstStyle/>
          <a:p>
            <a:pPr lvl="1">
              <a:buNone/>
            </a:pPr>
            <a:r>
              <a:rPr lang="en-US" sz="1800" dirty="0" smtClean="0">
                <a:solidFill>
                  <a:srgbClr val="FF0000"/>
                </a:solidFill>
                <a:latin typeface="Cambria"/>
                <a:cs typeface="Cambria"/>
              </a:rPr>
              <a:t>  </a:t>
            </a:r>
            <a:r>
              <a:rPr lang="en-US" sz="1800" dirty="0" smtClean="0">
                <a:solidFill>
                  <a:srgbClr val="C96D07"/>
                </a:solidFill>
                <a:latin typeface="Cambria"/>
                <a:cs typeface="Cambria"/>
              </a:rPr>
              <a:t>Component 6 in figure T2 is a</a:t>
            </a:r>
          </a:p>
        </p:txBody>
      </p:sp>
      <p:sp>
        <p:nvSpPr>
          <p:cNvPr id="542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BFA61CDB-5844-E24B-933D-23538E0B89F4}" type="slidenum">
              <a:rPr lang="en-US" sz="1400">
                <a:latin typeface="Times New Roman" pitchFamily="-111" charset="0"/>
              </a:rPr>
              <a:pPr algn="r"/>
              <a:t>34</a:t>
            </a:fld>
            <a:endParaRPr lang="en-US" sz="1400">
              <a:latin typeface="Times New Roman" pitchFamily="-111" charset="0"/>
            </a:endParaRPr>
          </a:p>
        </p:txBody>
      </p:sp>
      <p:pic>
        <p:nvPicPr>
          <p:cNvPr id="1014788" name="Picture 4"/>
          <p:cNvPicPr>
            <a:picLocks noChangeAspect="1" noChangeArrowheads="1"/>
          </p:cNvPicPr>
          <p:nvPr/>
        </p:nvPicPr>
        <p:blipFill>
          <a:blip r:embed="rId2"/>
          <a:srcRect/>
          <a:stretch>
            <a:fillRect/>
          </a:stretch>
        </p:blipFill>
        <p:spPr bwMode="auto">
          <a:xfrm>
            <a:off x="1460500" y="2660650"/>
            <a:ext cx="6340475" cy="2916238"/>
          </a:xfrm>
          <a:prstGeom prst="rect">
            <a:avLst/>
          </a:prstGeom>
          <a:noFill/>
          <a:ln w="9525">
            <a:noFill/>
            <a:miter lim="800000"/>
            <a:headEnd/>
            <a:tailEnd/>
          </a:ln>
        </p:spPr>
      </p:pic>
      <p:sp>
        <p:nvSpPr>
          <p:cNvPr id="1014789" name="Text Box 5"/>
          <p:cNvSpPr txBox="1">
            <a:spLocks noChangeArrowheads="1"/>
          </p:cNvSpPr>
          <p:nvPr/>
        </p:nvSpPr>
        <p:spPr bwMode="auto">
          <a:xfrm>
            <a:off x="6781800" y="5532438"/>
            <a:ext cx="1304925" cy="33655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600" dirty="0">
                <a:solidFill>
                  <a:srgbClr val="FF0000"/>
                </a:solidFill>
                <a:latin typeface="Rockwell" pitchFamily="-111" charset="0"/>
              </a:rPr>
              <a:t>Figure T2</a:t>
            </a:r>
          </a:p>
        </p:txBody>
      </p:sp>
      <p:sp>
        <p:nvSpPr>
          <p:cNvPr id="10" name="TextBox 9"/>
          <p:cNvSpPr txBox="1"/>
          <p:nvPr/>
        </p:nvSpPr>
        <p:spPr>
          <a:xfrm>
            <a:off x="4419600" y="4641890"/>
            <a:ext cx="1107996" cy="369332"/>
          </a:xfrm>
          <a:prstGeom prst="rect">
            <a:avLst/>
          </a:prstGeom>
          <a:noFill/>
        </p:spPr>
        <p:txBody>
          <a:bodyPr wrap="none" rtlCol="0">
            <a:spAutoFit/>
          </a:bodyPr>
          <a:lstStyle/>
          <a:p>
            <a:r>
              <a:rPr lang="en-US" dirty="0" smtClean="0">
                <a:solidFill>
                  <a:srgbClr val="FF0000"/>
                </a:solidFill>
              </a:rPr>
              <a:t>Capacitor</a:t>
            </a:r>
            <a:endParaRPr lang="en-US" dirty="0">
              <a:solidFill>
                <a:srgbClr val="FF0000"/>
              </a:solidFill>
            </a:endParaRPr>
          </a:p>
        </p:txBody>
      </p:sp>
      <p:sp>
        <p:nvSpPr>
          <p:cNvPr id="11" name="TextBox 10"/>
          <p:cNvSpPr txBox="1"/>
          <p:nvPr/>
        </p:nvSpPr>
        <p:spPr>
          <a:xfrm>
            <a:off x="6313709" y="4826556"/>
            <a:ext cx="586932" cy="369332"/>
          </a:xfrm>
          <a:prstGeom prst="rect">
            <a:avLst/>
          </a:prstGeom>
          <a:noFill/>
        </p:spPr>
        <p:txBody>
          <a:bodyPr wrap="none" rtlCol="0">
            <a:spAutoFit/>
          </a:bodyPr>
          <a:lstStyle/>
          <a:p>
            <a:r>
              <a:rPr lang="en-US" dirty="0" smtClean="0">
                <a:solidFill>
                  <a:srgbClr val="FF0000"/>
                </a:solidFill>
              </a:rPr>
              <a:t>LED</a:t>
            </a:r>
            <a:endParaRPr lang="en-US" dirty="0">
              <a:solidFill>
                <a:srgbClr val="FF0000"/>
              </a:solidFill>
            </a:endParaRPr>
          </a:p>
        </p:txBody>
      </p:sp>
      <p:sp>
        <p:nvSpPr>
          <p:cNvPr id="12" name="TextBox 11"/>
          <p:cNvSpPr txBox="1"/>
          <p:nvPr/>
        </p:nvSpPr>
        <p:spPr>
          <a:xfrm>
            <a:off x="6781800" y="2660650"/>
            <a:ext cx="1736373" cy="369332"/>
          </a:xfrm>
          <a:prstGeom prst="rect">
            <a:avLst/>
          </a:prstGeom>
          <a:noFill/>
        </p:spPr>
        <p:txBody>
          <a:bodyPr wrap="none" rtlCol="0">
            <a:spAutoFit/>
          </a:bodyPr>
          <a:lstStyle/>
          <a:p>
            <a:r>
              <a:rPr lang="en-US" dirty="0" smtClean="0">
                <a:solidFill>
                  <a:srgbClr val="FF0000"/>
                </a:solidFill>
              </a:rPr>
              <a:t>Variable resistor</a:t>
            </a:r>
            <a:endParaRPr lang="en-US" dirty="0">
              <a:solidFill>
                <a:srgbClr val="FF0000"/>
              </a:solidFill>
            </a:endParaRPr>
          </a:p>
        </p:txBody>
      </p:sp>
      <p:sp>
        <p:nvSpPr>
          <p:cNvPr id="13" name="TextBox 12"/>
          <p:cNvSpPr txBox="1"/>
          <p:nvPr/>
        </p:nvSpPr>
        <p:spPr>
          <a:xfrm>
            <a:off x="2133600" y="3886200"/>
            <a:ext cx="1364476" cy="369332"/>
          </a:xfrm>
          <a:prstGeom prst="rect">
            <a:avLst/>
          </a:prstGeom>
          <a:noFill/>
        </p:spPr>
        <p:txBody>
          <a:bodyPr wrap="none" rtlCol="0">
            <a:spAutoFit/>
          </a:bodyPr>
          <a:lstStyle/>
          <a:p>
            <a:r>
              <a:rPr lang="en-US" dirty="0" smtClean="0">
                <a:solidFill>
                  <a:srgbClr val="FF0000"/>
                </a:solidFill>
              </a:rPr>
              <a:t>Transformer</a:t>
            </a:r>
            <a:endParaRPr lang="en-US" dirty="0">
              <a:solidFill>
                <a:srgbClr val="FF0000"/>
              </a:solidFill>
            </a:endParaRPr>
          </a:p>
        </p:txBody>
      </p:sp>
      <p:sp>
        <p:nvSpPr>
          <p:cNvPr id="14" name="TextBox 13"/>
          <p:cNvSpPr txBox="1"/>
          <p:nvPr/>
        </p:nvSpPr>
        <p:spPr>
          <a:xfrm>
            <a:off x="592152" y="1828800"/>
            <a:ext cx="3082895" cy="369332"/>
          </a:xfrm>
          <a:prstGeom prst="rect">
            <a:avLst/>
          </a:prstGeom>
          <a:noFill/>
        </p:spPr>
        <p:txBody>
          <a:bodyPr wrap="none" rtlCol="0">
            <a:spAutoFit/>
          </a:bodyPr>
          <a:lstStyle/>
          <a:p>
            <a:r>
              <a:rPr lang="en-US" dirty="0" smtClean="0">
                <a:solidFill>
                  <a:schemeClr val="accent1">
                    <a:lumMod val="75000"/>
                  </a:schemeClr>
                </a:solidFill>
                <a:latin typeface="Cambria"/>
                <a:cs typeface="Cambria"/>
              </a:rPr>
              <a:t>Component 9 in figure T2 is a</a:t>
            </a:r>
            <a:endParaRPr lang="en-US" dirty="0">
              <a:solidFill>
                <a:schemeClr val="accent1">
                  <a:lumMod val="75000"/>
                </a:schemeClr>
              </a:solidFill>
              <a:latin typeface="Cambria"/>
              <a:cs typeface="Cambria"/>
            </a:endParaRPr>
          </a:p>
        </p:txBody>
      </p:sp>
      <p:sp>
        <p:nvSpPr>
          <p:cNvPr id="15" name="TextBox 14"/>
          <p:cNvSpPr txBox="1"/>
          <p:nvPr/>
        </p:nvSpPr>
        <p:spPr>
          <a:xfrm>
            <a:off x="592152" y="1459468"/>
            <a:ext cx="3082895" cy="369332"/>
          </a:xfrm>
          <a:prstGeom prst="rect">
            <a:avLst/>
          </a:prstGeom>
          <a:noFill/>
        </p:spPr>
        <p:txBody>
          <a:bodyPr wrap="none" rtlCol="0">
            <a:spAutoFit/>
          </a:bodyPr>
          <a:lstStyle/>
          <a:p>
            <a:r>
              <a:rPr lang="en-US" dirty="0" smtClean="0">
                <a:solidFill>
                  <a:schemeClr val="accent1">
                    <a:lumMod val="75000"/>
                  </a:schemeClr>
                </a:solidFill>
                <a:latin typeface="Cambria"/>
                <a:cs typeface="Cambria"/>
              </a:rPr>
              <a:t>Component 8 in figure T2 is a</a:t>
            </a:r>
            <a:endParaRPr lang="en-US" dirty="0">
              <a:solidFill>
                <a:schemeClr val="accent1">
                  <a:lumMod val="75000"/>
                </a:schemeClr>
              </a:solidFill>
              <a:latin typeface="Cambria"/>
              <a:cs typeface="Cambria"/>
            </a:endParaRPr>
          </a:p>
        </p:txBody>
      </p:sp>
      <p:sp>
        <p:nvSpPr>
          <p:cNvPr id="16" name="TextBox 15"/>
          <p:cNvSpPr txBox="1"/>
          <p:nvPr/>
        </p:nvSpPr>
        <p:spPr>
          <a:xfrm>
            <a:off x="592152" y="2198132"/>
            <a:ext cx="3082895" cy="369332"/>
          </a:xfrm>
          <a:prstGeom prst="rect">
            <a:avLst/>
          </a:prstGeom>
          <a:noFill/>
        </p:spPr>
        <p:txBody>
          <a:bodyPr wrap="none" rtlCol="0">
            <a:spAutoFit/>
          </a:bodyPr>
          <a:lstStyle/>
          <a:p>
            <a:r>
              <a:rPr lang="en-US" dirty="0" smtClean="0">
                <a:solidFill>
                  <a:schemeClr val="accent1">
                    <a:lumMod val="75000"/>
                  </a:schemeClr>
                </a:solidFill>
                <a:latin typeface="Cambria"/>
                <a:cs typeface="Cambria"/>
              </a:rPr>
              <a:t>Component 4 in figure T2 is a</a:t>
            </a:r>
            <a:endParaRPr lang="en-US" dirty="0">
              <a:solidFill>
                <a:schemeClr val="accent1">
                  <a:lumMod val="75000"/>
                </a:schemeClr>
              </a:solidFill>
              <a:latin typeface="Cambria"/>
              <a:cs typeface="Cambria"/>
            </a:endParaRPr>
          </a:p>
        </p:txBody>
      </p:sp>
      <p:sp>
        <p:nvSpPr>
          <p:cNvPr id="17" name="TextBox 16"/>
          <p:cNvSpPr txBox="1"/>
          <p:nvPr/>
        </p:nvSpPr>
        <p:spPr>
          <a:xfrm>
            <a:off x="4267200" y="1090136"/>
            <a:ext cx="3082895" cy="369332"/>
          </a:xfrm>
          <a:prstGeom prst="rect">
            <a:avLst/>
          </a:prstGeom>
          <a:noFill/>
        </p:spPr>
        <p:txBody>
          <a:bodyPr wrap="none" rtlCol="0">
            <a:spAutoFit/>
          </a:bodyPr>
          <a:lstStyle/>
          <a:p>
            <a:r>
              <a:rPr lang="en-US" dirty="0" smtClean="0">
                <a:solidFill>
                  <a:schemeClr val="accent1">
                    <a:lumMod val="75000"/>
                  </a:schemeClr>
                </a:solidFill>
                <a:latin typeface="Cambria"/>
                <a:cs typeface="Cambria"/>
              </a:rPr>
              <a:t>Component 3 in figure T2 is a</a:t>
            </a:r>
            <a:endParaRPr lang="en-US" dirty="0">
              <a:solidFill>
                <a:schemeClr val="accent1">
                  <a:lumMod val="75000"/>
                </a:schemeClr>
              </a:solidFill>
              <a:latin typeface="Cambria"/>
              <a:cs typeface="Cambria"/>
            </a:endParaRPr>
          </a:p>
        </p:txBody>
      </p:sp>
      <p:sp>
        <p:nvSpPr>
          <p:cNvPr id="18" name="TextBox 17"/>
          <p:cNvSpPr txBox="1"/>
          <p:nvPr/>
        </p:nvSpPr>
        <p:spPr>
          <a:xfrm>
            <a:off x="2971800" y="2845316"/>
            <a:ext cx="1360807" cy="369332"/>
          </a:xfrm>
          <a:prstGeom prst="rect">
            <a:avLst/>
          </a:prstGeom>
          <a:noFill/>
        </p:spPr>
        <p:txBody>
          <a:bodyPr wrap="none" rtlCol="0">
            <a:spAutoFit/>
          </a:bodyPr>
          <a:lstStyle/>
          <a:p>
            <a:r>
              <a:rPr lang="en-US" dirty="0" smtClean="0">
                <a:solidFill>
                  <a:srgbClr val="FF0000"/>
                </a:solidFill>
              </a:rPr>
              <a:t>STSP switch</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147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478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47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accel="50000" decel="5000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1014787" grpId="0" build="p"/>
      <p:bldP spid="1014789" grpId="0"/>
      <p:bldP spid="10" grpId="0"/>
      <p:bldP spid="11" grpId="0"/>
      <p:bldP spid="12" grpId="0"/>
      <p:bldP spid="13" grpId="0"/>
      <p:bldP spid="14" grpId="0"/>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138" name="Slide Number Placeholder 3"/>
          <p:cNvSpPr>
            <a:spLocks noGrp="1"/>
          </p:cNvSpPr>
          <p:nvPr>
            <p:ph type="sldNum" sz="quarter" idx="12"/>
          </p:nvPr>
        </p:nvSpPr>
        <p:spPr>
          <a:ln>
            <a:miter lim="800000"/>
            <a:headEnd/>
            <a:tailEnd/>
          </a:ln>
        </p:spPr>
        <p:txBody>
          <a:bodyPr/>
          <a:lstStyle/>
          <a:p>
            <a:pPr>
              <a:defRPr/>
            </a:pPr>
            <a:fld id="{4F5CC232-AADA-A24C-B2BA-7F126828E2BF}" type="slidenum">
              <a:rPr lang="en-US"/>
              <a:pPr>
                <a:defRPr/>
              </a:pPr>
              <a:t>35</a:t>
            </a:fld>
            <a:endParaRPr lang="en-US"/>
          </a:p>
        </p:txBody>
      </p:sp>
      <p:sp>
        <p:nvSpPr>
          <p:cNvPr id="59396" name="Rectangle 2"/>
          <p:cNvSpPr>
            <a:spLocks noGrp="1" noChangeArrowheads="1"/>
          </p:cNvSpPr>
          <p:nvPr>
            <p:ph type="title" idx="4294967295"/>
          </p:nvPr>
        </p:nvSpPr>
        <p:spPr>
          <a:xfrm>
            <a:off x="0" y="357188"/>
            <a:ext cx="7758113" cy="614362"/>
          </a:xfrm>
        </p:spPr>
        <p:txBody>
          <a:bodyPr/>
          <a:lstStyle/>
          <a:p>
            <a:r>
              <a:rPr lang="en-US" sz="2400" b="1" smtClean="0">
                <a:latin typeface="Rockwell" pitchFamily="-111" charset="0"/>
              </a:rPr>
              <a:t>T6C:</a:t>
            </a:r>
            <a:r>
              <a:rPr lang="en-US" sz="2200" b="1" smtClean="0">
                <a:latin typeface="Rockwell" pitchFamily="-111" charset="0"/>
              </a:rPr>
              <a:t>	</a:t>
            </a:r>
            <a:r>
              <a:rPr lang="en-US" sz="1800" b="1" smtClean="0"/>
              <a:t>Circuit diagrams; schematic symbols</a:t>
            </a:r>
          </a:p>
        </p:txBody>
      </p:sp>
      <p:sp>
        <p:nvSpPr>
          <p:cNvPr id="1006595" name="Rectangle 3"/>
          <p:cNvSpPr>
            <a:spLocks noGrp="1" noChangeArrowheads="1"/>
          </p:cNvSpPr>
          <p:nvPr>
            <p:ph type="body" idx="4294967295"/>
          </p:nvPr>
        </p:nvSpPr>
        <p:spPr>
          <a:xfrm>
            <a:off x="0" y="1895475"/>
            <a:ext cx="8642350" cy="4962525"/>
          </a:xfrm>
        </p:spPr>
        <p:txBody>
          <a:bodyPr/>
          <a:lstStyle/>
          <a:p>
            <a:pPr lvl="1"/>
            <a:r>
              <a:rPr lang="en-US" sz="1200" dirty="0" smtClean="0">
                <a:solidFill>
                  <a:srgbClr val="FF0000"/>
                </a:solidFill>
                <a:latin typeface="Rockwell" pitchFamily="-111" charset="0"/>
              </a:rPr>
              <a:t>T6C11</a:t>
            </a:r>
            <a:r>
              <a:rPr lang="en-US" sz="2000" dirty="0" smtClean="0">
                <a:solidFill>
                  <a:srgbClr val="FF0000"/>
                </a:solidFill>
                <a:latin typeface="Rockwell" pitchFamily="-111" charset="0"/>
              </a:rPr>
              <a:t>  </a:t>
            </a:r>
            <a:r>
              <a:rPr lang="en-US" sz="1800" dirty="0" smtClean="0">
                <a:solidFill>
                  <a:srgbClr val="C96D07"/>
                </a:solidFill>
                <a:latin typeface="Cambria"/>
                <a:cs typeface="Cambria"/>
              </a:rPr>
              <a:t>Component 4 in figure T3 is an</a:t>
            </a:r>
          </a:p>
          <a:p>
            <a:pPr lvl="1"/>
            <a:endParaRPr lang="en-US" sz="2000" dirty="0" smtClean="0">
              <a:latin typeface="Rockwell" pitchFamily="-111" charset="0"/>
            </a:endParaRPr>
          </a:p>
        </p:txBody>
      </p:sp>
      <p:sp>
        <p:nvSpPr>
          <p:cNvPr id="5939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1EAEB050-618D-6B4D-850A-DAC41A0B925B}" type="slidenum">
              <a:rPr lang="en-US" sz="1400">
                <a:latin typeface="Times New Roman" pitchFamily="-111" charset="0"/>
              </a:rPr>
              <a:pPr algn="r"/>
              <a:t>35</a:t>
            </a:fld>
            <a:endParaRPr lang="en-US" sz="1400">
              <a:latin typeface="Times New Roman" pitchFamily="-111" charset="0"/>
            </a:endParaRPr>
          </a:p>
        </p:txBody>
      </p:sp>
      <p:pic>
        <p:nvPicPr>
          <p:cNvPr id="1006596" name="Picture 4"/>
          <p:cNvPicPr>
            <a:picLocks noChangeAspect="1" noChangeArrowheads="1"/>
          </p:cNvPicPr>
          <p:nvPr/>
        </p:nvPicPr>
        <p:blipFill>
          <a:blip r:embed="rId2"/>
          <a:srcRect/>
          <a:stretch>
            <a:fillRect/>
          </a:stretch>
        </p:blipFill>
        <p:spPr bwMode="auto">
          <a:xfrm>
            <a:off x="2997200" y="2430463"/>
            <a:ext cx="3571875" cy="3686175"/>
          </a:xfrm>
          <a:prstGeom prst="rect">
            <a:avLst/>
          </a:prstGeom>
          <a:noFill/>
          <a:ln w="9525">
            <a:noFill/>
            <a:miter lim="800000"/>
            <a:headEnd/>
            <a:tailEnd/>
          </a:ln>
        </p:spPr>
      </p:pic>
      <p:sp>
        <p:nvSpPr>
          <p:cNvPr id="1006597" name="Text Box 5"/>
          <p:cNvSpPr txBox="1">
            <a:spLocks noChangeArrowheads="1"/>
          </p:cNvSpPr>
          <p:nvPr/>
        </p:nvSpPr>
        <p:spPr bwMode="auto">
          <a:xfrm>
            <a:off x="6070600" y="5694363"/>
            <a:ext cx="1304925" cy="336550"/>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1600">
                <a:solidFill>
                  <a:srgbClr val="FF0000"/>
                </a:solidFill>
                <a:latin typeface="Rockwell" pitchFamily="-111" charset="0"/>
              </a:rPr>
              <a:t>Figure T3</a:t>
            </a:r>
          </a:p>
        </p:txBody>
      </p:sp>
      <p:sp>
        <p:nvSpPr>
          <p:cNvPr id="10" name="TextBox 9"/>
          <p:cNvSpPr txBox="1"/>
          <p:nvPr/>
        </p:nvSpPr>
        <p:spPr>
          <a:xfrm>
            <a:off x="1455752" y="2482334"/>
            <a:ext cx="3082895" cy="369332"/>
          </a:xfrm>
          <a:prstGeom prst="rect">
            <a:avLst/>
          </a:prstGeom>
          <a:noFill/>
        </p:spPr>
        <p:txBody>
          <a:bodyPr wrap="none" rtlCol="0">
            <a:spAutoFit/>
          </a:bodyPr>
          <a:lstStyle/>
          <a:p>
            <a:r>
              <a:rPr lang="en-US" dirty="0" smtClean="0">
                <a:solidFill>
                  <a:schemeClr val="accent1">
                    <a:lumMod val="75000"/>
                  </a:schemeClr>
                </a:solidFill>
                <a:latin typeface="Cambria"/>
                <a:cs typeface="Cambria"/>
              </a:rPr>
              <a:t>Component 3 in figure T3 is a</a:t>
            </a:r>
            <a:endParaRPr lang="en-US" dirty="0">
              <a:solidFill>
                <a:schemeClr val="accent1">
                  <a:lumMod val="75000"/>
                </a:schemeClr>
              </a:solidFill>
              <a:latin typeface="Cambria"/>
              <a:cs typeface="Cambria"/>
            </a:endParaRPr>
          </a:p>
        </p:txBody>
      </p:sp>
      <p:sp>
        <p:nvSpPr>
          <p:cNvPr id="11" name="TextBox 10"/>
          <p:cNvSpPr txBox="1"/>
          <p:nvPr/>
        </p:nvSpPr>
        <p:spPr>
          <a:xfrm>
            <a:off x="6643327" y="2851666"/>
            <a:ext cx="835160" cy="307777"/>
          </a:xfrm>
          <a:prstGeom prst="rect">
            <a:avLst/>
          </a:prstGeom>
          <a:noFill/>
        </p:spPr>
        <p:txBody>
          <a:bodyPr wrap="none" rtlCol="0">
            <a:spAutoFit/>
          </a:bodyPr>
          <a:lstStyle/>
          <a:p>
            <a:r>
              <a:rPr lang="en-US" sz="1400" dirty="0" smtClean="0">
                <a:solidFill>
                  <a:srgbClr val="FF0000"/>
                </a:solidFill>
                <a:latin typeface="Cambria"/>
                <a:cs typeface="Cambria"/>
              </a:rPr>
              <a:t>Antenna</a:t>
            </a:r>
            <a:endParaRPr lang="en-US" sz="1400" dirty="0">
              <a:solidFill>
                <a:srgbClr val="FF0000"/>
              </a:solidFill>
              <a:latin typeface="Cambria"/>
              <a:cs typeface="Cambria"/>
            </a:endParaRPr>
          </a:p>
        </p:txBody>
      </p:sp>
      <p:sp>
        <p:nvSpPr>
          <p:cNvPr id="12" name="TextBox 11"/>
          <p:cNvSpPr txBox="1"/>
          <p:nvPr/>
        </p:nvSpPr>
        <p:spPr>
          <a:xfrm>
            <a:off x="2667000" y="5029200"/>
            <a:ext cx="1518364" cy="307777"/>
          </a:xfrm>
          <a:prstGeom prst="rect">
            <a:avLst/>
          </a:prstGeom>
          <a:noFill/>
        </p:spPr>
        <p:txBody>
          <a:bodyPr wrap="none" rtlCol="0">
            <a:spAutoFit/>
          </a:bodyPr>
          <a:lstStyle/>
          <a:p>
            <a:r>
              <a:rPr lang="en-US" sz="1400" dirty="0" smtClean="0">
                <a:solidFill>
                  <a:srgbClr val="FF0000"/>
                </a:solidFill>
                <a:latin typeface="Cambria"/>
                <a:cs typeface="Cambria"/>
              </a:rPr>
              <a:t>Variable inductor</a:t>
            </a:r>
            <a:endParaRPr lang="en-US" sz="1400" dirty="0">
              <a:solidFill>
                <a:srgbClr val="FF0000"/>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06595">
                                            <p:txEl>
                                              <p:pRg st="0" end="0"/>
                                            </p:txEl>
                                          </p:spTgt>
                                        </p:tgtEl>
                                        <p:attrNameLst>
                                          <p:attrName>style.visibility</p:attrName>
                                        </p:attrNameLst>
                                      </p:cBhvr>
                                      <p:to>
                                        <p:strVal val="visible"/>
                                      </p:to>
                                    </p:set>
                                    <p:animEffect transition="in" filter="wipe(up)">
                                      <p:cBhvr>
                                        <p:cTn id="7" dur="500"/>
                                        <p:tgtEl>
                                          <p:spTgt spid="1006595">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6596"/>
                                        </p:tgtEl>
                                        <p:attrNameLst>
                                          <p:attrName>style.visibility</p:attrName>
                                        </p:attrNameLst>
                                      </p:cBhvr>
                                      <p:to>
                                        <p:strVal val="visible"/>
                                      </p:to>
                                    </p:set>
                                    <p:animEffect transition="in" filter="wipe(down)">
                                      <p:cBhvr>
                                        <p:cTn id="11" dur="500"/>
                                        <p:tgtEl>
                                          <p:spTgt spid="100659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06597"/>
                                        </p:tgtEl>
                                        <p:attrNameLst>
                                          <p:attrName>style.visibility</p:attrName>
                                        </p:attrNameLst>
                                      </p:cBhvr>
                                      <p:to>
                                        <p:strVal val="visible"/>
                                      </p:to>
                                    </p:set>
                                    <p:animEffect transition="in" filter="wipe(down)">
                                      <p:cBhvr>
                                        <p:cTn id="14" dur="500"/>
                                        <p:tgtEl>
                                          <p:spTgt spid="100659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7" grpId="0"/>
      <p:bldP spid="10" grpId="0"/>
      <p:bldP spid="11" grpId="0"/>
      <p:bldP spid="12"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39700"/>
            <a:ext cx="4114800" cy="5493470"/>
          </a:xfrm>
          <a:prstGeom prst="rect">
            <a:avLst/>
          </a:prstGeom>
        </p:spPr>
      </p:pic>
      <p:sp>
        <p:nvSpPr>
          <p:cNvPr id="4" name="TextBox 3"/>
          <p:cNvSpPr txBox="1"/>
          <p:nvPr/>
        </p:nvSpPr>
        <p:spPr>
          <a:xfrm>
            <a:off x="4724400" y="838200"/>
            <a:ext cx="4226262" cy="923330"/>
          </a:xfrm>
          <a:prstGeom prst="rect">
            <a:avLst/>
          </a:prstGeom>
          <a:noFill/>
        </p:spPr>
        <p:txBody>
          <a:bodyPr wrap="none" rtlCol="0">
            <a:spAutoFit/>
          </a:bodyPr>
          <a:lstStyle/>
          <a:p>
            <a:r>
              <a:rPr lang="en-US" dirty="0" smtClean="0"/>
              <a:t>By controlling the movements of electrons</a:t>
            </a:r>
          </a:p>
          <a:p>
            <a:r>
              <a:rPr lang="en-US" dirty="0"/>
              <a:t>t</a:t>
            </a:r>
            <a:r>
              <a:rPr lang="en-US" dirty="0" smtClean="0"/>
              <a:t>hrough our circuits. We can have circuits </a:t>
            </a:r>
          </a:p>
          <a:p>
            <a:r>
              <a:rPr lang="en-US" dirty="0" smtClean="0"/>
              <a:t>do specific tasks.</a:t>
            </a:r>
            <a:endParaRPr lang="en-US" dirty="0"/>
          </a:p>
        </p:txBody>
      </p:sp>
      <p:sp>
        <p:nvSpPr>
          <p:cNvPr id="5" name="TextBox 4"/>
          <p:cNvSpPr txBox="1"/>
          <p:nvPr/>
        </p:nvSpPr>
        <p:spPr>
          <a:xfrm>
            <a:off x="4724400" y="2286000"/>
            <a:ext cx="4089205" cy="646331"/>
          </a:xfrm>
          <a:prstGeom prst="rect">
            <a:avLst/>
          </a:prstGeom>
          <a:noFill/>
        </p:spPr>
        <p:txBody>
          <a:bodyPr wrap="none" rtlCol="0">
            <a:spAutoFit/>
          </a:bodyPr>
          <a:lstStyle/>
          <a:p>
            <a:r>
              <a:rPr lang="en-US" dirty="0" smtClean="0"/>
              <a:t>Components throughout circuits are a lot</a:t>
            </a:r>
          </a:p>
          <a:p>
            <a:r>
              <a:rPr lang="en-US" dirty="0"/>
              <a:t>l</a:t>
            </a:r>
            <a:r>
              <a:rPr lang="en-US" dirty="0" smtClean="0"/>
              <a:t>ike the bumpers in a pin ball machine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413"/>
            <a:ext cx="7313613" cy="1264024"/>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cs typeface="Cambria"/>
              </a:rPr>
              <a:t>For Next Week</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cs typeface="Cambria"/>
            </a:endParaRPr>
          </a:p>
        </p:txBody>
      </p:sp>
      <p:sp>
        <p:nvSpPr>
          <p:cNvPr id="4" name="TextBox 3"/>
          <p:cNvSpPr txBox="1"/>
          <p:nvPr/>
        </p:nvSpPr>
        <p:spPr>
          <a:xfrm>
            <a:off x="914400" y="1579602"/>
            <a:ext cx="3785111" cy="369332"/>
          </a:xfrm>
          <a:prstGeom prst="rect">
            <a:avLst/>
          </a:prstGeom>
          <a:noFill/>
        </p:spPr>
        <p:txBody>
          <a:bodyPr wrap="none" rtlCol="0">
            <a:spAutoFit/>
          </a:bodyPr>
          <a:lstStyle/>
          <a:p>
            <a:r>
              <a:rPr lang="en-US" dirty="0" smtClean="0">
                <a:latin typeface="Cambria"/>
              </a:rPr>
              <a:t>Study flash cards </a:t>
            </a:r>
            <a:r>
              <a:rPr lang="en-US" dirty="0" err="1" smtClean="0">
                <a:solidFill>
                  <a:srgbClr val="FF0000"/>
                </a:solidFill>
                <a:latin typeface="Cambria"/>
              </a:rPr>
              <a:t>www.hamexam.org</a:t>
            </a:r>
            <a:endParaRPr lang="en-US" dirty="0">
              <a:solidFill>
                <a:srgbClr val="FF0000"/>
              </a:solidFill>
              <a:latin typeface="Cambria"/>
            </a:endParaRPr>
          </a:p>
        </p:txBody>
      </p:sp>
      <p:sp>
        <p:nvSpPr>
          <p:cNvPr id="5" name="TextBox 4"/>
          <p:cNvSpPr txBox="1"/>
          <p:nvPr/>
        </p:nvSpPr>
        <p:spPr>
          <a:xfrm>
            <a:off x="4117632" y="5108614"/>
            <a:ext cx="1777775" cy="830997"/>
          </a:xfrm>
          <a:prstGeom prst="rect">
            <a:avLst/>
          </a:prstGeom>
          <a:noFill/>
        </p:spPr>
        <p:txBody>
          <a:bodyPr wrap="non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73</a:t>
            </a: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Tom and Jack</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endParaRPr>
          </a:p>
        </p:txBody>
      </p:sp>
      <p:sp>
        <p:nvSpPr>
          <p:cNvPr id="6" name="TextBox 5"/>
          <p:cNvSpPr txBox="1"/>
          <p:nvPr/>
        </p:nvSpPr>
        <p:spPr>
          <a:xfrm>
            <a:off x="372349" y="3200400"/>
            <a:ext cx="104949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1</a:t>
            </a:r>
          </a:p>
          <a:p>
            <a:pPr>
              <a:buFont typeface="Arial"/>
              <a:buChar char="•"/>
            </a:pPr>
            <a:r>
              <a:rPr lang="en-US" dirty="0" smtClean="0">
                <a:latin typeface="Cambria"/>
                <a:cs typeface="Cambria"/>
              </a:rPr>
              <a:t>  T1B</a:t>
            </a:r>
          </a:p>
          <a:p>
            <a:pPr>
              <a:buFont typeface="Arial"/>
              <a:buChar char="•"/>
            </a:pPr>
            <a:r>
              <a:rPr lang="en-US" dirty="0" smtClean="0">
                <a:latin typeface="Cambria"/>
                <a:cs typeface="Cambria"/>
              </a:rPr>
              <a:t>  T3B</a:t>
            </a:r>
          </a:p>
          <a:p>
            <a:pPr>
              <a:buFont typeface="Arial"/>
              <a:buChar char="•"/>
            </a:pPr>
            <a:r>
              <a:rPr lang="en-US" dirty="0" smtClean="0">
                <a:latin typeface="Cambria"/>
                <a:cs typeface="Cambria"/>
              </a:rPr>
              <a:t>  T8A</a:t>
            </a:r>
            <a:endParaRPr lang="en-US" dirty="0">
              <a:latin typeface="Cambria"/>
              <a:cs typeface="Cambria"/>
            </a:endParaRPr>
          </a:p>
        </p:txBody>
      </p:sp>
      <p:sp>
        <p:nvSpPr>
          <p:cNvPr id="7" name="TextBox 6"/>
          <p:cNvSpPr txBox="1"/>
          <p:nvPr/>
        </p:nvSpPr>
        <p:spPr>
          <a:xfrm>
            <a:off x="15915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2</a:t>
            </a:r>
          </a:p>
          <a:p>
            <a:pPr>
              <a:buFont typeface="Arial"/>
              <a:buChar char="•"/>
            </a:pPr>
            <a:r>
              <a:rPr lang="en-US" dirty="0" smtClean="0">
                <a:latin typeface="Cambria"/>
                <a:cs typeface="Cambria"/>
              </a:rPr>
              <a:t>  T1A</a:t>
            </a:r>
          </a:p>
          <a:p>
            <a:pPr>
              <a:buFont typeface="Arial"/>
              <a:buChar char="•"/>
            </a:pPr>
            <a:r>
              <a:rPr lang="en-US" dirty="0" smtClean="0">
                <a:latin typeface="Cambria"/>
                <a:cs typeface="Cambria"/>
              </a:rPr>
              <a:t>  T1C</a:t>
            </a:r>
          </a:p>
          <a:p>
            <a:pPr>
              <a:buFont typeface="Arial"/>
              <a:buChar char="•"/>
            </a:pPr>
            <a:r>
              <a:rPr lang="en-US" dirty="0" smtClean="0">
                <a:latin typeface="Cambria"/>
                <a:cs typeface="Cambria"/>
              </a:rPr>
              <a:t>  TID</a:t>
            </a:r>
          </a:p>
          <a:p>
            <a:pPr>
              <a:buFont typeface="Arial"/>
              <a:buChar char="•"/>
            </a:pPr>
            <a:r>
              <a:rPr lang="en-US" dirty="0" smtClean="0">
                <a:latin typeface="Cambria"/>
                <a:cs typeface="Cambria"/>
              </a:rPr>
              <a:t>  T1E</a:t>
            </a:r>
          </a:p>
          <a:p>
            <a:pPr>
              <a:buFont typeface="Arial"/>
              <a:buChar char="•"/>
            </a:pPr>
            <a:r>
              <a:rPr lang="en-US" dirty="0" smtClean="0">
                <a:latin typeface="Cambria"/>
                <a:cs typeface="Cambria"/>
              </a:rPr>
              <a:t>  T1F</a:t>
            </a:r>
            <a:endParaRPr lang="en-US" dirty="0">
              <a:latin typeface="Cambria"/>
              <a:cs typeface="Cambria"/>
            </a:endParaRPr>
          </a:p>
        </p:txBody>
      </p:sp>
      <p:sp>
        <p:nvSpPr>
          <p:cNvPr id="9" name="TextBox 8"/>
          <p:cNvSpPr txBox="1"/>
          <p:nvPr/>
        </p:nvSpPr>
        <p:spPr>
          <a:xfrm>
            <a:off x="40299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4</a:t>
            </a:r>
          </a:p>
          <a:p>
            <a:pPr>
              <a:buFont typeface="Arial"/>
              <a:buChar char="•"/>
            </a:pPr>
            <a:r>
              <a:rPr lang="en-US" dirty="0" smtClean="0">
                <a:latin typeface="Cambria"/>
                <a:cs typeface="Cambria"/>
              </a:rPr>
              <a:t>  T3A</a:t>
            </a:r>
          </a:p>
          <a:p>
            <a:pPr>
              <a:buFont typeface="Arial"/>
              <a:buChar char="•"/>
            </a:pPr>
            <a:r>
              <a:rPr lang="en-US" dirty="0" smtClean="0">
                <a:latin typeface="Cambria"/>
                <a:cs typeface="Cambria"/>
              </a:rPr>
              <a:t>  T3C</a:t>
            </a:r>
          </a:p>
          <a:p>
            <a:pPr>
              <a:buFont typeface="Arial"/>
              <a:buChar char="•"/>
            </a:pPr>
            <a:r>
              <a:rPr lang="en-US" dirty="0" smtClean="0">
                <a:latin typeface="Cambria"/>
                <a:cs typeface="Cambria"/>
              </a:rPr>
              <a:t>  T9A</a:t>
            </a:r>
          </a:p>
          <a:p>
            <a:pPr>
              <a:buFont typeface="Arial"/>
              <a:buChar char="•"/>
            </a:pPr>
            <a:r>
              <a:rPr lang="en-US" dirty="0" smtClean="0">
                <a:latin typeface="Cambria"/>
                <a:cs typeface="Cambria"/>
              </a:rPr>
              <a:t>  T9B</a:t>
            </a:r>
          </a:p>
          <a:p>
            <a:pPr>
              <a:buFont typeface="Arial"/>
              <a:buChar char="•"/>
            </a:pPr>
            <a:r>
              <a:rPr lang="en-US" dirty="0" smtClean="0">
                <a:latin typeface="Cambria"/>
                <a:cs typeface="Cambria"/>
              </a:rPr>
              <a:t>  T7C</a:t>
            </a:r>
            <a:endParaRPr lang="en-US" dirty="0">
              <a:latin typeface="Cambria"/>
              <a:cs typeface="Cambria"/>
            </a:endParaRPr>
          </a:p>
        </p:txBody>
      </p:sp>
      <p:sp>
        <p:nvSpPr>
          <p:cNvPr id="10" name="TextBox 9"/>
          <p:cNvSpPr txBox="1"/>
          <p:nvPr/>
        </p:nvSpPr>
        <p:spPr>
          <a:xfrm>
            <a:off x="52491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5</a:t>
            </a:r>
          </a:p>
          <a:p>
            <a:pPr>
              <a:buFont typeface="Arial"/>
              <a:buChar char="•"/>
            </a:pPr>
            <a:r>
              <a:rPr lang="en-US" dirty="0" smtClean="0">
                <a:latin typeface="Cambria"/>
                <a:cs typeface="Cambria"/>
              </a:rPr>
              <a:t>  T4A</a:t>
            </a:r>
          </a:p>
          <a:p>
            <a:pPr>
              <a:buFont typeface="Arial"/>
              <a:buChar char="•"/>
            </a:pPr>
            <a:r>
              <a:rPr lang="en-US" dirty="0" smtClean="0">
                <a:latin typeface="Cambria"/>
                <a:cs typeface="Cambria"/>
              </a:rPr>
              <a:t>  T4B</a:t>
            </a:r>
          </a:p>
          <a:p>
            <a:pPr>
              <a:buFont typeface="Arial"/>
              <a:buChar char="•"/>
            </a:pPr>
            <a:r>
              <a:rPr lang="en-US" dirty="0" smtClean="0">
                <a:latin typeface="Cambria"/>
                <a:cs typeface="Cambria"/>
              </a:rPr>
              <a:t>  T7A</a:t>
            </a:r>
          </a:p>
          <a:p>
            <a:pPr>
              <a:buFont typeface="Arial"/>
              <a:buChar char="•"/>
            </a:pPr>
            <a:r>
              <a:rPr lang="en-US" dirty="0" smtClean="0">
                <a:latin typeface="Cambria"/>
                <a:cs typeface="Cambria"/>
              </a:rPr>
              <a:t>  T7B</a:t>
            </a:r>
          </a:p>
          <a:p>
            <a:pPr>
              <a:buFont typeface="Arial"/>
              <a:buChar char="•"/>
            </a:pPr>
            <a:r>
              <a:rPr lang="en-US" dirty="0" smtClean="0">
                <a:latin typeface="Cambria"/>
                <a:cs typeface="Cambria"/>
              </a:rPr>
              <a:t>  T8D</a:t>
            </a:r>
            <a:endParaRPr lang="en-US" dirty="0">
              <a:latin typeface="Cambria"/>
              <a:cs typeface="Cambria"/>
            </a:endParaRPr>
          </a:p>
        </p:txBody>
      </p:sp>
      <p:sp>
        <p:nvSpPr>
          <p:cNvPr id="11" name="TextBox 10"/>
          <p:cNvSpPr txBox="1"/>
          <p:nvPr/>
        </p:nvSpPr>
        <p:spPr>
          <a:xfrm>
            <a:off x="6468349" y="3200400"/>
            <a:ext cx="1049499" cy="286232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6</a:t>
            </a:r>
          </a:p>
          <a:p>
            <a:pPr>
              <a:buFont typeface="Arial"/>
              <a:buChar char="•"/>
            </a:pPr>
            <a:r>
              <a:rPr lang="en-US" dirty="0" smtClean="0">
                <a:latin typeface="Cambria"/>
                <a:cs typeface="Cambria"/>
              </a:rPr>
              <a:t>  T5A</a:t>
            </a:r>
          </a:p>
          <a:p>
            <a:pPr>
              <a:buFont typeface="Arial"/>
              <a:buChar char="•"/>
            </a:pPr>
            <a:r>
              <a:rPr lang="en-US" dirty="0" smtClean="0">
                <a:latin typeface="Cambria"/>
                <a:cs typeface="Cambria"/>
              </a:rPr>
              <a:t>  T5B</a:t>
            </a:r>
          </a:p>
          <a:p>
            <a:pPr>
              <a:buFont typeface="Arial"/>
              <a:buChar char="•"/>
            </a:pPr>
            <a:r>
              <a:rPr lang="en-US" dirty="0" smtClean="0">
                <a:latin typeface="Cambria"/>
                <a:cs typeface="Cambria"/>
              </a:rPr>
              <a:t>  T5C</a:t>
            </a:r>
          </a:p>
          <a:p>
            <a:pPr>
              <a:buFont typeface="Arial"/>
              <a:buChar char="•"/>
            </a:pPr>
            <a:r>
              <a:rPr lang="en-US" dirty="0" smtClean="0">
                <a:latin typeface="Cambria"/>
                <a:cs typeface="Cambria"/>
              </a:rPr>
              <a:t>  T5D</a:t>
            </a:r>
          </a:p>
          <a:p>
            <a:pPr>
              <a:buFont typeface="Arial"/>
              <a:buChar char="•"/>
            </a:pPr>
            <a:r>
              <a:rPr lang="en-US" dirty="0" smtClean="0">
                <a:latin typeface="Cambria"/>
                <a:cs typeface="Cambria"/>
              </a:rPr>
              <a:t>  T6A</a:t>
            </a:r>
          </a:p>
          <a:p>
            <a:pPr>
              <a:buFont typeface="Arial"/>
              <a:buChar char="•"/>
            </a:pPr>
            <a:r>
              <a:rPr lang="en-US" dirty="0" smtClean="0">
                <a:latin typeface="Cambria"/>
                <a:cs typeface="Cambria"/>
              </a:rPr>
              <a:t>  T6B</a:t>
            </a:r>
          </a:p>
          <a:p>
            <a:pPr>
              <a:buFont typeface="Arial"/>
              <a:buChar char="•"/>
            </a:pPr>
            <a:r>
              <a:rPr lang="en-US" dirty="0" smtClean="0">
                <a:latin typeface="Cambria"/>
                <a:cs typeface="Cambria"/>
              </a:rPr>
              <a:t>  T6C</a:t>
            </a:r>
          </a:p>
          <a:p>
            <a:pPr>
              <a:buFont typeface="Arial"/>
              <a:buChar char="•"/>
            </a:pPr>
            <a:r>
              <a:rPr lang="en-US" dirty="0" smtClean="0">
                <a:latin typeface="Cambria"/>
                <a:cs typeface="Cambria"/>
              </a:rPr>
              <a:t>  T6D</a:t>
            </a:r>
          </a:p>
          <a:p>
            <a:pPr>
              <a:buFont typeface="Arial"/>
              <a:buChar char="•"/>
            </a:pPr>
            <a:r>
              <a:rPr lang="en-US" dirty="0" smtClean="0">
                <a:latin typeface="Cambria"/>
                <a:cs typeface="Cambria"/>
              </a:rPr>
              <a:t>  T7D</a:t>
            </a:r>
            <a:endParaRPr lang="en-US" dirty="0">
              <a:latin typeface="Cambria"/>
              <a:cs typeface="Cambria"/>
            </a:endParaRPr>
          </a:p>
        </p:txBody>
      </p:sp>
      <p:sp>
        <p:nvSpPr>
          <p:cNvPr id="12" name="TextBox 11"/>
          <p:cNvSpPr txBox="1"/>
          <p:nvPr/>
        </p:nvSpPr>
        <p:spPr>
          <a:xfrm>
            <a:off x="2810749" y="3200400"/>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3</a:t>
            </a:r>
          </a:p>
          <a:p>
            <a:pPr>
              <a:buFont typeface="Arial"/>
              <a:buChar char="•"/>
            </a:pPr>
            <a:r>
              <a:rPr lang="en-US" dirty="0" smtClean="0">
                <a:latin typeface="Cambria"/>
                <a:cs typeface="Cambria"/>
              </a:rPr>
              <a:t>  T2A</a:t>
            </a:r>
          </a:p>
          <a:p>
            <a:pPr>
              <a:buFont typeface="Arial"/>
              <a:buChar char="•"/>
            </a:pPr>
            <a:r>
              <a:rPr lang="en-US" dirty="0" smtClean="0">
                <a:latin typeface="Cambria"/>
                <a:cs typeface="Cambria"/>
              </a:rPr>
              <a:t>  T2B</a:t>
            </a:r>
          </a:p>
          <a:p>
            <a:pPr>
              <a:buFont typeface="Arial"/>
              <a:buChar char="•"/>
            </a:pPr>
            <a:r>
              <a:rPr lang="en-US" dirty="0" smtClean="0">
                <a:latin typeface="Cambria"/>
                <a:cs typeface="Cambria"/>
              </a:rPr>
              <a:t>  T2C</a:t>
            </a:r>
          </a:p>
          <a:p>
            <a:pPr>
              <a:buFont typeface="Arial"/>
              <a:buChar char="•"/>
            </a:pPr>
            <a:r>
              <a:rPr lang="en-US" dirty="0" smtClean="0">
                <a:latin typeface="Cambria"/>
                <a:cs typeface="Cambria"/>
              </a:rPr>
              <a:t>  T8B</a:t>
            </a:r>
          </a:p>
          <a:p>
            <a:pPr>
              <a:buFont typeface="Arial"/>
              <a:buChar char="•"/>
            </a:pPr>
            <a:r>
              <a:rPr lang="en-US" dirty="0" smtClean="0">
                <a:latin typeface="Cambria"/>
                <a:cs typeface="Cambria"/>
              </a:rPr>
              <a:t>  T8C</a:t>
            </a:r>
            <a:endParaRPr lang="en-US" dirty="0">
              <a:latin typeface="Cambria"/>
              <a:cs typeface="Cambria"/>
            </a:endParaRPr>
          </a:p>
        </p:txBody>
      </p:sp>
      <p:sp>
        <p:nvSpPr>
          <p:cNvPr id="14" name="TextBox 13"/>
          <p:cNvSpPr txBox="1"/>
          <p:nvPr/>
        </p:nvSpPr>
        <p:spPr>
          <a:xfrm>
            <a:off x="7716957" y="3200400"/>
            <a:ext cx="104949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smtClean="0">
                <a:latin typeface="Cambria"/>
                <a:cs typeface="Cambria"/>
              </a:rPr>
              <a:t>Lesson 7</a:t>
            </a:r>
          </a:p>
          <a:p>
            <a:pPr>
              <a:buFont typeface="Arial"/>
              <a:buChar char="•"/>
            </a:pPr>
            <a:r>
              <a:rPr lang="en-US" dirty="0" smtClean="0">
                <a:latin typeface="Cambria"/>
                <a:cs typeface="Cambria"/>
              </a:rPr>
              <a:t>  T0A</a:t>
            </a:r>
          </a:p>
          <a:p>
            <a:pPr>
              <a:buFont typeface="Arial"/>
              <a:buChar char="•"/>
            </a:pPr>
            <a:r>
              <a:rPr lang="en-US" dirty="0" smtClean="0">
                <a:latin typeface="Cambria"/>
                <a:cs typeface="Cambria"/>
              </a:rPr>
              <a:t>  T0B</a:t>
            </a:r>
          </a:p>
          <a:p>
            <a:pPr>
              <a:buFont typeface="Arial"/>
              <a:buChar char="•"/>
            </a:pPr>
            <a:r>
              <a:rPr lang="en-US" dirty="0" smtClean="0">
                <a:latin typeface="Cambria"/>
                <a:cs typeface="Cambria"/>
              </a:rPr>
              <a:t>  T0C</a:t>
            </a:r>
          </a:p>
        </p:txBody>
      </p:sp>
      <p:sp>
        <p:nvSpPr>
          <p:cNvPr id="15" name="TextBox 14"/>
          <p:cNvSpPr txBox="1"/>
          <p:nvPr/>
        </p:nvSpPr>
        <p:spPr>
          <a:xfrm>
            <a:off x="211983" y="2554069"/>
            <a:ext cx="1315973"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Radio</a:t>
            </a:r>
          </a:p>
          <a:p>
            <a:pPr algn="ctr"/>
            <a:r>
              <a:rPr lang="en-US" sz="1400" dirty="0" smtClean="0">
                <a:latin typeface="Cambria"/>
                <a:cs typeface="Cambria"/>
              </a:rPr>
              <a:t> Fundamentals</a:t>
            </a:r>
            <a:endParaRPr lang="en-US" sz="1400" dirty="0">
              <a:latin typeface="Cambria"/>
              <a:cs typeface="Cambria"/>
            </a:endParaRPr>
          </a:p>
        </p:txBody>
      </p:sp>
      <p:sp>
        <p:nvSpPr>
          <p:cNvPr id="16" name="TextBox 15"/>
          <p:cNvSpPr txBox="1"/>
          <p:nvPr/>
        </p:nvSpPr>
        <p:spPr>
          <a:xfrm>
            <a:off x="1752600" y="2557790"/>
            <a:ext cx="85151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 Rules  &amp;</a:t>
            </a:r>
          </a:p>
          <a:p>
            <a:pPr algn="ctr"/>
            <a:r>
              <a:rPr lang="en-US" sz="1400" dirty="0" err="1" smtClean="0">
                <a:latin typeface="Cambria"/>
                <a:cs typeface="Cambria"/>
              </a:rPr>
              <a:t>Regs</a:t>
            </a:r>
            <a:r>
              <a:rPr lang="en-US" sz="1400" dirty="0" smtClean="0">
                <a:latin typeface="Cambria"/>
                <a:cs typeface="Cambria"/>
              </a:rPr>
              <a:t>.</a:t>
            </a:r>
            <a:endParaRPr lang="en-US" sz="1400" dirty="0">
              <a:latin typeface="Cambria"/>
              <a:cs typeface="Cambria"/>
            </a:endParaRPr>
          </a:p>
        </p:txBody>
      </p:sp>
      <p:sp>
        <p:nvSpPr>
          <p:cNvPr id="17" name="TextBox 16"/>
          <p:cNvSpPr txBox="1"/>
          <p:nvPr/>
        </p:nvSpPr>
        <p:spPr>
          <a:xfrm>
            <a:off x="2810749" y="2557790"/>
            <a:ext cx="983112"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Comm. </a:t>
            </a:r>
            <a:r>
              <a:rPr lang="en-US" sz="1400" dirty="0" err="1" smtClean="0">
                <a:latin typeface="Cambria"/>
                <a:cs typeface="Cambria"/>
              </a:rPr>
              <a:t>w</a:t>
            </a:r>
            <a:r>
              <a:rPr lang="en-US" sz="1400" dirty="0" smtClean="0">
                <a:latin typeface="Cambria"/>
                <a:cs typeface="Cambria"/>
              </a:rPr>
              <a:t>/</a:t>
            </a:r>
          </a:p>
          <a:p>
            <a:pPr algn="ctr"/>
            <a:r>
              <a:rPr lang="en-US" sz="1400" dirty="0" smtClean="0">
                <a:latin typeface="Cambria"/>
                <a:cs typeface="Cambria"/>
              </a:rPr>
              <a:t>Others</a:t>
            </a:r>
            <a:endParaRPr lang="en-US" sz="1400" dirty="0">
              <a:latin typeface="Cambria"/>
              <a:cs typeface="Cambria"/>
            </a:endParaRPr>
          </a:p>
        </p:txBody>
      </p:sp>
      <p:sp>
        <p:nvSpPr>
          <p:cNvPr id="18" name="TextBox 17"/>
          <p:cNvSpPr txBox="1"/>
          <p:nvPr/>
        </p:nvSpPr>
        <p:spPr>
          <a:xfrm>
            <a:off x="3949762" y="2557790"/>
            <a:ext cx="1129686"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Antennas</a:t>
            </a:r>
          </a:p>
          <a:p>
            <a:pPr algn="ctr"/>
            <a:r>
              <a:rPr lang="en-US" sz="1400" dirty="0" smtClean="0">
                <a:latin typeface="Cambria"/>
                <a:cs typeface="Cambria"/>
              </a:rPr>
              <a:t>Propagation</a:t>
            </a:r>
            <a:endParaRPr lang="en-US" sz="1400" dirty="0">
              <a:latin typeface="Cambria"/>
              <a:cs typeface="Cambria"/>
            </a:endParaRPr>
          </a:p>
        </p:txBody>
      </p:sp>
      <p:sp>
        <p:nvSpPr>
          <p:cNvPr id="19" name="TextBox 18"/>
          <p:cNvSpPr txBox="1"/>
          <p:nvPr/>
        </p:nvSpPr>
        <p:spPr>
          <a:xfrm>
            <a:off x="5249149" y="2557790"/>
            <a:ext cx="1032028"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Equipment</a:t>
            </a:r>
          </a:p>
          <a:p>
            <a:pPr algn="ctr"/>
            <a:endParaRPr lang="en-US" sz="1400" dirty="0">
              <a:latin typeface="Cambria"/>
              <a:cs typeface="Cambria"/>
            </a:endParaRPr>
          </a:p>
        </p:txBody>
      </p:sp>
      <p:sp>
        <p:nvSpPr>
          <p:cNvPr id="20" name="TextBox 19"/>
          <p:cNvSpPr txBox="1"/>
          <p:nvPr/>
        </p:nvSpPr>
        <p:spPr>
          <a:xfrm>
            <a:off x="6549289" y="2557790"/>
            <a:ext cx="96855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dirty="0" smtClean="0">
                <a:latin typeface="Cambria"/>
                <a:cs typeface="Cambria"/>
              </a:rPr>
              <a:t>Electricity</a:t>
            </a:r>
          </a:p>
          <a:p>
            <a:endParaRPr lang="en-US" sz="1400" dirty="0">
              <a:latin typeface="Cambria"/>
              <a:cs typeface="Cambria"/>
            </a:endParaRPr>
          </a:p>
        </p:txBody>
      </p:sp>
      <p:sp>
        <p:nvSpPr>
          <p:cNvPr id="21" name="TextBox 20"/>
          <p:cNvSpPr txBox="1"/>
          <p:nvPr/>
        </p:nvSpPr>
        <p:spPr>
          <a:xfrm>
            <a:off x="7882067" y="2557790"/>
            <a:ext cx="73609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smtClean="0">
                <a:latin typeface="Cambria"/>
                <a:cs typeface="Cambria"/>
              </a:rPr>
              <a:t>  Safety    </a:t>
            </a:r>
          </a:p>
          <a:p>
            <a:pPr algn="ctr"/>
            <a:endParaRPr lang="en-US" sz="1400" dirty="0">
              <a:latin typeface="Cambria"/>
              <a:cs typeface="Cambria"/>
            </a:endParaRPr>
          </a:p>
        </p:txBody>
      </p:sp>
      <p:sp>
        <p:nvSpPr>
          <p:cNvPr id="23" name="Down Arrow 22"/>
          <p:cNvSpPr/>
          <p:nvPr/>
        </p:nvSpPr>
        <p:spPr>
          <a:xfrm>
            <a:off x="7620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19812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31496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4394711"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5590607"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68580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Bring</a:t>
            </a:r>
            <a:endParaRPr lang="en-US" dirty="0"/>
          </a:p>
        </p:txBody>
      </p:sp>
      <p:sp>
        <p:nvSpPr>
          <p:cNvPr id="4" name="TextBox 3"/>
          <p:cNvSpPr txBox="1"/>
          <p:nvPr/>
        </p:nvSpPr>
        <p:spPr>
          <a:xfrm>
            <a:off x="457200" y="1828800"/>
            <a:ext cx="2177962" cy="3970318"/>
          </a:xfrm>
          <a:prstGeom prst="rect">
            <a:avLst/>
          </a:prstGeom>
          <a:noFill/>
        </p:spPr>
        <p:txBody>
          <a:bodyPr wrap="none" rtlCol="0">
            <a:spAutoFit/>
          </a:bodyPr>
          <a:lstStyle/>
          <a:p>
            <a:r>
              <a:rPr lang="en-US" dirty="0" smtClean="0"/>
              <a:t>Ammeter</a:t>
            </a:r>
          </a:p>
          <a:p>
            <a:r>
              <a:rPr lang="en-US" dirty="0" err="1" smtClean="0"/>
              <a:t>Multimeter</a:t>
            </a:r>
            <a:endParaRPr lang="en-US" dirty="0" smtClean="0"/>
          </a:p>
          <a:p>
            <a:r>
              <a:rPr lang="en-US" dirty="0" smtClean="0"/>
              <a:t>Electro magnetic</a:t>
            </a:r>
          </a:p>
          <a:p>
            <a:r>
              <a:rPr lang="en-US" dirty="0" smtClean="0"/>
              <a:t>Conductor</a:t>
            </a:r>
          </a:p>
          <a:p>
            <a:r>
              <a:rPr lang="en-US" dirty="0" smtClean="0"/>
              <a:t>Insulators</a:t>
            </a:r>
          </a:p>
          <a:p>
            <a:r>
              <a:rPr lang="en-US" dirty="0" smtClean="0"/>
              <a:t>Resistor</a:t>
            </a:r>
          </a:p>
          <a:p>
            <a:r>
              <a:rPr lang="en-US" dirty="0" smtClean="0"/>
              <a:t>Capacitor</a:t>
            </a:r>
          </a:p>
          <a:p>
            <a:r>
              <a:rPr lang="en-US" dirty="0" smtClean="0"/>
              <a:t>Inductor</a:t>
            </a:r>
          </a:p>
          <a:p>
            <a:r>
              <a:rPr lang="en-US" dirty="0" smtClean="0"/>
              <a:t>Circuit</a:t>
            </a:r>
          </a:p>
          <a:p>
            <a:r>
              <a:rPr lang="en-US" dirty="0" smtClean="0"/>
              <a:t>Clear tube and marble</a:t>
            </a:r>
          </a:p>
          <a:p>
            <a:r>
              <a:rPr lang="en-US" dirty="0" smtClean="0"/>
              <a:t>Shock absorber</a:t>
            </a:r>
          </a:p>
          <a:p>
            <a:r>
              <a:rPr lang="en-US" dirty="0" smtClean="0"/>
              <a:t>Tuning fork</a:t>
            </a:r>
          </a:p>
          <a:p>
            <a:r>
              <a:rPr lang="en-US" dirty="0" smtClean="0"/>
              <a:t>Ball magnet and al tube.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609600"/>
            <a:ext cx="8229600" cy="2308324"/>
          </a:xfrm>
          <a:prstGeom prst="rect">
            <a:avLst/>
          </a:prstGeom>
          <a:noFill/>
        </p:spPr>
        <p:txBody>
          <a:bodyPr wrap="square" rtlCol="0">
            <a:spAutoFit/>
          </a:bodyPr>
          <a:lstStyle/>
          <a:p>
            <a:r>
              <a:rPr lang="en-US" dirty="0" smtClean="0"/>
              <a:t>T5B06</a:t>
            </a:r>
          </a:p>
          <a:p>
            <a:r>
              <a:rPr lang="en-US" dirty="0" smtClean="0"/>
              <a:t>If an ammeter calibrated in amperes is used to measure a 3000-milliampere current, what reading would it show?</a:t>
            </a:r>
          </a:p>
          <a:p>
            <a:r>
              <a:rPr lang="en-US" dirty="0" smtClean="0"/>
              <a:t>A. 0.003 amperes</a:t>
            </a:r>
          </a:p>
          <a:p>
            <a:r>
              <a:rPr lang="en-US" dirty="0" smtClean="0"/>
              <a:t>B. 0.3 amperes</a:t>
            </a:r>
          </a:p>
          <a:p>
            <a:r>
              <a:rPr lang="en-US" dirty="0" smtClean="0"/>
              <a:t>C. 3 amperes</a:t>
            </a:r>
          </a:p>
          <a:p>
            <a:r>
              <a:rPr lang="en-US" dirty="0" smtClean="0"/>
              <a:t>D. 3,000,000 amperes</a:t>
            </a:r>
          </a:p>
          <a:p>
            <a:endParaRPr lang="en-US" dirty="0"/>
          </a:p>
        </p:txBody>
      </p:sp>
      <p:grpSp>
        <p:nvGrpSpPr>
          <p:cNvPr id="26" name="Group 25"/>
          <p:cNvGrpSpPr/>
          <p:nvPr/>
        </p:nvGrpSpPr>
        <p:grpSpPr>
          <a:xfrm>
            <a:off x="3650031" y="263540"/>
            <a:ext cx="3593962" cy="770995"/>
            <a:chOff x="3650031" y="263540"/>
            <a:chExt cx="3593962" cy="770995"/>
          </a:xfrm>
        </p:grpSpPr>
        <p:sp>
          <p:nvSpPr>
            <p:cNvPr id="21" name="Freeform 20"/>
            <p:cNvSpPr/>
            <p:nvPr/>
          </p:nvSpPr>
          <p:spPr>
            <a:xfrm>
              <a:off x="3650031" y="263540"/>
              <a:ext cx="3593962" cy="770995"/>
            </a:xfrm>
            <a:custGeom>
              <a:avLst/>
              <a:gdLst>
                <a:gd name="connsiteX0" fmla="*/ 3380904 w 3593962"/>
                <a:gd name="connsiteY0" fmla="*/ 770995 h 770995"/>
                <a:gd name="connsiteX1" fmla="*/ 3591159 w 3593962"/>
                <a:gd name="connsiteY1" fmla="*/ 165414 h 770995"/>
                <a:gd name="connsiteX2" fmla="*/ 3397724 w 3593962"/>
                <a:gd name="connsiteY2" fmla="*/ 89716 h 770995"/>
                <a:gd name="connsiteX3" fmla="*/ 2531473 w 3593962"/>
                <a:gd name="connsiteY3" fmla="*/ 106538 h 770995"/>
                <a:gd name="connsiteX4" fmla="*/ 0 w 3593962"/>
                <a:gd name="connsiteY4" fmla="*/ 728941 h 77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3962" h="770995">
                  <a:moveTo>
                    <a:pt x="3380904" y="770995"/>
                  </a:moveTo>
                  <a:cubicBezTo>
                    <a:pt x="3484630" y="524977"/>
                    <a:pt x="3588356" y="278960"/>
                    <a:pt x="3591159" y="165414"/>
                  </a:cubicBezTo>
                  <a:cubicBezTo>
                    <a:pt x="3593962" y="51868"/>
                    <a:pt x="3574338" y="99529"/>
                    <a:pt x="3397724" y="89716"/>
                  </a:cubicBezTo>
                  <a:cubicBezTo>
                    <a:pt x="3221110" y="79903"/>
                    <a:pt x="3097760" y="0"/>
                    <a:pt x="2531473" y="106538"/>
                  </a:cubicBezTo>
                  <a:cubicBezTo>
                    <a:pt x="1965186" y="213076"/>
                    <a:pt x="0" y="728941"/>
                    <a:pt x="0" y="72894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Connector 22"/>
            <p:cNvCxnSpPr>
              <a:stCxn id="21" idx="4"/>
            </p:cNvCxnSpPr>
            <p:nvPr/>
          </p:nvCxnSpPr>
          <p:spPr>
            <a:xfrm flipV="1">
              <a:off x="3650031" y="838200"/>
              <a:ext cx="159969" cy="1542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650031" y="992481"/>
              <a:ext cx="312369" cy="4205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3650031" y="2917924"/>
            <a:ext cx="4062267" cy="369332"/>
          </a:xfrm>
          <a:prstGeom prst="rect">
            <a:avLst/>
          </a:prstGeom>
          <a:noFill/>
        </p:spPr>
        <p:txBody>
          <a:bodyPr wrap="none" rtlCol="0">
            <a:spAutoFit/>
          </a:bodyPr>
          <a:lstStyle/>
          <a:p>
            <a:r>
              <a:rPr lang="en-US" dirty="0" err="1" smtClean="0"/>
              <a:t>milli</a:t>
            </a:r>
            <a:r>
              <a:rPr lang="en-US" dirty="0" smtClean="0"/>
              <a:t>  = 1/1000  or   .oo1   or divide by 1000</a:t>
            </a:r>
            <a:endParaRPr lang="en-US" dirty="0"/>
          </a:p>
        </p:txBody>
      </p:sp>
      <p:sp>
        <p:nvSpPr>
          <p:cNvPr id="28" name="TextBox 27"/>
          <p:cNvSpPr txBox="1"/>
          <p:nvPr/>
        </p:nvSpPr>
        <p:spPr>
          <a:xfrm>
            <a:off x="3650031" y="3810000"/>
            <a:ext cx="1575409" cy="369332"/>
          </a:xfrm>
          <a:prstGeom prst="rect">
            <a:avLst/>
          </a:prstGeom>
          <a:noFill/>
        </p:spPr>
        <p:txBody>
          <a:bodyPr wrap="none" rtlCol="0">
            <a:spAutoFit/>
          </a:bodyPr>
          <a:lstStyle/>
          <a:p>
            <a:r>
              <a:rPr lang="en-US" dirty="0" smtClean="0"/>
              <a:t>3000 / 1000 = 3</a:t>
            </a:r>
            <a:endParaRPr lang="en-US" dirty="0"/>
          </a:p>
        </p:txBody>
      </p:sp>
      <p:sp>
        <p:nvSpPr>
          <p:cNvPr id="29" name="TextBox 28"/>
          <p:cNvSpPr txBox="1"/>
          <p:nvPr/>
        </p:nvSpPr>
        <p:spPr>
          <a:xfrm>
            <a:off x="3650031" y="4572000"/>
            <a:ext cx="5189169" cy="923330"/>
          </a:xfrm>
          <a:prstGeom prst="rect">
            <a:avLst/>
          </a:prstGeom>
          <a:noFill/>
        </p:spPr>
        <p:txBody>
          <a:bodyPr wrap="square" rtlCol="0">
            <a:spAutoFit/>
          </a:bodyPr>
          <a:lstStyle/>
          <a:p>
            <a:r>
              <a:rPr lang="en-US" dirty="0" smtClean="0"/>
              <a:t>Or simply we are moving up the scale 3 powers of 10</a:t>
            </a:r>
          </a:p>
          <a:p>
            <a:r>
              <a:rPr lang="en-US" dirty="0" smtClean="0"/>
              <a:t>From </a:t>
            </a:r>
            <a:r>
              <a:rPr lang="en-US" dirty="0" err="1" smtClean="0"/>
              <a:t>milli</a:t>
            </a:r>
            <a:r>
              <a:rPr lang="en-US" dirty="0" smtClean="0"/>
              <a:t> to unit. Move the decimal 3 places to the left </a:t>
            </a:r>
            <a:endParaRPr lang="en-US" dirty="0"/>
          </a:p>
        </p:txBody>
      </p:sp>
      <p:sp>
        <p:nvSpPr>
          <p:cNvPr id="30" name="TextBox 29"/>
          <p:cNvSpPr txBox="1"/>
          <p:nvPr/>
        </p:nvSpPr>
        <p:spPr>
          <a:xfrm>
            <a:off x="3810000" y="5682734"/>
            <a:ext cx="3547816" cy="446276"/>
          </a:xfrm>
          <a:prstGeom prst="rect">
            <a:avLst/>
          </a:prstGeom>
          <a:noFill/>
        </p:spPr>
        <p:txBody>
          <a:bodyPr wrap="none" rtlCol="0">
            <a:spAutoFit/>
          </a:bodyPr>
          <a:lstStyle/>
          <a:p>
            <a:r>
              <a:rPr lang="en-US" sz="2300" dirty="0" smtClean="0">
                <a:latin typeface="Cambria"/>
                <a:cs typeface="Cambria"/>
              </a:rPr>
              <a:t>3 0 0 0. milliamp  = 3 amps</a:t>
            </a:r>
            <a:endParaRPr lang="en-US" sz="2300" dirty="0">
              <a:latin typeface="Cambria"/>
              <a:cs typeface="Cambria"/>
            </a:endParaRPr>
          </a:p>
        </p:txBody>
      </p:sp>
      <p:grpSp>
        <p:nvGrpSpPr>
          <p:cNvPr id="38" name="Group 37"/>
          <p:cNvGrpSpPr/>
          <p:nvPr/>
        </p:nvGrpSpPr>
        <p:grpSpPr>
          <a:xfrm>
            <a:off x="3962400" y="6028194"/>
            <a:ext cx="804438" cy="140192"/>
            <a:chOff x="3962400" y="6028194"/>
            <a:chExt cx="804438" cy="140192"/>
          </a:xfrm>
        </p:grpSpPr>
        <p:sp>
          <p:nvSpPr>
            <p:cNvPr id="32" name="Freeform 31"/>
            <p:cNvSpPr/>
            <p:nvPr/>
          </p:nvSpPr>
          <p:spPr>
            <a:xfrm>
              <a:off x="4088420" y="6028195"/>
              <a:ext cx="678418" cy="140191"/>
            </a:xfrm>
            <a:custGeom>
              <a:avLst/>
              <a:gdLst>
                <a:gd name="connsiteX0" fmla="*/ 678418 w 678418"/>
                <a:gd name="connsiteY0" fmla="*/ 57726 h 140191"/>
                <a:gd name="connsiteX1" fmla="*/ 637183 w 678418"/>
                <a:gd name="connsiteY1" fmla="*/ 123698 h 140191"/>
                <a:gd name="connsiteX2" fmla="*/ 587700 w 678418"/>
                <a:gd name="connsiteY2" fmla="*/ 140191 h 140191"/>
                <a:gd name="connsiteX3" fmla="*/ 513476 w 678418"/>
                <a:gd name="connsiteY3" fmla="*/ 123698 h 140191"/>
                <a:gd name="connsiteX4" fmla="*/ 496982 w 678418"/>
                <a:gd name="connsiteY4" fmla="*/ 98958 h 140191"/>
                <a:gd name="connsiteX5" fmla="*/ 463993 w 678418"/>
                <a:gd name="connsiteY5" fmla="*/ 57726 h 140191"/>
                <a:gd name="connsiteX6" fmla="*/ 431005 w 678418"/>
                <a:gd name="connsiteY6" fmla="*/ 16493 h 140191"/>
                <a:gd name="connsiteX7" fmla="*/ 422757 w 678418"/>
                <a:gd name="connsiteY7" fmla="*/ 41233 h 140191"/>
                <a:gd name="connsiteX8" fmla="*/ 406263 w 678418"/>
                <a:gd name="connsiteY8" fmla="*/ 65972 h 140191"/>
                <a:gd name="connsiteX9" fmla="*/ 381522 w 678418"/>
                <a:gd name="connsiteY9" fmla="*/ 115451 h 140191"/>
                <a:gd name="connsiteX10" fmla="*/ 356780 w 678418"/>
                <a:gd name="connsiteY10" fmla="*/ 123698 h 140191"/>
                <a:gd name="connsiteX11" fmla="*/ 249568 w 678418"/>
                <a:gd name="connsiteY11" fmla="*/ 107205 h 140191"/>
                <a:gd name="connsiteX12" fmla="*/ 233074 w 678418"/>
                <a:gd name="connsiteY12" fmla="*/ 82465 h 140191"/>
                <a:gd name="connsiteX13" fmla="*/ 216579 w 678418"/>
                <a:gd name="connsiteY13" fmla="*/ 24740 h 140191"/>
                <a:gd name="connsiteX14" fmla="*/ 183591 w 678418"/>
                <a:gd name="connsiteY14" fmla="*/ 74219 h 140191"/>
                <a:gd name="connsiteX15" fmla="*/ 167097 w 678418"/>
                <a:gd name="connsiteY15" fmla="*/ 98958 h 140191"/>
                <a:gd name="connsiteX16" fmla="*/ 117614 w 678418"/>
                <a:gd name="connsiteY16" fmla="*/ 131944 h 140191"/>
                <a:gd name="connsiteX17" fmla="*/ 10401 w 678418"/>
                <a:gd name="connsiteY17" fmla="*/ 115451 h 140191"/>
                <a:gd name="connsiteX18" fmla="*/ 2154 w 678418"/>
                <a:gd name="connsiteY18" fmla="*/ 90712 h 140191"/>
                <a:gd name="connsiteX19" fmla="*/ 2154 w 678418"/>
                <a:gd name="connsiteY19" fmla="*/ 0 h 14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418" h="140191">
                  <a:moveTo>
                    <a:pt x="678418" y="57726"/>
                  </a:moveTo>
                  <a:cubicBezTo>
                    <a:pt x="664770" y="98668"/>
                    <a:pt x="672980" y="107789"/>
                    <a:pt x="637183" y="123698"/>
                  </a:cubicBezTo>
                  <a:cubicBezTo>
                    <a:pt x="621295" y="130759"/>
                    <a:pt x="587700" y="140191"/>
                    <a:pt x="587700" y="140191"/>
                  </a:cubicBezTo>
                  <a:cubicBezTo>
                    <a:pt x="587198" y="140107"/>
                    <a:pt x="524160" y="132245"/>
                    <a:pt x="513476" y="123698"/>
                  </a:cubicBezTo>
                  <a:cubicBezTo>
                    <a:pt x="505736" y="117507"/>
                    <a:pt x="503174" y="106697"/>
                    <a:pt x="496982" y="98958"/>
                  </a:cubicBezTo>
                  <a:cubicBezTo>
                    <a:pt x="449970" y="40198"/>
                    <a:pt x="514765" y="133878"/>
                    <a:pt x="463993" y="57726"/>
                  </a:cubicBezTo>
                  <a:cubicBezTo>
                    <a:pt x="460521" y="47310"/>
                    <a:pt x="453961" y="10754"/>
                    <a:pt x="431005" y="16493"/>
                  </a:cubicBezTo>
                  <a:cubicBezTo>
                    <a:pt x="422572" y="18601"/>
                    <a:pt x="426645" y="33458"/>
                    <a:pt x="422757" y="41233"/>
                  </a:cubicBezTo>
                  <a:cubicBezTo>
                    <a:pt x="418324" y="50098"/>
                    <a:pt x="411761" y="57726"/>
                    <a:pt x="406263" y="65972"/>
                  </a:cubicBezTo>
                  <a:cubicBezTo>
                    <a:pt x="400830" y="82270"/>
                    <a:pt x="396056" y="103825"/>
                    <a:pt x="381522" y="115451"/>
                  </a:cubicBezTo>
                  <a:cubicBezTo>
                    <a:pt x="374733" y="120881"/>
                    <a:pt x="365027" y="120949"/>
                    <a:pt x="356780" y="123698"/>
                  </a:cubicBezTo>
                  <a:cubicBezTo>
                    <a:pt x="321043" y="118200"/>
                    <a:pt x="283870" y="118638"/>
                    <a:pt x="249568" y="107205"/>
                  </a:cubicBezTo>
                  <a:cubicBezTo>
                    <a:pt x="240165" y="104071"/>
                    <a:pt x="237507" y="91330"/>
                    <a:pt x="233074" y="82465"/>
                  </a:cubicBezTo>
                  <a:cubicBezTo>
                    <a:pt x="227155" y="70629"/>
                    <a:pt x="219223" y="35317"/>
                    <a:pt x="216579" y="24740"/>
                  </a:cubicBezTo>
                  <a:lnTo>
                    <a:pt x="183591" y="74219"/>
                  </a:lnTo>
                  <a:cubicBezTo>
                    <a:pt x="178093" y="82465"/>
                    <a:pt x="175344" y="93461"/>
                    <a:pt x="167097" y="98958"/>
                  </a:cubicBezTo>
                  <a:lnTo>
                    <a:pt x="117614" y="131944"/>
                  </a:lnTo>
                  <a:cubicBezTo>
                    <a:pt x="81876" y="126446"/>
                    <a:pt x="44453" y="127611"/>
                    <a:pt x="10401" y="115451"/>
                  </a:cubicBezTo>
                  <a:cubicBezTo>
                    <a:pt x="2215" y="112528"/>
                    <a:pt x="2773" y="99382"/>
                    <a:pt x="2154" y="90712"/>
                  </a:cubicBezTo>
                  <a:cubicBezTo>
                    <a:pt x="0" y="60552"/>
                    <a:pt x="2154" y="30237"/>
                    <a:pt x="215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rot="10800000" flipV="1">
              <a:off x="3962400" y="6028194"/>
              <a:ext cx="126020" cy="100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2" idx="19"/>
            </p:cNvCxnSpPr>
            <p:nvPr/>
          </p:nvCxnSpPr>
          <p:spPr>
            <a:xfrm>
              <a:off x="4090574" y="6028195"/>
              <a:ext cx="100426" cy="100815"/>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right)">
                                      <p:cBhvr>
                                        <p:cTn id="3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38200"/>
            <a:ext cx="5453879" cy="5321261"/>
          </a:xfrm>
          <a:prstGeom prst="rect">
            <a:avLst/>
          </a:prstGeom>
        </p:spPr>
      </p:pic>
      <p:sp>
        <p:nvSpPr>
          <p:cNvPr id="4" name="TextBox 3"/>
          <p:cNvSpPr txBox="1"/>
          <p:nvPr/>
        </p:nvSpPr>
        <p:spPr>
          <a:xfrm>
            <a:off x="4114800" y="325160"/>
            <a:ext cx="4493538" cy="1046440"/>
          </a:xfrm>
          <a:prstGeom prst="rect">
            <a:avLst/>
          </a:prstGeom>
          <a:noFill/>
        </p:spPr>
        <p:txBody>
          <a:bodyPr wrap="none" rtlCol="0">
            <a:spAutoFit/>
          </a:bodyPr>
          <a:lstStyle/>
          <a:p>
            <a:r>
              <a:rPr lang="en-US" sz="3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The atom</a:t>
            </a:r>
          </a:p>
          <a:p>
            <a:r>
              <a:rPr lang="en-US" sz="2400" dirty="0" smtClean="0">
                <a:solidFill>
                  <a:srgbClr val="75879C"/>
                </a:solidFill>
              </a:rPr>
              <a:t>The basic building block of matter</a:t>
            </a:r>
            <a:endParaRPr lang="en-US" sz="2400" dirty="0">
              <a:solidFill>
                <a:srgbClr val="75879C"/>
              </a:solidFill>
            </a:endParaRPr>
          </a:p>
        </p:txBody>
      </p:sp>
      <p:sp>
        <p:nvSpPr>
          <p:cNvPr id="5" name="TextBox 4"/>
          <p:cNvSpPr txBox="1"/>
          <p:nvPr/>
        </p:nvSpPr>
        <p:spPr>
          <a:xfrm>
            <a:off x="6568681" y="2286000"/>
            <a:ext cx="2650786" cy="830997"/>
          </a:xfrm>
          <a:prstGeom prst="rect">
            <a:avLst/>
          </a:prstGeom>
          <a:noFill/>
        </p:spPr>
        <p:txBody>
          <a:bodyPr wrap="none" rtlCol="0">
            <a:spAutoFit/>
          </a:bodyPr>
          <a:lstStyle/>
          <a:p>
            <a:r>
              <a:rPr lang="en-US" sz="2400" dirty="0" smtClean="0">
                <a:solidFill>
                  <a:schemeClr val="accent4">
                    <a:lumMod val="75000"/>
                  </a:schemeClr>
                </a:solidFill>
              </a:rPr>
              <a:t>Electron,</a:t>
            </a:r>
          </a:p>
          <a:p>
            <a:r>
              <a:rPr lang="en-US" sz="2400" dirty="0" smtClean="0">
                <a:solidFill>
                  <a:schemeClr val="accent4">
                    <a:lumMod val="75000"/>
                  </a:schemeClr>
                </a:solidFill>
              </a:rPr>
              <a:t>Our negative friend</a:t>
            </a:r>
            <a:endParaRPr lang="en-US" sz="2400" dirty="0">
              <a:solidFill>
                <a:schemeClr val="accent4">
                  <a:lumMod val="75000"/>
                </a:schemeClr>
              </a:solidFill>
            </a:endParaRPr>
          </a:p>
        </p:txBody>
      </p:sp>
      <p:cxnSp>
        <p:nvCxnSpPr>
          <p:cNvPr id="7" name="Straight Arrow Connector 6"/>
          <p:cNvCxnSpPr/>
          <p:nvPr/>
        </p:nvCxnSpPr>
        <p:spPr>
          <a:xfrm>
            <a:off x="5453879" y="2438400"/>
            <a:ext cx="1114802" cy="76200"/>
          </a:xfrm>
          <a:prstGeom prst="straightConnector1">
            <a:avLst/>
          </a:prstGeom>
          <a:ln>
            <a:solidFill>
              <a:schemeClr val="accent5">
                <a:lumMod val="60000"/>
                <a:lumOff val="40000"/>
              </a:schemeClr>
            </a:solidFill>
            <a:headEnd type="arrow"/>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5400" y="4038600"/>
            <a:ext cx="3175000" cy="2120900"/>
          </a:xfrm>
          <a:prstGeom prst="rect">
            <a:avLst/>
          </a:prstGeom>
        </p:spPr>
      </p:pic>
      <p:pic>
        <p:nvPicPr>
          <p:cNvPr id="3" name="Picture 2"/>
          <p:cNvPicPr>
            <a:picLocks noChangeAspect="1"/>
          </p:cNvPicPr>
          <p:nvPr/>
        </p:nvPicPr>
        <p:blipFill>
          <a:blip r:embed="rId3"/>
          <a:stretch>
            <a:fillRect/>
          </a:stretch>
        </p:blipFill>
        <p:spPr>
          <a:xfrm>
            <a:off x="0" y="304800"/>
            <a:ext cx="3581400" cy="2686050"/>
          </a:xfrm>
          <a:prstGeom prst="rect">
            <a:avLst/>
          </a:prstGeom>
        </p:spPr>
      </p:pic>
      <p:sp>
        <p:nvSpPr>
          <p:cNvPr id="5" name="TextBox 4"/>
          <p:cNvSpPr txBox="1"/>
          <p:nvPr/>
        </p:nvSpPr>
        <p:spPr>
          <a:xfrm>
            <a:off x="3792180" y="457200"/>
            <a:ext cx="2626440" cy="2031325"/>
          </a:xfrm>
          <a:prstGeom prst="rect">
            <a:avLst/>
          </a:prstGeom>
          <a:noFill/>
        </p:spPr>
        <p:txBody>
          <a:bodyPr wrap="none" rtlCol="0">
            <a:spAutoFit/>
          </a:bodyPr>
          <a:lstStyle/>
          <a:p>
            <a:r>
              <a:rPr lang="en-US" sz="3600" dirty="0" smtClean="0">
                <a:solidFill>
                  <a:schemeClr val="bg2">
                    <a:lumMod val="75000"/>
                  </a:schemeClr>
                </a:solidFill>
              </a:rPr>
              <a:t>Conductors</a:t>
            </a:r>
          </a:p>
          <a:p>
            <a:r>
              <a:rPr lang="en-US" dirty="0" smtClean="0"/>
              <a:t>Loosely bonded electrons</a:t>
            </a:r>
          </a:p>
          <a:p>
            <a:endParaRPr lang="en-US" dirty="0" smtClean="0"/>
          </a:p>
          <a:p>
            <a:r>
              <a:rPr lang="en-US" dirty="0" smtClean="0"/>
              <a:t>Example: copper  </a:t>
            </a:r>
            <a:r>
              <a:rPr lang="en-US" sz="1400" dirty="0" smtClean="0">
                <a:solidFill>
                  <a:srgbClr val="FF0000"/>
                </a:solidFill>
                <a:latin typeface="Cambria"/>
                <a:cs typeface="Cambria"/>
              </a:rPr>
              <a:t>T5A07</a:t>
            </a:r>
          </a:p>
          <a:p>
            <a:endParaRPr lang="en-US" dirty="0"/>
          </a:p>
          <a:p>
            <a:endParaRPr lang="en-US" dirty="0"/>
          </a:p>
        </p:txBody>
      </p:sp>
      <p:sp>
        <p:nvSpPr>
          <p:cNvPr id="7" name="TextBox 6"/>
          <p:cNvSpPr txBox="1"/>
          <p:nvPr/>
        </p:nvSpPr>
        <p:spPr>
          <a:xfrm>
            <a:off x="1981200" y="4572000"/>
            <a:ext cx="2983396" cy="1692771"/>
          </a:xfrm>
          <a:prstGeom prst="rect">
            <a:avLst/>
          </a:prstGeom>
          <a:noFill/>
        </p:spPr>
        <p:txBody>
          <a:bodyPr wrap="none" rtlCol="0">
            <a:spAutoFit/>
          </a:bodyPr>
          <a:lstStyle/>
          <a:p>
            <a:r>
              <a:rPr lang="en-US" sz="3600" dirty="0" smtClean="0">
                <a:solidFill>
                  <a:srgbClr val="75879C"/>
                </a:solidFill>
              </a:rPr>
              <a:t>Insulators</a:t>
            </a:r>
          </a:p>
          <a:p>
            <a:r>
              <a:rPr lang="en-US" dirty="0" smtClean="0"/>
              <a:t>Tightly bonded electrons</a:t>
            </a:r>
          </a:p>
          <a:p>
            <a:endParaRPr lang="en-US" dirty="0" smtClean="0"/>
          </a:p>
          <a:p>
            <a:r>
              <a:rPr lang="en-US" dirty="0" smtClean="0"/>
              <a:t>Example: Glass, wood, plastic</a:t>
            </a:r>
          </a:p>
          <a:p>
            <a:r>
              <a:rPr lang="en-US" sz="1400" dirty="0" smtClean="0">
                <a:solidFill>
                  <a:srgbClr val="FF0000"/>
                </a:solidFill>
                <a:latin typeface="Cambria"/>
                <a:cs typeface="Cambria"/>
              </a:rPr>
              <a:t>T5A08</a:t>
            </a:r>
            <a:endParaRPr lang="en-US" sz="1400" dirty="0">
              <a:solidFill>
                <a:srgbClr val="FF0000"/>
              </a:solidFill>
              <a:latin typeface="Cambria"/>
              <a:cs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CURRENT</a:t>
            </a:r>
          </a:p>
        </p:txBody>
      </p:sp>
      <p:sp>
        <p:nvSpPr>
          <p:cNvPr id="15363" name="Text Placeholder 2"/>
          <p:cNvSpPr>
            <a:spLocks noGrp="1"/>
          </p:cNvSpPr>
          <p:nvPr>
            <p:ph type="body" idx="1"/>
          </p:nvPr>
        </p:nvSpPr>
        <p:spPr/>
        <p:txBody>
          <a:bodyPr/>
          <a:lstStyle/>
          <a:p>
            <a:r>
              <a:rPr lang="en-US" smtClean="0"/>
              <a:t>The flow of electrons</a:t>
            </a:r>
          </a:p>
        </p:txBody>
      </p:sp>
      <p:sp>
        <p:nvSpPr>
          <p:cNvPr id="15365" name="Text Placeholder 4"/>
          <p:cNvSpPr>
            <a:spLocks noGrp="1"/>
          </p:cNvSpPr>
          <p:nvPr>
            <p:ph type="body" sz="half" idx="3"/>
          </p:nvPr>
        </p:nvSpPr>
        <p:spPr/>
        <p:txBody>
          <a:bodyPr/>
          <a:lstStyle/>
          <a:p>
            <a:r>
              <a:rPr lang="en-US" smtClean="0"/>
              <a:t>The Flow of electrons</a:t>
            </a:r>
          </a:p>
        </p:txBody>
      </p:sp>
      <p:sp>
        <p:nvSpPr>
          <p:cNvPr id="15364" name="Content Placeholder 3"/>
          <p:cNvSpPr>
            <a:spLocks noGrp="1"/>
          </p:cNvSpPr>
          <p:nvPr>
            <p:ph sz="half" idx="2"/>
          </p:nvPr>
        </p:nvSpPr>
        <p:spPr/>
        <p:txBody>
          <a:bodyPr/>
          <a:lstStyle/>
          <a:p>
            <a:r>
              <a:rPr lang="en-US" dirty="0" smtClean="0"/>
              <a:t>Random electron movement</a:t>
            </a:r>
          </a:p>
        </p:txBody>
      </p:sp>
      <p:sp>
        <p:nvSpPr>
          <p:cNvPr id="15366" name="Content Placeholder 5"/>
          <p:cNvSpPr>
            <a:spLocks noGrp="1"/>
          </p:cNvSpPr>
          <p:nvPr>
            <p:ph sz="half" idx="4"/>
          </p:nvPr>
        </p:nvSpPr>
        <p:spPr/>
        <p:txBody>
          <a:bodyPr/>
          <a:lstStyle/>
          <a:p>
            <a:r>
              <a:rPr lang="en-US" dirty="0" smtClean="0"/>
              <a:t>Add an electrical potential</a:t>
            </a:r>
          </a:p>
        </p:txBody>
      </p:sp>
      <p:pic>
        <p:nvPicPr>
          <p:cNvPr id="15367" name="Picture 6"/>
          <p:cNvPicPr>
            <a:picLocks noChangeAspect="1"/>
          </p:cNvPicPr>
          <p:nvPr/>
        </p:nvPicPr>
        <p:blipFill>
          <a:blip r:embed="rId2"/>
          <a:srcRect/>
          <a:stretch>
            <a:fillRect/>
          </a:stretch>
        </p:blipFill>
        <p:spPr bwMode="auto">
          <a:xfrm>
            <a:off x="5176838" y="2743200"/>
            <a:ext cx="3024187" cy="2971800"/>
          </a:xfrm>
          <a:prstGeom prst="rect">
            <a:avLst/>
          </a:prstGeom>
          <a:noFill/>
          <a:ln w="9525">
            <a:noFill/>
            <a:miter lim="800000"/>
            <a:headEnd/>
            <a:tailEnd/>
          </a:ln>
        </p:spPr>
      </p:pic>
      <p:pic>
        <p:nvPicPr>
          <p:cNvPr id="15368" name="Picture 7"/>
          <p:cNvPicPr>
            <a:picLocks noChangeAspect="1"/>
          </p:cNvPicPr>
          <p:nvPr/>
        </p:nvPicPr>
        <p:blipFill>
          <a:blip r:embed="rId3"/>
          <a:srcRect/>
          <a:stretch>
            <a:fillRect/>
          </a:stretch>
        </p:blipFill>
        <p:spPr bwMode="auto">
          <a:xfrm>
            <a:off x="609600" y="3048000"/>
            <a:ext cx="3738563" cy="1916113"/>
          </a:xfrm>
          <a:prstGeom prst="rect">
            <a:avLst/>
          </a:prstGeom>
          <a:noFill/>
          <a:ln w="9525">
            <a:noFill/>
            <a:miter lim="800000"/>
            <a:headEnd/>
            <a:tailEnd/>
          </a:ln>
        </p:spPr>
      </p:pic>
      <p:sp>
        <p:nvSpPr>
          <p:cNvPr id="9" name="TextBox 8"/>
          <p:cNvSpPr txBox="1"/>
          <p:nvPr/>
        </p:nvSpPr>
        <p:spPr>
          <a:xfrm>
            <a:off x="609600" y="4930170"/>
            <a:ext cx="3547816" cy="1569660"/>
          </a:xfrm>
          <a:prstGeom prst="rect">
            <a:avLst/>
          </a:prstGeom>
          <a:noFill/>
        </p:spPr>
        <p:txBody>
          <a:bodyPr wrap="none" rtlCol="0">
            <a:spAutoFit/>
          </a:bodyPr>
          <a:lstStyle/>
          <a:p>
            <a:r>
              <a:rPr lang="en-US" sz="2400" dirty="0" smtClean="0">
                <a:solidFill>
                  <a:srgbClr val="C96D07"/>
                </a:solidFill>
              </a:rPr>
              <a:t>Symbol</a:t>
            </a:r>
            <a:r>
              <a:rPr lang="en-US" dirty="0" smtClean="0"/>
              <a:t>     </a:t>
            </a:r>
            <a:r>
              <a:rPr lang="en-US" sz="3600" b="1" dirty="0" smtClean="0">
                <a:ln w="10541" cmpd="sng">
                  <a:solidFill>
                    <a:schemeClr val="accent1">
                      <a:shade val="88000"/>
                      <a:satMod val="110000"/>
                    </a:schemeClr>
                  </a:solidFill>
                  <a:prstDash val="solid"/>
                </a:ln>
                <a:solidFill>
                  <a:srgbClr val="FF0000"/>
                </a:solidFill>
              </a:rPr>
              <a:t>I </a:t>
            </a:r>
          </a:p>
          <a:p>
            <a:r>
              <a:rPr lang="en-US" sz="2400" dirty="0" smtClean="0">
                <a:solidFill>
                  <a:srgbClr val="C96D07"/>
                </a:solidFill>
              </a:rPr>
              <a:t>Unit of measure is </a:t>
            </a:r>
            <a:r>
              <a:rPr lang="en-US" sz="2400" b="1" u="sng" dirty="0" smtClean="0">
                <a:ln w="10541" cmpd="sng">
                  <a:solidFill>
                    <a:schemeClr val="accent1">
                      <a:shade val="88000"/>
                      <a:satMod val="110000"/>
                    </a:schemeClr>
                  </a:solidFill>
                  <a:prstDash val="solid"/>
                </a:ln>
                <a:solidFill>
                  <a:srgbClr val="FF0000"/>
                </a:solidFill>
              </a:rPr>
              <a:t>ampere</a:t>
            </a:r>
            <a:endParaRPr lang="en-US" sz="2400" u="sng" dirty="0" smtClean="0">
              <a:solidFill>
                <a:srgbClr val="FF0000"/>
              </a:solidFill>
            </a:endParaRPr>
          </a:p>
          <a:p>
            <a:r>
              <a:rPr lang="en-US" sz="2400" dirty="0" smtClean="0">
                <a:solidFill>
                  <a:srgbClr val="C96D07"/>
                </a:solidFill>
              </a:rPr>
              <a:t>Abbreviated  </a:t>
            </a:r>
            <a:r>
              <a:rPr lang="en-US" sz="3600" b="1" dirty="0" smtClean="0">
                <a:ln w="10541" cmpd="sng">
                  <a:solidFill>
                    <a:schemeClr val="accent1">
                      <a:shade val="88000"/>
                      <a:satMod val="110000"/>
                    </a:schemeClr>
                  </a:solidFill>
                  <a:prstDash val="solid"/>
                </a:ln>
                <a:solidFill>
                  <a:srgbClr val="FF0000"/>
                </a:solidFill>
              </a:rPr>
              <a:t>A</a:t>
            </a:r>
            <a:endParaRPr lang="en-US" sz="3600" dirty="0">
              <a:solidFill>
                <a:srgbClr val="FF0000"/>
              </a:solidFill>
            </a:endParaRPr>
          </a:p>
        </p:txBody>
      </p:sp>
      <p:sp>
        <p:nvSpPr>
          <p:cNvPr id="10" name="TextBox 9"/>
          <p:cNvSpPr txBox="1"/>
          <p:nvPr/>
        </p:nvSpPr>
        <p:spPr>
          <a:xfrm>
            <a:off x="4122852" y="5772236"/>
            <a:ext cx="4416594"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olidFill>
                  <a:schemeClr val="accent1">
                    <a:lumMod val="75000"/>
                  </a:schemeClr>
                </a:solidFill>
              </a:rPr>
              <a:t>An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ammeter </a:t>
            </a:r>
            <a:r>
              <a:rPr lang="en-US" dirty="0" smtClean="0">
                <a:solidFill>
                  <a:schemeClr val="accent1">
                    <a:lumMod val="75000"/>
                  </a:schemeClr>
                </a:solidFill>
              </a:rPr>
              <a:t>is used to measure electrical current</a:t>
            </a:r>
          </a:p>
          <a:p>
            <a:r>
              <a:rPr lang="en-US" sz="1400" dirty="0" smtClean="0">
                <a:solidFill>
                  <a:srgbClr val="FF0000"/>
                </a:solidFill>
                <a:latin typeface="Cambria"/>
                <a:cs typeface="Cambria"/>
              </a:rPr>
              <a:t>T7D04</a:t>
            </a:r>
            <a:endParaRPr lang="en-US" sz="1400" dirty="0">
              <a:solidFill>
                <a:srgbClr val="FF0000"/>
              </a:solidFill>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VOLTAGE</a:t>
            </a:r>
          </a:p>
        </p:txBody>
      </p:sp>
      <p:sp>
        <p:nvSpPr>
          <p:cNvPr id="16387" name="Content Placeholder 2"/>
          <p:cNvSpPr>
            <a:spLocks noGrp="1"/>
          </p:cNvSpPr>
          <p:nvPr>
            <p:ph sz="quarter" idx="1"/>
          </p:nvPr>
        </p:nvSpPr>
        <p:spPr>
          <a:xfrm>
            <a:off x="914400" y="1229100"/>
            <a:ext cx="7313613" cy="4303338"/>
          </a:xfrm>
        </p:spPr>
        <p:txBody>
          <a:bodyPr/>
          <a:lstStyle/>
          <a:p>
            <a:r>
              <a:rPr lang="en-US" dirty="0" smtClean="0">
                <a:solidFill>
                  <a:srgbClr val="C96D07"/>
                </a:solidFill>
              </a:rPr>
              <a:t>Voltage is the force that moves electrons  </a:t>
            </a:r>
            <a:r>
              <a:rPr lang="en-US" sz="1400" dirty="0" smtClean="0">
                <a:solidFill>
                  <a:srgbClr val="FF0000"/>
                </a:solidFill>
                <a:latin typeface="Cambria"/>
                <a:cs typeface="Cambria"/>
              </a:rPr>
              <a:t>T5A05</a:t>
            </a:r>
          </a:p>
        </p:txBody>
      </p:sp>
      <p:pic>
        <p:nvPicPr>
          <p:cNvPr id="16388" name="Picture 3"/>
          <p:cNvPicPr>
            <a:picLocks noChangeAspect="1"/>
          </p:cNvPicPr>
          <p:nvPr/>
        </p:nvPicPr>
        <p:blipFill>
          <a:blip r:embed="rId2"/>
          <a:srcRect/>
          <a:stretch>
            <a:fillRect/>
          </a:stretch>
        </p:blipFill>
        <p:spPr bwMode="auto">
          <a:xfrm>
            <a:off x="771525" y="1676400"/>
            <a:ext cx="7762875" cy="2886542"/>
          </a:xfrm>
          <a:prstGeom prst="rect">
            <a:avLst/>
          </a:prstGeom>
          <a:noFill/>
          <a:ln w="9525">
            <a:noFill/>
            <a:miter lim="800000"/>
            <a:headEnd/>
            <a:tailEnd/>
          </a:ln>
        </p:spPr>
      </p:pic>
      <p:sp>
        <p:nvSpPr>
          <p:cNvPr id="5" name="TextBox 4"/>
          <p:cNvSpPr txBox="1"/>
          <p:nvPr/>
        </p:nvSpPr>
        <p:spPr>
          <a:xfrm>
            <a:off x="1295400" y="4495800"/>
            <a:ext cx="4228441" cy="1938992"/>
          </a:xfrm>
          <a:prstGeom prst="rect">
            <a:avLst/>
          </a:prstGeom>
          <a:noFill/>
        </p:spPr>
        <p:txBody>
          <a:bodyPr wrap="none" rtlCol="0">
            <a:spAutoFit/>
          </a:bodyPr>
          <a:lstStyle/>
          <a:p>
            <a:r>
              <a:rPr lang="en-US" sz="2400" dirty="0" smtClean="0">
                <a:solidFill>
                  <a:schemeClr val="accent1">
                    <a:lumMod val="75000"/>
                  </a:schemeClr>
                </a:solidFill>
              </a:rPr>
              <a:t>Symbol   </a:t>
            </a:r>
            <a:r>
              <a:rPr lang="en-US" sz="3600" b="1" dirty="0" smtClean="0">
                <a:ln w="10541" cmpd="sng">
                  <a:solidFill>
                    <a:schemeClr val="accent1">
                      <a:shade val="88000"/>
                      <a:satMod val="110000"/>
                    </a:schemeClr>
                  </a:solidFill>
                  <a:prstDash val="solid"/>
                </a:ln>
                <a:solidFill>
                  <a:srgbClr val="FF0000"/>
                </a:solidFill>
              </a:rPr>
              <a:t>E    </a:t>
            </a:r>
            <a:r>
              <a:rPr lang="en-US" sz="2400" dirty="0" smtClean="0">
                <a:solidFill>
                  <a:schemeClr val="accent1">
                    <a:lumMod val="75000"/>
                  </a:schemeClr>
                </a:solidFill>
              </a:rPr>
              <a:t>Electro Motive Force</a:t>
            </a:r>
          </a:p>
          <a:p>
            <a:endParaRPr lang="en-US" sz="2400" dirty="0" smtClean="0">
              <a:solidFill>
                <a:schemeClr val="accent1">
                  <a:lumMod val="75000"/>
                </a:schemeClr>
              </a:solidFill>
            </a:endParaRPr>
          </a:p>
          <a:p>
            <a:r>
              <a:rPr lang="en-US" sz="2400" dirty="0" smtClean="0">
                <a:solidFill>
                  <a:schemeClr val="accent1">
                    <a:lumMod val="75000"/>
                  </a:schemeClr>
                </a:solidFill>
              </a:rPr>
              <a:t>The magnitude is measured in </a:t>
            </a:r>
            <a:r>
              <a:rPr lang="en-US"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Volts</a:t>
            </a:r>
            <a:endParaRPr lang="en-US" sz="2400" b="1" u="sng" dirty="0" smtClean="0">
              <a:solidFill>
                <a:srgbClr val="FF0000"/>
              </a:solidFill>
            </a:endParaRPr>
          </a:p>
          <a:p>
            <a:r>
              <a:rPr lang="en-US" sz="2400" dirty="0" smtClean="0">
                <a:solidFill>
                  <a:schemeClr val="accent1">
                    <a:lumMod val="75000"/>
                  </a:schemeClr>
                </a:solidFill>
              </a:rPr>
              <a:t>Abbreviated    </a:t>
            </a:r>
            <a:r>
              <a:rPr lang="en-US" sz="3600" b="1" dirty="0" smtClean="0">
                <a:ln w="10541" cmpd="sng">
                  <a:solidFill>
                    <a:schemeClr val="accent1">
                      <a:shade val="88000"/>
                      <a:satMod val="110000"/>
                    </a:schemeClr>
                  </a:solidFill>
                  <a:prstDash val="solid"/>
                </a:ln>
                <a:solidFill>
                  <a:srgbClr val="FF0000"/>
                </a:solidFill>
              </a:rPr>
              <a:t>V</a:t>
            </a:r>
            <a:endParaRPr lang="en-US" sz="3600" dirty="0">
              <a:solidFill>
                <a:srgbClr val="FF0000"/>
              </a:solidFill>
            </a:endParaRPr>
          </a:p>
        </p:txBody>
      </p:sp>
      <p:sp>
        <p:nvSpPr>
          <p:cNvPr id="6" name="TextBox 5"/>
          <p:cNvSpPr txBox="1"/>
          <p:nvPr/>
        </p:nvSpPr>
        <p:spPr>
          <a:xfrm>
            <a:off x="5150396" y="6065460"/>
            <a:ext cx="3757233"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Voltage is measured with a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voltmeter</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304800"/>
            <a:ext cx="6739287" cy="2654300"/>
          </a:xfrm>
          <a:prstGeom prst="rect">
            <a:avLst/>
          </a:prstGeom>
        </p:spPr>
      </p:pic>
      <p:pic>
        <p:nvPicPr>
          <p:cNvPr id="4" name="Picture 3"/>
          <p:cNvPicPr>
            <a:picLocks noChangeAspect="1"/>
          </p:cNvPicPr>
          <p:nvPr/>
        </p:nvPicPr>
        <p:blipFill>
          <a:blip r:embed="rId3"/>
          <a:stretch>
            <a:fillRect/>
          </a:stretch>
        </p:blipFill>
        <p:spPr>
          <a:xfrm>
            <a:off x="762000" y="3039596"/>
            <a:ext cx="2222500" cy="2425700"/>
          </a:xfrm>
          <a:prstGeom prst="rect">
            <a:avLst/>
          </a:prstGeom>
        </p:spPr>
      </p:pic>
      <p:sp>
        <p:nvSpPr>
          <p:cNvPr id="5" name="TextBox 4"/>
          <p:cNvSpPr txBox="1"/>
          <p:nvPr/>
        </p:nvSpPr>
        <p:spPr>
          <a:xfrm>
            <a:off x="3657600" y="3810000"/>
            <a:ext cx="5044971" cy="830997"/>
          </a:xfrm>
          <a:prstGeom prst="rect">
            <a:avLst/>
          </a:prstGeom>
          <a:noFill/>
        </p:spPr>
        <p:txBody>
          <a:bodyPr wrap="none" rtlCol="0">
            <a:spAutoFit/>
          </a:bodyPr>
          <a:lstStyle/>
          <a:p>
            <a:r>
              <a:rPr lang="en-US" sz="2400" dirty="0" smtClean="0">
                <a:solidFill>
                  <a:srgbClr val="C96D07"/>
                </a:solidFill>
              </a:rPr>
              <a:t>Electrons flowing through a conductor</a:t>
            </a:r>
          </a:p>
          <a:p>
            <a:r>
              <a:rPr lang="en-US" sz="2400" dirty="0" smtClean="0">
                <a:solidFill>
                  <a:srgbClr val="C96D07"/>
                </a:solidFill>
              </a:rPr>
              <a:t>Create a </a:t>
            </a:r>
            <a:r>
              <a:rPr lang="en-US" sz="2400" b="1" u="sng" dirty="0" smtClean="0">
                <a:solidFill>
                  <a:srgbClr val="C96D07"/>
                </a:solidFill>
              </a:rPr>
              <a:t>magnetic field.</a:t>
            </a:r>
            <a:endParaRPr lang="en-US" sz="2400" b="1" u="sng" dirty="0">
              <a:solidFill>
                <a:srgbClr val="C96D07"/>
              </a:solidFill>
            </a:endParaRPr>
          </a:p>
        </p:txBody>
      </p:sp>
      <p:sp>
        <p:nvSpPr>
          <p:cNvPr id="6" name="TextBox 5"/>
          <p:cNvSpPr txBox="1"/>
          <p:nvPr/>
        </p:nvSpPr>
        <p:spPr>
          <a:xfrm>
            <a:off x="3595584" y="2702004"/>
            <a:ext cx="5106987" cy="954107"/>
          </a:xfrm>
          <a:prstGeom prst="rect">
            <a:avLst/>
          </a:prstGeom>
          <a:noFill/>
        </p:spPr>
        <p:txBody>
          <a:bodyPr wrap="none" rtlCol="0">
            <a:spAutoFit/>
          </a:bodyPr>
          <a:lstStyle/>
          <a:p>
            <a:endParaRPr lang="en-US" dirty="0" smtClean="0"/>
          </a:p>
          <a:p>
            <a:r>
              <a:rPr lang="en-US" sz="2400" dirty="0" smtClean="0">
                <a:solidFill>
                  <a:schemeClr val="accent1">
                    <a:lumMod val="75000"/>
                  </a:schemeClr>
                </a:solidFill>
              </a:rPr>
              <a:t>Electric current is the flow of electrons.</a:t>
            </a:r>
          </a:p>
          <a:p>
            <a:r>
              <a:rPr lang="en-US" sz="1400" dirty="0" smtClean="0">
                <a:solidFill>
                  <a:srgbClr val="FF0000"/>
                </a:solidFill>
                <a:latin typeface="Cambria"/>
                <a:cs typeface="Cambria"/>
              </a:rPr>
              <a:t>T5A03</a:t>
            </a:r>
            <a:endParaRPr lang="en-US" sz="1400" dirty="0">
              <a:solidFill>
                <a:srgbClr val="FF0000"/>
              </a:solidFill>
              <a:latin typeface="Cambria"/>
              <a:cs typeface="Cambri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24654</TotalTime>
  <Words>1830</Words>
  <Application>Microsoft Macintosh PowerPoint</Application>
  <PresentationFormat>On-screen Show (4:3)</PresentationFormat>
  <Paragraphs>418</Paragraphs>
  <Slides>38</Slides>
  <Notes>5</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Equity</vt:lpstr>
      <vt:lpstr>Slide 1</vt:lpstr>
      <vt:lpstr>Slide 2</vt:lpstr>
      <vt:lpstr>Slide 3</vt:lpstr>
      <vt:lpstr>Slide 4</vt:lpstr>
      <vt:lpstr>Slide 5</vt:lpstr>
      <vt:lpstr>Slide 6</vt:lpstr>
      <vt:lpstr>CURRENT</vt:lpstr>
      <vt:lpstr>VOLTAGE</vt:lpstr>
      <vt:lpstr>Slide 9</vt:lpstr>
      <vt:lpstr>Slide 10</vt:lpstr>
      <vt:lpstr>Portable Batteries</vt:lpstr>
      <vt:lpstr>Slide 12</vt:lpstr>
      <vt:lpstr>Multimeter</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Diodes, Transistors, and Integrated Circuits Semi Conductors</vt:lpstr>
      <vt:lpstr>Transistors</vt:lpstr>
      <vt:lpstr>Gate Keepers</vt:lpstr>
      <vt:lpstr>Display Components</vt:lpstr>
      <vt:lpstr>Schematic Symbols</vt:lpstr>
      <vt:lpstr>Schematic symbols</vt:lpstr>
      <vt:lpstr>T6C: Circuit diagrams; schematic symbols</vt:lpstr>
      <vt:lpstr>T6C: Circuit diagrams; schematic symbols</vt:lpstr>
      <vt:lpstr>T6C: Circuit diagrams; schematic symbols</vt:lpstr>
      <vt:lpstr>Slide 36</vt:lpstr>
      <vt:lpstr>For Next Week</vt:lpstr>
      <vt:lpstr>To Bring</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Foster</dc:creator>
  <cp:lastModifiedBy>John Foster</cp:lastModifiedBy>
  <cp:revision>24</cp:revision>
  <cp:lastPrinted>2014-01-31T19:11:24Z</cp:lastPrinted>
  <dcterms:created xsi:type="dcterms:W3CDTF">2015-02-09T06:25:11Z</dcterms:created>
  <dcterms:modified xsi:type="dcterms:W3CDTF">2015-02-09T07:21:02Z</dcterms:modified>
</cp:coreProperties>
</file>