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notesMasterIdLst>
    <p:notesMasterId r:id="rId52"/>
  </p:notesMasterIdLst>
  <p:sldIdLst>
    <p:sldId id="256" r:id="rId2"/>
    <p:sldId id="309" r:id="rId3"/>
    <p:sldId id="257" r:id="rId4"/>
    <p:sldId id="258" r:id="rId5"/>
    <p:sldId id="260" r:id="rId6"/>
    <p:sldId id="305" r:id="rId7"/>
    <p:sldId id="264" r:id="rId8"/>
    <p:sldId id="301" r:id="rId9"/>
    <p:sldId id="262" r:id="rId10"/>
    <p:sldId id="263" r:id="rId11"/>
    <p:sldId id="265" r:id="rId12"/>
    <p:sldId id="261" r:id="rId13"/>
    <p:sldId id="310" r:id="rId14"/>
    <p:sldId id="300" r:id="rId15"/>
    <p:sldId id="268" r:id="rId16"/>
    <p:sldId id="267" r:id="rId17"/>
    <p:sldId id="266" r:id="rId18"/>
    <p:sldId id="303" r:id="rId19"/>
    <p:sldId id="269" r:id="rId20"/>
    <p:sldId id="270" r:id="rId21"/>
    <p:sldId id="271" r:id="rId22"/>
    <p:sldId id="304" r:id="rId23"/>
    <p:sldId id="302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1" r:id="rId49"/>
    <p:sldId id="312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AF9D-4678-0B4C-9DC5-186A06079D65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519D8-0F7C-2C40-99C5-6D2F46DB0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642FF9-56EF-0241-9305-7757020DA780}" type="slidenum">
              <a:rPr lang="en-US"/>
              <a:pPr/>
              <a:t>24</a:t>
            </a:fld>
            <a:endParaRPr lang="en-US"/>
          </a:p>
        </p:txBody>
      </p:sp>
      <p:sp>
        <p:nvSpPr>
          <p:cNvPr id="65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5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8A8C6-270F-5A49-A872-81CBBC5849B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8D8C4-24BA-2146-8288-FAB7F69235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audio" Target="file://localhost/Users/johnfoster/Desktop/tiger_siberian_tiger_single_growl_and_snarl.mp3" TargetMode="Externa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517" y="5124450"/>
            <a:ext cx="2954273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Safety</a:t>
            </a:r>
            <a:endParaRPr lang="en-US" sz="8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92" y="1733549"/>
            <a:ext cx="5277808" cy="352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764" y="389369"/>
            <a:ext cx="27879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Lesson 7</a:t>
            </a:r>
            <a:endParaRPr lang="en-US" sz="5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17501"/>
            <a:ext cx="8912225" cy="47978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Tower Dogs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0499" name="Rectangle 3"/>
          <p:cNvSpPr>
            <a:spLocks noGrp="1" noChangeArrowheads="1"/>
          </p:cNvSpPr>
          <p:nvPr>
            <p:ph idx="1"/>
          </p:nvPr>
        </p:nvSpPr>
        <p:spPr>
          <a:xfrm>
            <a:off x="1" y="1177379"/>
            <a:ext cx="8686799" cy="806551"/>
          </a:xfrm>
        </p:spPr>
        <p:txBody>
          <a:bodyPr/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T0B03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It is never safe to climb a tower without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a helper </a:t>
            </a:r>
            <a:r>
              <a:rPr lang="en-US" sz="2000" dirty="0">
                <a:latin typeface="Rockwell" charset="0"/>
                <a:ea typeface="ＭＳ Ｐゴシック" charset="-128"/>
              </a:rPr>
              <a:t>or observer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.</a:t>
            </a:r>
          </a:p>
          <a:p>
            <a:pPr lvl="1" eaLnBrk="1" hangingPunct="1">
              <a:buNone/>
            </a:pP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>
              <a:buNone/>
            </a:pP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00" dirty="0" smtClean="0">
              <a:latin typeface="Rockwell" charset="0"/>
              <a:ea typeface="ＭＳ Ｐゴシック" charset="-128"/>
            </a:endParaRPr>
          </a:p>
        </p:txBody>
      </p:sp>
      <p:sp>
        <p:nvSpPr>
          <p:cNvPr id="6400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83FDD-66D9-1F4A-9F46-1431B9FB6B10}" type="slidenum">
              <a:rPr lang="en-US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21" y="2194823"/>
            <a:ext cx="3027879" cy="4199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028704"/>
            <a:ext cx="5080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 T0B07</a:t>
            </a:r>
            <a:r>
              <a:rPr lang="en-US" sz="2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A crank-up tower must never be climbed unless it is in the fully retracted position.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873917"/>
            <a:ext cx="58843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00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  T0B05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The purpose of a gin pole is to lift</a:t>
            </a:r>
          </a:p>
          <a:p>
            <a:pPr lvl="1"/>
            <a:r>
              <a:rPr lang="en-US" sz="2000" dirty="0" smtClean="0">
                <a:latin typeface="Rockwell" charset="0"/>
                <a:ea typeface="ＭＳ Ｐゴシック" charset="-128"/>
              </a:rPr>
              <a:t>tower sections or antennas.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958421" y="2873917"/>
            <a:ext cx="3735935" cy="6118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7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499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24681"/>
            <a:ext cx="8912225" cy="932797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Department of</a:t>
            </a:r>
            <a:b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Tower and Power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2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478"/>
            <a:ext cx="6275998" cy="142768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T0B09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You should avoid attaching an antenna to a utility pole as the antenna could contact high-voltage power wires.</a:t>
            </a:r>
          </a:p>
          <a:p>
            <a:pPr lvl="1" eaLnBrk="1" hangingPunct="1"/>
            <a:endParaRPr lang="en-US" sz="100" dirty="0">
              <a:latin typeface="Rockwell" charset="0"/>
              <a:ea typeface="ＭＳ Ｐゴシック" charset="-128"/>
            </a:endParaRPr>
          </a:p>
          <a:p>
            <a:pPr lvl="3" eaLnBrk="1" hangingPunct="1"/>
            <a:r>
              <a:rPr lang="en-US" sz="18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And it may be illegal to do</a:t>
            </a:r>
          </a:p>
          <a:p>
            <a:pPr lvl="3" eaLnBrk="1" hangingPunct="1"/>
            <a:endParaRPr lang="en-US" sz="18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800" dirty="0">
              <a:latin typeface="Rockwell" charset="0"/>
              <a:ea typeface="ＭＳ Ｐゴシック" charset="-128"/>
            </a:endParaRPr>
          </a:p>
        </p:txBody>
      </p:sp>
      <p:sp>
        <p:nvSpPr>
          <p:cNvPr id="64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FF737B-9D53-0A48-88FE-66C7C16D034D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775" y="4694357"/>
            <a:ext cx="8006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T0B06</a:t>
            </a:r>
            <a:r>
              <a:rPr lang="en-US" sz="2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The minimum safe distance to allow from a power line when installing an antenna so that if the antenna falls unexpectedly, no part of it can come closer than</a:t>
            </a:r>
          </a:p>
          <a:p>
            <a:pPr lvl="1"/>
            <a:r>
              <a:rPr lang="en-US" sz="2000" dirty="0" smtClean="0">
                <a:latin typeface="Rockwell" charset="0"/>
                <a:ea typeface="ＭＳ Ｐゴシック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10 feet to the power wires.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775" y="3495054"/>
            <a:ext cx="6044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T0B04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Looking for and staying clear of any overhead electrical wires.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998" y="931863"/>
            <a:ext cx="2558531" cy="384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49275"/>
            <a:ext cx="8912225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12 V. Storage Battery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68451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372063"/>
            <a:ext cx="8455025" cy="5349411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T0A09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A hazard is presented by a conventional 12-volt storage battery with its explosive gas that can collect if not properly vented.</a:t>
            </a:r>
          </a:p>
          <a:p>
            <a:pPr lvl="1" eaLnBrk="1" hangingPunct="1"/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/>
            <a:r>
              <a:rPr lang="en-US" sz="18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Dangerous acid could spill</a:t>
            </a:r>
          </a:p>
          <a:p>
            <a:pPr lvl="3" eaLnBrk="1" hangingPunct="1"/>
            <a:r>
              <a:rPr lang="en-US" sz="18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Enough power to cause a fire</a:t>
            </a:r>
          </a:p>
          <a:p>
            <a:pPr lvl="3" eaLnBrk="1" hangingPunct="1"/>
            <a:endParaRPr lang="en-US" sz="1800" dirty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>
                <a:solidFill>
                  <a:srgbClr val="FF0000"/>
                </a:solidFill>
                <a:latin typeface="Rockwell"/>
                <a:ea typeface="ＭＳ Ｐゴシック" charset="-128"/>
                <a:cs typeface="Rockwell"/>
              </a:rPr>
              <a:t>T0A10  </a:t>
            </a:r>
            <a:r>
              <a:rPr lang="en-US" sz="2000" dirty="0">
                <a:latin typeface="Rockwell" charset="0"/>
                <a:ea typeface="ＭＳ Ｐゴシック" charset="-128"/>
              </a:rPr>
              <a:t>If a lead-acid storage battery is charged or discharged too quickly it could overheat and give off flammable gas or explode.</a:t>
            </a:r>
          </a:p>
          <a:p>
            <a:pPr lvl="1" eaLnBrk="1" hangingPunct="1"/>
            <a:endParaRPr lang="en-US" sz="1200" dirty="0" smtClean="0">
              <a:latin typeface="Rockwell" charset="0"/>
              <a:ea typeface="ＭＳ Ｐゴシック" charset="-128"/>
            </a:endParaRPr>
          </a:p>
          <a:p>
            <a:pPr lvl="1" eaLnBrk="1" hangingPunct="1">
              <a:buNone/>
            </a:pP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>
              <a:buFontTx/>
              <a:buNone/>
            </a:pPr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37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5265CF-0CF4-924B-911C-BA4F2CBC32DD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88091"/>
            <a:ext cx="21336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Supplies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82570"/>
            <a:ext cx="629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mbria"/>
                <a:cs typeface="Cambria"/>
              </a:rPr>
              <a:t>T0A11  </a:t>
            </a:r>
            <a:r>
              <a:rPr lang="en-US" dirty="0" smtClean="0">
                <a:latin typeface="Cambria"/>
                <a:cs typeface="Cambria"/>
              </a:rPr>
              <a:t>May be a shock hazard from stored energy in capacitors.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6092"/>
            <a:ext cx="741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mbria"/>
                <a:cs typeface="Cambria"/>
              </a:rPr>
              <a:t>T0A08  </a:t>
            </a:r>
            <a:r>
              <a:rPr lang="en-US" dirty="0" smtClean="0">
                <a:latin typeface="Cambria"/>
                <a:cs typeface="Cambria"/>
              </a:rPr>
              <a:t>If we home build equipment, include a fuse or circuit breaker in the AC hot power line.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RF Hazards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55800"/>
            <a:ext cx="38100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7148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Exposure limits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T0C05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Exposure limits vary with frequency because the human body absorbs more RF energy at some frequencies than at others.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T0C06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Acceptable methods to determine that your station complies with FCC RF exposure regulations: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calculation based on FCC OET Bulletin 65</a:t>
            </a: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calculation based on computer modeling</a:t>
            </a:r>
          </a:p>
          <a:p>
            <a:pPr lvl="3" eaLnBrk="1" hangingPunct="1">
              <a:buFont typeface="Wingdings" charset="2"/>
              <a:buChar char="Ø"/>
            </a:pPr>
            <a:endParaRPr lang="en-US" sz="10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measurement of field strength using calibrated equipment</a:t>
            </a: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4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DE7E0-611A-DB40-962A-07C657B91482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5603" y="6017432"/>
            <a:ext cx="513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Just remember all choices are correct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AE8B29-C4D5-B049-B1F4-BB7B983E037D}" type="slidenum">
              <a:rPr lang="en-US"/>
              <a:pPr/>
              <a:t>16</a:t>
            </a:fld>
            <a:endParaRPr lang="en-US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T0C04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Factors affecting the RF exposure of people near an amateur station antenna: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Frequency and power level of the RF field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Distance from the antenna to a person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Radiation pattern of the antenna</a:t>
            </a:r>
          </a:p>
          <a:p>
            <a:pPr lvl="1" eaLnBrk="1" hangingPunct="1"/>
            <a:endParaRPr lang="en-US" sz="1800" dirty="0">
              <a:latin typeface="Rockwell" charset="0"/>
              <a:ea typeface="ＭＳ Ｐゴシック" charset="-128"/>
            </a:endParaRPr>
          </a:p>
        </p:txBody>
      </p:sp>
      <p:sp>
        <p:nvSpPr>
          <p:cNvPr id="64409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BADE970-0A42-BE4A-968C-9F77AF4E7CDC}" type="slidenum">
              <a:rPr lang="en-US" sz="1400">
                <a:latin typeface="Times New Roman" charset="0"/>
              </a:rPr>
              <a:pPr algn="r"/>
              <a:t>16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74180" name="Picture 4" descr="Q p17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3813175"/>
            <a:ext cx="38798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181" name="Picture 5" descr="Q p17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93344"/>
            <a:ext cx="39179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1884363" y="6116638"/>
            <a:ext cx="1765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Controlled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6070600" y="6078538"/>
            <a:ext cx="1765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Uncontrolled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0042" y="3216933"/>
            <a:ext cx="513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Just remember all choices are correct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2" grpId="0"/>
      <p:bldP spid="107418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9452" y="63967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Rockwell" charset="0"/>
              </a:rPr>
              <a:t>50  50 club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73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T0C01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VHF and UHF radio signals are non-ionizing radiation.</a:t>
            </a: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3" eaLnBrk="1" hangingPunct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T0C12 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Quite </a:t>
            </a:r>
            <a:r>
              <a:rPr lang="en-US" sz="18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different from X-ray, gamma ray, and ultra violet 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radiation</a:t>
            </a:r>
          </a:p>
          <a:p>
            <a:pPr lvl="3" eaLnBrk="1" hangingPunct="1"/>
            <a:endParaRPr lang="en-US" sz="18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T0C02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With 3.5 MHz, 50 MHz, 440 MHz, and 1296 MHz; a </a:t>
            </a:r>
            <a:r>
              <a:rPr lang="en-US" sz="2000" b="1" u="sng" dirty="0">
                <a:solidFill>
                  <a:srgbClr val="0000FF"/>
                </a:solidFill>
                <a:latin typeface="Rockwell" charset="0"/>
                <a:ea typeface="ＭＳ Ｐゴシック" charset="-128"/>
              </a:rPr>
              <a:t>50 MHz </a:t>
            </a:r>
            <a:r>
              <a:rPr lang="en-US" sz="2000" dirty="0">
                <a:latin typeface="Rockwell" charset="0"/>
                <a:ea typeface="ＭＳ Ｐゴシック" charset="-128"/>
              </a:rPr>
              <a:t>frequency has the lowest Maximum Permissible Exposure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  (</a:t>
            </a:r>
            <a:r>
              <a:rPr lang="en-US" sz="2000" dirty="0" smtClean="0">
                <a:solidFill>
                  <a:srgbClr val="FF6600"/>
                </a:solidFill>
                <a:latin typeface="Rockwell" charset="0"/>
                <a:ea typeface="ＭＳ Ｐゴシック" charset="-128"/>
              </a:rPr>
              <a:t>MPE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) limit.</a:t>
            </a:r>
          </a:p>
          <a:p>
            <a:pPr lvl="1" eaLnBrk="1" hangingPunct="1"/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T0C03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The maximum power level that an amateur radio station may use at VHF frequencies before an RF exposure evaluation is required is</a:t>
            </a:r>
            <a:r>
              <a:rPr lang="en-US" sz="2000" dirty="0">
                <a:solidFill>
                  <a:srgbClr val="0000FF"/>
                </a:solidFill>
                <a:latin typeface="Rockwell" charset="0"/>
                <a:ea typeface="ＭＳ Ｐゴシック" charset="-128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latin typeface="Rockwell" charset="0"/>
                <a:ea typeface="ＭＳ Ｐゴシック" charset="-128"/>
              </a:rPr>
              <a:t>50 </a:t>
            </a:r>
            <a:r>
              <a:rPr lang="en-US" sz="2000" dirty="0">
                <a:latin typeface="Rockwell" charset="0"/>
                <a:ea typeface="ＭＳ Ｐゴシック" charset="-128"/>
              </a:rPr>
              <a:t>watts PEP at the antenna</a:t>
            </a:r>
            <a:r>
              <a:rPr lang="en-US" sz="2000" b="1" dirty="0">
                <a:latin typeface="Rockwell" charset="0"/>
                <a:ea typeface="ＭＳ Ｐゴシック" charset="-128"/>
              </a:rPr>
              <a:t>.</a:t>
            </a:r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4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235CC-64B5-1149-9EB3-DA27118C18F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7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704088"/>
            <a:ext cx="4852138" cy="5632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Table 1 -- Power Thresholds for Routine Evaluation of Amateur Radio Stations</a:t>
            </a:r>
          </a:p>
          <a:p>
            <a:r>
              <a:rPr lang="en-US" dirty="0" smtClean="0"/>
              <a:t>Band (Wavelength) 	Transmitter Power (W)</a:t>
            </a:r>
          </a:p>
          <a:p>
            <a:r>
              <a:rPr lang="en-US" dirty="0" smtClean="0"/>
              <a:t>160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75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80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40 </a:t>
            </a:r>
            <a:r>
              <a:rPr lang="en-US" dirty="0" err="1" smtClean="0"/>
              <a:t>m</a:t>
            </a:r>
            <a:r>
              <a:rPr lang="en-US" dirty="0" smtClean="0"/>
              <a:t> 				500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m</a:t>
            </a:r>
            <a:r>
              <a:rPr lang="en-US" dirty="0" smtClean="0"/>
              <a:t> 				425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m</a:t>
            </a:r>
            <a:r>
              <a:rPr lang="en-US" dirty="0" smtClean="0"/>
              <a:t> 				225</a:t>
            </a:r>
          </a:p>
          <a:p>
            <a:r>
              <a:rPr lang="en-US" dirty="0" smtClean="0"/>
              <a:t>17 </a:t>
            </a:r>
            <a:r>
              <a:rPr lang="en-US" dirty="0" err="1" smtClean="0"/>
              <a:t>m</a:t>
            </a:r>
            <a:r>
              <a:rPr lang="en-US" dirty="0" smtClean="0"/>
              <a:t> 				125</a:t>
            </a:r>
          </a:p>
          <a:p>
            <a:r>
              <a:rPr lang="en-US" dirty="0" smtClean="0"/>
              <a:t>15 </a:t>
            </a:r>
            <a:r>
              <a:rPr lang="en-US" dirty="0" err="1" smtClean="0"/>
              <a:t>m</a:t>
            </a:r>
            <a:r>
              <a:rPr lang="en-US" dirty="0" smtClean="0"/>
              <a:t> 				100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m</a:t>
            </a:r>
            <a:r>
              <a:rPr lang="en-US" dirty="0" smtClean="0"/>
              <a:t> 				75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m</a:t>
            </a:r>
            <a:r>
              <a:rPr lang="en-US" dirty="0" smtClean="0"/>
              <a:t> 				50</a:t>
            </a:r>
          </a:p>
          <a:p>
            <a:r>
              <a:rPr lang="en-US" dirty="0" smtClean="0"/>
              <a:t>6  					50</a:t>
            </a:r>
          </a:p>
          <a:p>
            <a:r>
              <a:rPr lang="en-US" dirty="0" smtClean="0"/>
              <a:t>1.23 </a:t>
            </a:r>
            <a:r>
              <a:rPr lang="en-US" dirty="0" err="1" smtClean="0"/>
              <a:t>m</a:t>
            </a:r>
            <a:r>
              <a:rPr lang="en-US" dirty="0" smtClean="0"/>
              <a:t> 				50</a:t>
            </a:r>
          </a:p>
          <a:p>
            <a:r>
              <a:rPr lang="en-US" dirty="0" smtClean="0"/>
              <a:t>70 cm 				70</a:t>
            </a:r>
          </a:p>
          <a:p>
            <a:r>
              <a:rPr lang="en-US" dirty="0" smtClean="0"/>
              <a:t>33 cm 				150</a:t>
            </a:r>
          </a:p>
          <a:p>
            <a:r>
              <a:rPr lang="en-US" dirty="0" smtClean="0"/>
              <a:t>23 cm 				200</a:t>
            </a:r>
          </a:p>
          <a:p>
            <a:r>
              <a:rPr lang="en-US" dirty="0" smtClean="0"/>
              <a:t>13 cm and up 		250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4644620"/>
            <a:ext cx="2673615" cy="2595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9000"/>
                </a:schemeClr>
              </a:gs>
              <a:gs pos="68000">
                <a:schemeClr val="accent1">
                  <a:tint val="86000"/>
                  <a:satMod val="115000"/>
                  <a:alpha val="9000"/>
                </a:schemeClr>
              </a:gs>
              <a:gs pos="100000">
                <a:schemeClr val="accent1">
                  <a:tint val="50000"/>
                  <a:satMod val="150000"/>
                  <a:alpha val="9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FB0138-2EC4-0F45-91B3-91994DC7B653}" type="slidenum">
              <a:rPr lang="en-US"/>
              <a:pPr/>
              <a:t>19</a:t>
            </a:fld>
            <a:endParaRPr lang="en-US"/>
          </a:p>
        </p:txBody>
      </p:sp>
      <p:sp>
        <p:nvSpPr>
          <p:cNvPr id="64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3746"/>
            <a:ext cx="8718550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        Ouch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!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T0C07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If a person accidentally touched your antenna while you were transmitting they might receive a painful RF burn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.</a:t>
            </a:r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4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7A7AFFA-D699-8A47-8E79-404B9C6D8F34}" type="slidenum">
              <a:rPr lang="en-US" sz="1400">
                <a:latin typeface="Times New Roman" charset="0"/>
              </a:rPr>
              <a:pPr algn="r"/>
              <a:t>19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78276" name="Picture 4" descr="Q p17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2" y="2391840"/>
            <a:ext cx="418623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8277" name="Text Box 5"/>
          <p:cNvSpPr txBox="1">
            <a:spLocks noChangeArrowheads="1"/>
          </p:cNvSpPr>
          <p:nvPr/>
        </p:nvSpPr>
        <p:spPr bwMode="auto">
          <a:xfrm>
            <a:off x="2816971" y="5015448"/>
            <a:ext cx="3533775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Rockwell" charset="0"/>
              </a:rPr>
              <a:t>Be sure to place your antennas where no one can touch them.  All antennas, not just the mobile ones.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6971" y="62452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3396" y="5840948"/>
            <a:ext cx="288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                 </a:t>
            </a:r>
            <a:r>
              <a:rPr lang="en-US" dirty="0" smtClean="0">
                <a:solidFill>
                  <a:srgbClr val="0000FF"/>
                </a:solidFill>
                <a:latin typeface="Rockwell"/>
                <a:cs typeface="Rockwell"/>
              </a:rPr>
              <a:t>Or</a:t>
            </a:r>
          </a:p>
          <a:p>
            <a:r>
              <a:rPr lang="en-US" dirty="0" smtClean="0">
                <a:solidFill>
                  <a:srgbClr val="0000FF"/>
                </a:solidFill>
                <a:latin typeface="Rockwell"/>
                <a:cs typeface="Rockwell"/>
              </a:rPr>
              <a:t>Don’t touch-a the antenna</a:t>
            </a:r>
            <a:endParaRPr lang="en-US" dirty="0">
              <a:solidFill>
                <a:srgbClr val="0000FF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856456"/>
            <a:ext cx="8912225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ZAP</a:t>
            </a:r>
            <a:endParaRPr lang="en-US" sz="5500" b="1" dirty="0">
              <a:solidFill>
                <a:srgbClr val="0099FF"/>
              </a:solidFill>
            </a:endParaRPr>
          </a:p>
        </p:txBody>
      </p:sp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9432"/>
            <a:ext cx="8229600" cy="1707905"/>
          </a:xfrm>
        </p:spPr>
        <p:txBody>
          <a:bodyPr>
            <a:normAutofit/>
          </a:bodyPr>
          <a:lstStyle/>
          <a:p>
            <a:pPr lvl="1" eaLnBrk="1" hangingPunct="1"/>
            <a:endParaRPr lang="en-US" sz="8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T0A02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Current flowing through the body cause a health hazard: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By heating tissue;</a:t>
            </a:r>
          </a:p>
          <a:p>
            <a:pPr lvl="3" eaLnBrk="1" hangingPunct="1">
              <a:buFont typeface="Wingdings" charset="2"/>
              <a:buChar char="Ø"/>
            </a:pPr>
            <a:endParaRPr lang="en-US" sz="2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It disrupts the electrical functions of cells;</a:t>
            </a:r>
          </a:p>
          <a:p>
            <a:pPr lvl="3" eaLnBrk="1" hangingPunct="1">
              <a:buFont typeface="Wingdings" charset="2"/>
              <a:buChar char="Ø"/>
            </a:pPr>
            <a:endParaRPr lang="en-US" sz="200" dirty="0">
              <a:latin typeface="Rockwell" charset="0"/>
              <a:ea typeface="ＭＳ Ｐゴシック" charset="-128"/>
            </a:endParaRPr>
          </a:p>
          <a:p>
            <a:pPr lvl="3" eaLnBrk="1" hangingPunct="1">
              <a:buFont typeface="Wingdings" charset="2"/>
              <a:buChar char="Ø"/>
            </a:pPr>
            <a:r>
              <a:rPr lang="en-US" sz="1800" dirty="0">
                <a:latin typeface="Rockwell" charset="0"/>
                <a:ea typeface="ＭＳ Ｐゴシック" charset="-128"/>
              </a:rPr>
              <a:t>It causes involuntary muscle contractions.</a:t>
            </a:r>
          </a:p>
          <a:p>
            <a:pPr lvl="1" eaLnBrk="1" hangingPunct="1">
              <a:buFont typeface="Wingdings" charset="2"/>
              <a:buChar char="Ø"/>
            </a:pPr>
            <a:endParaRPr lang="en-US" sz="1800" dirty="0" smtClean="0">
              <a:latin typeface="Rockwell" charset="0"/>
              <a:ea typeface="ＭＳ Ｐゴシック" charset="-128"/>
            </a:endParaRPr>
          </a:p>
          <a:p>
            <a:pPr lvl="3" eaLnBrk="1" hangingPunct="1">
              <a:buNone/>
            </a:pP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33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41F38-CDB7-C34F-A9BD-FDACBB81125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471488"/>
            <a:ext cx="8912225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Exposure Prevention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7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31925"/>
            <a:ext cx="8642350" cy="49625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T0C08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An action amateur operators might take to prevent exposure to RF radiation in excess of FCC-supplied limits is to relocate antennas.</a:t>
            </a: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200" dirty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T0C09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To make sure your station stays in compliance with RF safety regulations, re-evaluate the station whenever an item of equipment is changed.</a:t>
            </a:r>
          </a:p>
        </p:txBody>
      </p:sp>
      <p:sp>
        <p:nvSpPr>
          <p:cNvPr id="64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1B5325-FE5D-9E4C-8C34-7C5DDA080A77}" type="slidenum">
              <a:rPr lang="en-US"/>
              <a:pPr/>
              <a:t>20</a:t>
            </a:fld>
            <a:endParaRPr lang="en-US"/>
          </a:p>
        </p:txBody>
      </p:sp>
      <p:pic>
        <p:nvPicPr>
          <p:cNvPr id="2794506" name="Picture 10" descr="Lotsa Verticals on Tr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763" y="2200275"/>
            <a:ext cx="27416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4994275" y="3967163"/>
            <a:ext cx="30353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The safest place to mount the mobile antenna for minimum RF exposure is on the metal roof as shown.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7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3D1CD-288E-FE4B-BB42-DCA8A006BCC8}" type="slidenum">
              <a:rPr lang="en-US"/>
              <a:pPr/>
              <a:t>21</a:t>
            </a:fld>
            <a:endParaRPr lang="en-US"/>
          </a:p>
        </p:txBody>
      </p:sp>
      <p:sp>
        <p:nvSpPr>
          <p:cNvPr id="64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5288"/>
            <a:ext cx="8680450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Duty Cycle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642350" cy="4962525"/>
          </a:xfrm>
        </p:spPr>
        <p:txBody>
          <a:bodyPr/>
          <a:lstStyle/>
          <a:p>
            <a:pPr lvl="1" eaLnBrk="1" hangingPunct="1"/>
            <a:r>
              <a:rPr lang="en-US" sz="12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T0C10</a:t>
            </a:r>
            <a:r>
              <a:rPr lang="en-US" sz="20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Duty cycle is one of the factors used to determine safe RF radiation exposure levels because it affects the </a:t>
            </a:r>
            <a:r>
              <a:rPr lang="en-US" sz="20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average </a:t>
            </a:r>
            <a:r>
              <a:rPr lang="en-US" sz="2000" dirty="0">
                <a:latin typeface="Rockwell" charset="0"/>
                <a:ea typeface="ＭＳ Ｐゴシック" charset="-128"/>
              </a:rPr>
              <a:t>exposure of people to radiation.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T0C11</a:t>
            </a:r>
            <a:r>
              <a:rPr lang="en-US" sz="20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When referring to RF exposure, "duty cycle" is the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 percentage of time the transmitter is transmitting.</a:t>
            </a:r>
            <a:endParaRPr lang="en-US" sz="2000" dirty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</p:txBody>
      </p:sp>
      <p:sp>
        <p:nvSpPr>
          <p:cNvPr id="64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804A3E3-E7E9-A54A-A583-BCD31E76DDF4}" type="slidenum">
              <a:rPr lang="en-US" sz="1400">
                <a:latin typeface="Times New Roman" charset="0"/>
              </a:rPr>
              <a:pPr algn="r"/>
              <a:t>21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77252" name="Picture 4" descr="Q p17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968625"/>
            <a:ext cx="7451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42708" y="2783959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mbria"/>
                <a:cs typeface="Cambria"/>
              </a:rPr>
              <a:t>T0C13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Permitted power density increases as duty cycle goes down. 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359" y="1166841"/>
            <a:ext cx="6340890" cy="452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Table 2</a:t>
            </a:r>
          </a:p>
          <a:p>
            <a:r>
              <a:rPr lang="en-US" dirty="0" smtClean="0"/>
              <a:t>Operating Duty Factors by Mode</a:t>
            </a:r>
          </a:p>
          <a:p>
            <a:r>
              <a:rPr lang="en-US" dirty="0" smtClean="0"/>
              <a:t>Mode 	                  Duty Factor 	Notes</a:t>
            </a:r>
          </a:p>
          <a:p>
            <a:endParaRPr lang="en-US" dirty="0" smtClean="0"/>
          </a:p>
          <a:p>
            <a:r>
              <a:rPr lang="en-US" dirty="0" smtClean="0"/>
              <a:t>Conversational SSB 	20% 	Note 1</a:t>
            </a:r>
          </a:p>
          <a:p>
            <a:r>
              <a:rPr lang="en-US" dirty="0" smtClean="0"/>
              <a:t>Conversational SSB 	40% 	Note 2</a:t>
            </a:r>
          </a:p>
          <a:p>
            <a:r>
              <a:rPr lang="en-US" dirty="0" smtClean="0"/>
              <a:t>Voice FM 			100% 	 </a:t>
            </a:r>
          </a:p>
          <a:p>
            <a:r>
              <a:rPr lang="en-US" dirty="0" smtClean="0"/>
              <a:t>FSK/RTTY 			100% 	 </a:t>
            </a:r>
          </a:p>
          <a:p>
            <a:r>
              <a:rPr lang="en-US" dirty="0" smtClean="0"/>
              <a:t>AFSK 				100% 	 </a:t>
            </a:r>
          </a:p>
          <a:p>
            <a:r>
              <a:rPr lang="en-US" dirty="0" smtClean="0"/>
              <a:t>Conversational CW 	40% 	 </a:t>
            </a:r>
          </a:p>
          <a:p>
            <a:r>
              <a:rPr lang="en-US" dirty="0" smtClean="0"/>
              <a:t>Carrier 				100% 	Note 3</a:t>
            </a:r>
          </a:p>
          <a:p>
            <a:endParaRPr lang="en-US" dirty="0" smtClean="0"/>
          </a:p>
          <a:p>
            <a:r>
              <a:rPr lang="en-US" dirty="0" smtClean="0"/>
              <a:t>Note 1: Includes voice characteristics and syllabic duty factor. No speech processing.</a:t>
            </a:r>
          </a:p>
          <a:p>
            <a:r>
              <a:rPr lang="en-US" dirty="0" smtClean="0"/>
              <a:t>Note 2: Moderate speech processing employed.</a:t>
            </a:r>
          </a:p>
          <a:p>
            <a:r>
              <a:rPr lang="en-US" dirty="0" smtClean="0"/>
              <a:t>Note 3: A full carrier is commonly used for tune-up purposes.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4" y="2119312"/>
            <a:ext cx="2260677" cy="2619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471" y="1019777"/>
            <a:ext cx="759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 remember the Cat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65174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can only step on the tail so many times.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5471" y="3109424"/>
            <a:ext cx="2448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“Duty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846" y="3109424"/>
            <a:ext cx="2448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Cycle”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6159" y="5703350"/>
            <a:ext cx="199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Safe</a:t>
            </a:r>
          </a:p>
          <a:p>
            <a:endParaRPr lang="en-US" dirty="0"/>
          </a:p>
        </p:txBody>
      </p:sp>
      <p:pic>
        <p:nvPicPr>
          <p:cNvPr id="8" name="tiger_siberian_tiger_single_growl_and_snar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58263" y="662668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279400"/>
            <a:ext cx="6643688" cy="3649663"/>
          </a:xfrm>
        </p:spPr>
        <p:txBody>
          <a:bodyPr lIns="0" tIns="0" rIns="0" bIns="0" anchor="ctr"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/>
              <a:t>Element 2 Technician Class </a:t>
            </a:r>
            <a:br>
              <a:rPr lang="en-GB" sz="3600" b="1"/>
            </a:br>
            <a:r>
              <a:rPr lang="en-GB" sz="3600" b="1"/>
              <a:t>Question Pool</a:t>
            </a:r>
            <a:br>
              <a:rPr lang="en-GB" sz="3600" b="1"/>
            </a:br>
            <a:r>
              <a:rPr lang="en-GB" sz="3600" b="1">
                <a:solidFill>
                  <a:srgbClr val="FF3300"/>
                </a:solidFill>
              </a:rPr>
              <a:t/>
            </a:r>
            <a:br>
              <a:rPr lang="en-GB" sz="3600" b="1">
                <a:solidFill>
                  <a:srgbClr val="FF3300"/>
                </a:solidFill>
              </a:rPr>
            </a:br>
            <a:r>
              <a:rPr lang="en-GB" sz="3600" b="1">
                <a:solidFill>
                  <a:srgbClr val="FF3300"/>
                </a:solidFill>
              </a:rPr>
              <a:t>T0</a:t>
            </a:r>
            <a:br>
              <a:rPr lang="en-GB" sz="3600" b="1">
                <a:solidFill>
                  <a:srgbClr val="FF3300"/>
                </a:solidFill>
              </a:rPr>
            </a:br>
            <a:r>
              <a:rPr lang="en-GB" sz="2800" b="1">
                <a:solidFill>
                  <a:srgbClr val="FF3300"/>
                </a:solidFill>
              </a:rPr>
              <a:t> </a:t>
            </a:r>
            <a:br>
              <a:rPr lang="en-GB" sz="2800" b="1">
                <a:solidFill>
                  <a:srgbClr val="FF3300"/>
                </a:solidFill>
              </a:rPr>
            </a:br>
            <a:r>
              <a:rPr lang="en-GB" sz="2800" b="1">
                <a:solidFill>
                  <a:srgbClr val="FF3300"/>
                </a:solidFill>
              </a:rPr>
              <a:t>AC power circuits, antenna installation, RF hazards</a:t>
            </a:r>
            <a:r>
              <a:rPr lang="en-GB" sz="3600" b="1">
                <a:solidFill>
                  <a:srgbClr val="FF3300"/>
                </a:solidFill>
              </a:rPr>
              <a:t/>
            </a:r>
            <a:br>
              <a:rPr lang="en-GB" sz="3600" b="1">
                <a:solidFill>
                  <a:srgbClr val="FF3300"/>
                </a:solidFill>
              </a:rPr>
            </a:br>
            <a:r>
              <a:rPr lang="en-GB" sz="2400" b="1">
                <a:solidFill>
                  <a:srgbClr val="FF3300"/>
                </a:solidFill>
              </a:rPr>
              <a:t>[3 Exam Questions – 3 Groups]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2306638" y="4735513"/>
            <a:ext cx="4648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sz="240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Valid July 1, 2010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sz="240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Through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sz="240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June 30, 2014</a:t>
            </a:r>
          </a:p>
        </p:txBody>
      </p:sp>
      <p:pic>
        <p:nvPicPr>
          <p:cNvPr id="649220" name="Picture 4" descr="2010 Tech Q&amp;A 3D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1650"/>
            <a:ext cx="18383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1" name="Picture 5" descr="DIAMOND_g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1638" y="4398963"/>
            <a:ext cx="112236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58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T0A02		</a:t>
            </a:r>
            <a:r>
              <a:rPr lang="en-US" sz="2800">
                <a:latin typeface="Rockwell" charset="0"/>
              </a:rPr>
              <a:t>How does current flowing through the body 		cause a health hazard?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1892300"/>
            <a:ext cx="8602663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By heating tissue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It disrupts the electrical functions of cells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It causes involuntary muscle contractions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5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8E4D1-F00C-D74F-93BA-86BFCB8AED7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58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T0A03		</a:t>
            </a:r>
            <a:r>
              <a:rPr lang="en-US" sz="2800">
                <a:latin typeface="Rockwell" charset="0"/>
              </a:rPr>
              <a:t>What is connected to the green wire in a 		three-wire electrical AC plug?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Neutral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Hot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Safety ground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white wire</a:t>
            </a:r>
          </a:p>
        </p:txBody>
      </p:sp>
      <p:sp>
        <p:nvSpPr>
          <p:cNvPr id="65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D6C2F-AE09-2D47-A606-E3D1E4A37A0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37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T0A04		</a:t>
            </a:r>
            <a:r>
              <a:rPr lang="en-US" sz="2800">
                <a:latin typeface="Rockwell" charset="0"/>
              </a:rPr>
              <a:t>What is the purpose of a fuse in an 			electrical circuit?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3820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To prevent power supply ripple from damaging a circuit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To interrupt power in case of overload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To limit current to prevent shocks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5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C1322F-E687-AE48-8E5F-14D65F735E5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T0A05		</a:t>
            </a:r>
            <a:r>
              <a:rPr lang="en-US" sz="2800">
                <a:latin typeface="Rockwell" charset="0"/>
              </a:rPr>
              <a:t>Why is it unwise to install a 20-ampere fuse 		in the place of a 5-ampere fuse?</a:t>
            </a:r>
          </a:p>
        </p:txBody>
      </p:sp>
      <p:sp>
        <p:nvSpPr>
          <p:cNvPr id="1785859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892300"/>
            <a:ext cx="8334375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larger fuse would be likely to blow because it is rated for higher current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power supply ripple would greatly increase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Excessive current could cause a fire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5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D3EBC-CD2B-7540-B46E-4BD12DCDBBD5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T0A06		</a:t>
            </a:r>
            <a:r>
              <a:rPr lang="en-US" sz="2400">
                <a:latin typeface="Rockwell" charset="0"/>
              </a:rPr>
              <a:t>What is a good way to guard against electrical 		shock at your station?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112125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Use three-wire cords and plugs for all AC powered equipment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Connect all AC powered station equipment to a common safety ground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Use a circuit protected by a ground-fault interrupter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5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89607-409C-D849-B1C9-A488114E571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242093"/>
            <a:ext cx="4592307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Green is Good</a:t>
            </a:r>
            <a:endParaRPr lang="en-US" sz="5500" b="1" dirty="0">
              <a:solidFill>
                <a:srgbClr val="0099FF"/>
              </a:solidFill>
            </a:endParaRPr>
          </a:p>
        </p:txBody>
      </p:sp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87760"/>
            <a:ext cx="7635779" cy="2736839"/>
          </a:xfrm>
        </p:spPr>
        <p:txBody>
          <a:bodyPr>
            <a:normAutofit/>
          </a:bodyPr>
          <a:lstStyle/>
          <a:p>
            <a:pPr lvl="1" eaLnBrk="1" hangingPunct="1">
              <a:buNone/>
            </a:pPr>
            <a:endParaRPr lang="en-US" sz="20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>
              <a:buFont typeface="Wingdings" charset="2"/>
              <a:buChar char="Ø"/>
            </a:pPr>
            <a:endParaRPr lang="en-US" sz="18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T0A03   </a:t>
            </a:r>
            <a:r>
              <a:rPr lang="en-US" sz="2000" dirty="0">
                <a:latin typeface="Rockwell" charset="0"/>
                <a:ea typeface="ＭＳ Ｐゴシック" charset="-128"/>
              </a:rPr>
              <a:t>The green wire in a three-wire electrical AC plug is safety ground.</a:t>
            </a:r>
          </a:p>
          <a:p>
            <a:pPr lvl="3" eaLnBrk="1" hangingPunct="1">
              <a:buFont typeface="Wingdings" charset="2"/>
              <a:buChar char="Ø"/>
            </a:pPr>
            <a:endParaRPr lang="en-US" sz="1600" dirty="0">
              <a:latin typeface="Rockwell" charset="0"/>
              <a:ea typeface="ＭＳ Ｐゴシック" charset="-128"/>
            </a:endParaRPr>
          </a:p>
        </p:txBody>
      </p:sp>
      <p:sp>
        <p:nvSpPr>
          <p:cNvPr id="633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41F38-CDB7-C34F-A9BD-FDACBB81125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0" y="5349875"/>
            <a:ext cx="3149600" cy="766763"/>
            <a:chOff x="1204" y="1596"/>
            <a:chExt cx="3245" cy="657"/>
          </a:xfrm>
        </p:grpSpPr>
        <p:sp>
          <p:nvSpPr>
            <p:cNvPr id="633868" name="Freeform 4"/>
            <p:cNvSpPr>
              <a:spLocks noChangeArrowheads="1"/>
            </p:cNvSpPr>
            <p:nvPr/>
          </p:nvSpPr>
          <p:spPr bwMode="auto">
            <a:xfrm>
              <a:off x="1869" y="1851"/>
              <a:ext cx="2246" cy="242"/>
            </a:xfrm>
            <a:custGeom>
              <a:avLst/>
              <a:gdLst>
                <a:gd name="T0" fmla="*/ 0 w 9906"/>
                <a:gd name="T1" fmla="*/ 7 h 1066"/>
                <a:gd name="T2" fmla="*/ 13 w 9906"/>
                <a:gd name="T3" fmla="*/ 6 h 1066"/>
                <a:gd name="T4" fmla="*/ 25 w 9906"/>
                <a:gd name="T5" fmla="*/ 4 h 1066"/>
                <a:gd name="T6" fmla="*/ 38 w 9906"/>
                <a:gd name="T7" fmla="*/ 2 h 1066"/>
                <a:gd name="T8" fmla="*/ 51 w 9906"/>
                <a:gd name="T9" fmla="*/ 0 h 1066"/>
                <a:gd name="T10" fmla="*/ 67 w 9906"/>
                <a:gd name="T11" fmla="*/ 1 h 1066"/>
                <a:gd name="T12" fmla="*/ 81 w 9906"/>
                <a:gd name="T13" fmla="*/ 2 h 1066"/>
                <a:gd name="T14" fmla="*/ 93 w 9906"/>
                <a:gd name="T15" fmla="*/ 8 h 1066"/>
                <a:gd name="T16" fmla="*/ 105 w 9906"/>
                <a:gd name="T17" fmla="*/ 11 h 1066"/>
                <a:gd name="T18" fmla="*/ 110 w 9906"/>
                <a:gd name="T19" fmla="*/ 11 h 1066"/>
                <a:gd name="T20" fmla="*/ 115 w 9906"/>
                <a:gd name="T21" fmla="*/ 12 h 1066"/>
                <a:gd name="T22" fmla="*/ 115 w 9906"/>
                <a:gd name="T23" fmla="*/ 12 h 10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06"/>
                <a:gd name="T37" fmla="*/ 0 h 1066"/>
                <a:gd name="T38" fmla="*/ 9906 w 9906"/>
                <a:gd name="T39" fmla="*/ 1066 h 10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06" h="1066">
                  <a:moveTo>
                    <a:pt x="0" y="624"/>
                  </a:moveTo>
                  <a:cubicBezTo>
                    <a:pt x="364" y="529"/>
                    <a:pt x="753" y="603"/>
                    <a:pt x="1119" y="523"/>
                  </a:cubicBezTo>
                  <a:cubicBezTo>
                    <a:pt x="1485" y="443"/>
                    <a:pt x="1813" y="385"/>
                    <a:pt x="2171" y="319"/>
                  </a:cubicBezTo>
                  <a:cubicBezTo>
                    <a:pt x="2522" y="255"/>
                    <a:pt x="2873" y="217"/>
                    <a:pt x="3222" y="149"/>
                  </a:cubicBezTo>
                  <a:cubicBezTo>
                    <a:pt x="3604" y="74"/>
                    <a:pt x="3989" y="26"/>
                    <a:pt x="4375" y="14"/>
                  </a:cubicBezTo>
                  <a:cubicBezTo>
                    <a:pt x="4827" y="0"/>
                    <a:pt x="5278" y="0"/>
                    <a:pt x="5732" y="82"/>
                  </a:cubicBezTo>
                  <a:cubicBezTo>
                    <a:pt x="6134" y="154"/>
                    <a:pt x="6537" y="228"/>
                    <a:pt x="6953" y="217"/>
                  </a:cubicBezTo>
                  <a:cubicBezTo>
                    <a:pt x="7369" y="206"/>
                    <a:pt x="7629" y="624"/>
                    <a:pt x="8005" y="726"/>
                  </a:cubicBezTo>
                  <a:cubicBezTo>
                    <a:pt x="8349" y="819"/>
                    <a:pt x="8719" y="804"/>
                    <a:pt x="9056" y="930"/>
                  </a:cubicBezTo>
                  <a:lnTo>
                    <a:pt x="9464" y="964"/>
                  </a:lnTo>
                  <a:lnTo>
                    <a:pt x="9905" y="1065"/>
                  </a:lnTo>
                </a:path>
              </a:pathLst>
            </a:custGeom>
            <a:noFill/>
            <a:ln w="164520">
              <a:solidFill>
                <a:srgbClr val="66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69" name="Freeform 5"/>
            <p:cNvSpPr>
              <a:spLocks noChangeArrowheads="1"/>
            </p:cNvSpPr>
            <p:nvPr/>
          </p:nvSpPr>
          <p:spPr bwMode="auto">
            <a:xfrm>
              <a:off x="1469" y="1692"/>
              <a:ext cx="385" cy="262"/>
            </a:xfrm>
            <a:custGeom>
              <a:avLst/>
              <a:gdLst>
                <a:gd name="T0" fmla="*/ 20 w 1697"/>
                <a:gd name="T1" fmla="*/ 13 h 1155"/>
                <a:gd name="T2" fmla="*/ 1 w 1697"/>
                <a:gd name="T3" fmla="*/ 2 h 1155"/>
                <a:gd name="T4" fmla="*/ 0 w 1697"/>
                <a:gd name="T5" fmla="*/ 0 h 1155"/>
                <a:gd name="T6" fmla="*/ 0 60000 65536"/>
                <a:gd name="T7" fmla="*/ 0 60000 65536"/>
                <a:gd name="T8" fmla="*/ 0 60000 65536"/>
                <a:gd name="T9" fmla="*/ 0 w 1697"/>
                <a:gd name="T10" fmla="*/ 0 h 1155"/>
                <a:gd name="T11" fmla="*/ 1697 w 1697"/>
                <a:gd name="T12" fmla="*/ 1155 h 1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7" h="1155">
                  <a:moveTo>
                    <a:pt x="1696" y="1154"/>
                  </a:moveTo>
                  <a:cubicBezTo>
                    <a:pt x="1046" y="1116"/>
                    <a:pt x="692" y="346"/>
                    <a:pt x="103" y="128"/>
                  </a:cubicBez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70" name="Freeform 6"/>
            <p:cNvSpPr>
              <a:spLocks noChangeArrowheads="1"/>
            </p:cNvSpPr>
            <p:nvPr/>
          </p:nvSpPr>
          <p:spPr bwMode="auto">
            <a:xfrm>
              <a:off x="1485" y="2008"/>
              <a:ext cx="385" cy="191"/>
            </a:xfrm>
            <a:custGeom>
              <a:avLst/>
              <a:gdLst>
                <a:gd name="T0" fmla="*/ 20 w 1697"/>
                <a:gd name="T1" fmla="*/ 1 h 842"/>
                <a:gd name="T2" fmla="*/ 6 w 1697"/>
                <a:gd name="T3" fmla="*/ 7 h 842"/>
                <a:gd name="T4" fmla="*/ 2 w 1697"/>
                <a:gd name="T5" fmla="*/ 9 h 842"/>
                <a:gd name="T6" fmla="*/ 0 w 1697"/>
                <a:gd name="T7" fmla="*/ 10 h 8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842"/>
                <a:gd name="T14" fmla="*/ 1697 w 1697"/>
                <a:gd name="T15" fmla="*/ 842 h 8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842">
                  <a:moveTo>
                    <a:pt x="1696" y="74"/>
                  </a:moveTo>
                  <a:cubicBezTo>
                    <a:pt x="1289" y="0"/>
                    <a:pt x="876" y="178"/>
                    <a:pt x="495" y="624"/>
                  </a:cubicBezTo>
                  <a:lnTo>
                    <a:pt x="142" y="734"/>
                  </a:lnTo>
                  <a:lnTo>
                    <a:pt x="0" y="841"/>
                  </a:lnTo>
                </a:path>
              </a:pathLst>
            </a:custGeom>
            <a:noFill/>
            <a:ln w="5472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71" name="Freeform 7"/>
            <p:cNvSpPr>
              <a:spLocks noChangeArrowheads="1"/>
            </p:cNvSpPr>
            <p:nvPr/>
          </p:nvSpPr>
          <p:spPr bwMode="auto">
            <a:xfrm>
              <a:off x="1308" y="1915"/>
              <a:ext cx="547" cy="93"/>
            </a:xfrm>
            <a:custGeom>
              <a:avLst/>
              <a:gdLst>
                <a:gd name="T0" fmla="*/ 28 w 2410"/>
                <a:gd name="T1" fmla="*/ 4 h 411"/>
                <a:gd name="T2" fmla="*/ 7 w 2410"/>
                <a:gd name="T3" fmla="*/ 3 h 411"/>
                <a:gd name="T4" fmla="*/ 1 w 2410"/>
                <a:gd name="T5" fmla="*/ 0 h 411"/>
                <a:gd name="T6" fmla="*/ 0 w 2410"/>
                <a:gd name="T7" fmla="*/ 0 h 4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0"/>
                <a:gd name="T13" fmla="*/ 0 h 411"/>
                <a:gd name="T14" fmla="*/ 2410 w 2410"/>
                <a:gd name="T15" fmla="*/ 411 h 4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0" h="411">
                  <a:moveTo>
                    <a:pt x="2409" y="305"/>
                  </a:moveTo>
                  <a:cubicBezTo>
                    <a:pt x="1819" y="336"/>
                    <a:pt x="1185" y="410"/>
                    <a:pt x="631" y="238"/>
                  </a:cubicBezTo>
                  <a:lnTo>
                    <a:pt x="57" y="34"/>
                  </a:lnTo>
                  <a:lnTo>
                    <a:pt x="0" y="0"/>
                  </a:lnTo>
                </a:path>
              </a:pathLst>
            </a:custGeom>
            <a:noFill/>
            <a:ln w="5472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72" name="AutoShape 8"/>
            <p:cNvSpPr>
              <a:spLocks noChangeArrowheads="1"/>
            </p:cNvSpPr>
            <p:nvPr/>
          </p:nvSpPr>
          <p:spPr bwMode="auto">
            <a:xfrm>
              <a:off x="4108" y="1938"/>
              <a:ext cx="177" cy="308"/>
            </a:xfrm>
            <a:prstGeom prst="roundRect">
              <a:avLst>
                <a:gd name="adj" fmla="val 565"/>
              </a:avLst>
            </a:prstGeom>
            <a:solidFill>
              <a:srgbClr val="66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3873" name="AutoShape 9"/>
            <p:cNvSpPr>
              <a:spLocks noChangeArrowheads="1"/>
            </p:cNvSpPr>
            <p:nvPr/>
          </p:nvSpPr>
          <p:spPr bwMode="auto">
            <a:xfrm>
              <a:off x="4285" y="1992"/>
              <a:ext cx="162" cy="85"/>
            </a:xfrm>
            <a:prstGeom prst="roundRect">
              <a:avLst>
                <a:gd name="adj" fmla="val 119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3874" name="AutoShape 10"/>
            <p:cNvSpPr>
              <a:spLocks noChangeArrowheads="1"/>
            </p:cNvSpPr>
            <p:nvPr/>
          </p:nvSpPr>
          <p:spPr bwMode="auto">
            <a:xfrm>
              <a:off x="4288" y="2154"/>
              <a:ext cx="162" cy="39"/>
            </a:xfrm>
            <a:prstGeom prst="roundRect">
              <a:avLst>
                <a:gd name="adj" fmla="val 263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3875" name="Freeform 11"/>
            <p:cNvSpPr>
              <a:spLocks noChangeArrowheads="1"/>
            </p:cNvSpPr>
            <p:nvPr/>
          </p:nvSpPr>
          <p:spPr bwMode="auto">
            <a:xfrm>
              <a:off x="1408" y="1596"/>
              <a:ext cx="62" cy="96"/>
            </a:xfrm>
            <a:custGeom>
              <a:avLst/>
              <a:gdLst>
                <a:gd name="T0" fmla="*/ 3 w 272"/>
                <a:gd name="T1" fmla="*/ 5 h 425"/>
                <a:gd name="T2" fmla="*/ 1 w 272"/>
                <a:gd name="T3" fmla="*/ 2 h 425"/>
                <a:gd name="T4" fmla="*/ 0 w 272"/>
                <a:gd name="T5" fmla="*/ 0 h 425"/>
                <a:gd name="T6" fmla="*/ 0 60000 65536"/>
                <a:gd name="T7" fmla="*/ 0 60000 65536"/>
                <a:gd name="T8" fmla="*/ 0 60000 65536"/>
                <a:gd name="T9" fmla="*/ 0 w 272"/>
                <a:gd name="T10" fmla="*/ 0 h 425"/>
                <a:gd name="T11" fmla="*/ 272 w 272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425">
                  <a:moveTo>
                    <a:pt x="271" y="424"/>
                  </a:moveTo>
                  <a:lnTo>
                    <a:pt x="68" y="191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76" name="Freeform 12"/>
            <p:cNvSpPr>
              <a:spLocks noChangeArrowheads="1"/>
            </p:cNvSpPr>
            <p:nvPr/>
          </p:nvSpPr>
          <p:spPr bwMode="auto">
            <a:xfrm>
              <a:off x="1204" y="1854"/>
              <a:ext cx="100" cy="66"/>
            </a:xfrm>
            <a:custGeom>
              <a:avLst/>
              <a:gdLst>
                <a:gd name="T0" fmla="*/ 5 w 442"/>
                <a:gd name="T1" fmla="*/ 3 h 289"/>
                <a:gd name="T2" fmla="*/ 2 w 442"/>
                <a:gd name="T3" fmla="*/ 1 h 289"/>
                <a:gd name="T4" fmla="*/ 0 w 442"/>
                <a:gd name="T5" fmla="*/ 0 h 289"/>
                <a:gd name="T6" fmla="*/ 0 60000 65536"/>
                <a:gd name="T7" fmla="*/ 0 60000 65536"/>
                <a:gd name="T8" fmla="*/ 0 60000 65536"/>
                <a:gd name="T9" fmla="*/ 0 w 442"/>
                <a:gd name="T10" fmla="*/ 0 h 289"/>
                <a:gd name="T11" fmla="*/ 442 w 442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2" h="289">
                  <a:moveTo>
                    <a:pt x="441" y="288"/>
                  </a:moveTo>
                  <a:lnTo>
                    <a:pt x="146" y="96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77" name="Freeform 13"/>
            <p:cNvSpPr>
              <a:spLocks noChangeArrowheads="1"/>
            </p:cNvSpPr>
            <p:nvPr/>
          </p:nvSpPr>
          <p:spPr bwMode="auto">
            <a:xfrm>
              <a:off x="1388" y="2200"/>
              <a:ext cx="96" cy="54"/>
            </a:xfrm>
            <a:custGeom>
              <a:avLst/>
              <a:gdLst>
                <a:gd name="T0" fmla="*/ 5 w 425"/>
                <a:gd name="T1" fmla="*/ 0 h 239"/>
                <a:gd name="T2" fmla="*/ 1 w 425"/>
                <a:gd name="T3" fmla="*/ 2 h 239"/>
                <a:gd name="T4" fmla="*/ 0 w 425"/>
                <a:gd name="T5" fmla="*/ 3 h 239"/>
                <a:gd name="T6" fmla="*/ 0 60000 65536"/>
                <a:gd name="T7" fmla="*/ 0 60000 65536"/>
                <a:gd name="T8" fmla="*/ 0 60000 65536"/>
                <a:gd name="T9" fmla="*/ 0 w 425"/>
                <a:gd name="T10" fmla="*/ 0 h 239"/>
                <a:gd name="T11" fmla="*/ 425 w 425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239">
                  <a:moveTo>
                    <a:pt x="424" y="0"/>
                  </a:moveTo>
                  <a:lnTo>
                    <a:pt x="91" y="159"/>
                  </a:lnTo>
                  <a:lnTo>
                    <a:pt x="0" y="238"/>
                  </a:lnTo>
                </a:path>
              </a:pathLst>
            </a:custGeom>
            <a:noFill/>
            <a:ln w="36720">
              <a:solidFill>
                <a:srgbClr val="FFCC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385763" y="5272088"/>
            <a:ext cx="1306512" cy="942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charset="0"/>
              </a:rPr>
              <a:t>Hot (Live)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charset="0"/>
              </a:rPr>
              <a:t>Neutral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charset="0"/>
              </a:rPr>
              <a:t>Ground</a:t>
            </a:r>
          </a:p>
        </p:txBody>
      </p:sp>
      <p:sp>
        <p:nvSpPr>
          <p:cNvPr id="1062932" name="Line 20"/>
          <p:cNvSpPr>
            <a:spLocks noChangeShapeType="1"/>
          </p:cNvSpPr>
          <p:nvPr/>
        </p:nvSpPr>
        <p:spPr bwMode="auto">
          <a:xfrm>
            <a:off x="1308100" y="5426075"/>
            <a:ext cx="10366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933" name="Line 21"/>
          <p:cNvSpPr>
            <a:spLocks noChangeShapeType="1"/>
          </p:cNvSpPr>
          <p:nvPr/>
        </p:nvSpPr>
        <p:spPr bwMode="auto">
          <a:xfrm flipV="1">
            <a:off x="1116013" y="5694363"/>
            <a:ext cx="1036637" cy="396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934" name="Line 22"/>
          <p:cNvSpPr>
            <a:spLocks noChangeShapeType="1"/>
          </p:cNvSpPr>
          <p:nvPr/>
        </p:nvSpPr>
        <p:spPr bwMode="auto">
          <a:xfrm>
            <a:off x="1154113" y="6078538"/>
            <a:ext cx="11906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-319976" y="1413180"/>
            <a:ext cx="8039134" cy="53879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charset="0"/>
              <a:ea typeface="ＭＳ Ｐゴシック" charset="-128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+mn-cs"/>
              </a:rPr>
              <a:t>T0A06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+mn-cs"/>
              </a:rPr>
              <a:t>A good way to guard against electrical shock at your station:</a:t>
            </a:r>
          </a:p>
          <a:p>
            <a:pPr marL="1188720" marR="0" lvl="3" indent="-21031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charset="0"/>
                <a:ea typeface="ＭＳ Ｐゴシック" charset="-128"/>
                <a:cs typeface="+mn-cs"/>
              </a:rPr>
              <a:t>Use three-wire cords and plugs for all AC powered equipment;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charset="0"/>
              <a:ea typeface="ＭＳ Ｐゴシック" charset="-128"/>
              <a:cs typeface="+mn-cs"/>
            </a:endParaRPr>
          </a:p>
        </p:txBody>
      </p:sp>
      <p:pic>
        <p:nvPicPr>
          <p:cNvPr id="23" name="Picture 832" descr="3 prong so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064" y="3124562"/>
            <a:ext cx="8064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33" descr="3 prong pl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957" y="3011497"/>
            <a:ext cx="6905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8" grpId="0"/>
      <p:bldP spid="1062932" grpId="0" animBg="1"/>
      <p:bldP spid="1062933" grpId="0" animBg="1"/>
      <p:bldP spid="10629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T0A07		</a:t>
            </a:r>
            <a:r>
              <a:rPr lang="en-US" sz="2400">
                <a:latin typeface="Rockwell" charset="0"/>
              </a:rPr>
              <a:t>Which of these precautions should be taken when 		installing devices for lightning protection in a 		coaxial cable feedline?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981200"/>
            <a:ext cx="8302625" cy="3656013"/>
          </a:xfrm>
        </p:spPr>
        <p:txBody>
          <a:bodyPr>
            <a:normAutofit lnSpcReduction="10000"/>
          </a:bodyPr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 sz="2400">
                <a:latin typeface="Rockwell" charset="0"/>
                <a:ea typeface="ＭＳ Ｐゴシック" charset="-128"/>
              </a:rPr>
              <a:t>Include a parallel bypass switch for each protector so that it can be switched out of the circuit when running high power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sz="2400">
                <a:latin typeface="Rockwell" charset="0"/>
                <a:ea typeface="ＭＳ Ｐゴシック" charset="-128"/>
              </a:rPr>
              <a:t>Include a series switch in the ground line of each protector to prevent RF overload from inadvertently damaging the protector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sz="2400">
                <a:latin typeface="Rockwell" charset="0"/>
                <a:ea typeface="ＭＳ Ｐゴシック" charset="-128"/>
              </a:rPr>
              <a:t>Keep the ground wires from each protector separate and connected to station ground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sz="2400">
                <a:latin typeface="Rockwell" charset="0"/>
                <a:ea typeface="ＭＳ Ｐゴシック" charset="-128"/>
              </a:rPr>
              <a:t>Ground all of the protectors to a common plate which is in turn connected to an external ground</a:t>
            </a:r>
          </a:p>
        </p:txBody>
      </p:sp>
      <p:sp>
        <p:nvSpPr>
          <p:cNvPr id="65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DEBF85-B611-3341-A875-C399AFD3C3D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5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T0A09		</a:t>
            </a:r>
            <a:r>
              <a:rPr lang="en-US" sz="2800">
                <a:latin typeface="Rockwell" charset="0"/>
              </a:rPr>
              <a:t>What kind of hazard is presented by a 			conventional 12-volt storage battery?</a:t>
            </a:r>
          </a:p>
        </p:txBody>
      </p:sp>
      <p:sp>
        <p:nvSpPr>
          <p:cNvPr id="17899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It emits ozone which can be harmful to the atmosphere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Shock hazard due to high voltage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Explosive gas can collect if not properly vented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5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25595E-73C8-2140-BEF8-1DFF9DB64C6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8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8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5850"/>
            <a:ext cx="8374063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T0A10		</a:t>
            </a:r>
            <a:r>
              <a:rPr lang="en-US" sz="2800">
                <a:latin typeface="Rockwell" charset="0"/>
              </a:rPr>
              <a:t>What can happen if a lead-acid 			storage battery is charged or 			discharged too quickly?</a:t>
            </a:r>
          </a:p>
        </p:txBody>
      </p:sp>
      <p:sp>
        <p:nvSpPr>
          <p:cNvPr id="17909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battery could overheat and give off flammable gas or explode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voltage can become reversed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“memory effect” will reduce the capacity of the battery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6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E8BCC7-2130-444F-9948-FFDA68AC0973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9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79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T0B07		</a:t>
            </a:r>
            <a:r>
              <a:rPr lang="en-US" sz="2800">
                <a:latin typeface="Rockwell" charset="0"/>
              </a:rPr>
              <a:t>Which of the following is an important 			safety rule to remember when using a 			crank-up tower?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8000"/>
            <a:ext cx="8912225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This type of tower must never be painted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This type of tower must never be grounded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This type of tower must never be climbed unless it is in the fully retracted position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7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ADBCA9-44FA-DE4E-9D49-4B650A4AE47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58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T0B08		</a:t>
            </a:r>
            <a:r>
              <a:rPr lang="en-US" sz="2800">
                <a:latin typeface="Rockwell" charset="0"/>
              </a:rPr>
              <a:t>What is considered to be a proper 			grounding method for a tower?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>
            <a:normAutofit/>
          </a:bodyPr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 single four-foot ground rod, driven into the ground no more than 12 inches from the base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 ferrite-core RF choke connected between the tower and ground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Separate eight-foot long ground rods for each tower leg, bonded to the tower and each other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 connection between the tower base and a cold water pipe</a:t>
            </a:r>
          </a:p>
        </p:txBody>
      </p:sp>
      <p:sp>
        <p:nvSpPr>
          <p:cNvPr id="67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D7E355-FCCF-1E40-9FFA-38E21AEB41F7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37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T0B09		</a:t>
            </a:r>
            <a:r>
              <a:rPr lang="en-US" sz="2800">
                <a:latin typeface="Rockwell" charset="0"/>
              </a:rPr>
              <a:t>Why should you avoid attaching an antenna 		to a utility pole?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antenna will not work properly because of induced voltages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utility company will charge you an extra monthly fee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antenna could contact high-voltage power wires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7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B70557-5955-AB4E-A410-AD180AEAC64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5850"/>
            <a:ext cx="856615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T0B10		</a:t>
            </a:r>
            <a:r>
              <a:rPr lang="en-US" sz="2800">
                <a:latin typeface="Rockwell" charset="0"/>
              </a:rPr>
              <a:t>Which of the following is true 				concerning grounding conductors </a:t>
            </a:r>
            <a:br>
              <a:rPr lang="en-US" sz="2800">
                <a:latin typeface="Rockwell" charset="0"/>
              </a:rPr>
            </a:br>
            <a:r>
              <a:rPr lang="en-US" sz="2800">
                <a:latin typeface="Rockwell" charset="0"/>
              </a:rPr>
              <a:t>		used 	for lightning protection?</a:t>
            </a:r>
          </a:p>
        </p:txBody>
      </p:sp>
      <p:sp>
        <p:nvSpPr>
          <p:cNvPr id="1804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188325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Only non-insulated wire must be used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Wires must be carefully routed with precise right-angle bends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Sharp bends must be avoided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Common grounds must be avoided</a:t>
            </a:r>
          </a:p>
        </p:txBody>
      </p:sp>
      <p:sp>
        <p:nvSpPr>
          <p:cNvPr id="67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AF59C7-47CA-184C-8249-1871F0422511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T0B11		</a:t>
            </a:r>
            <a:r>
              <a:rPr lang="en-US" sz="2800">
                <a:latin typeface="Rockwell" charset="0"/>
              </a:rPr>
              <a:t>Which of the following establishes 			grounding requirements for an amateur 		radio tower or antenna?</a:t>
            </a:r>
          </a:p>
        </p:txBody>
      </p:sp>
      <p:sp>
        <p:nvSpPr>
          <p:cNvPr id="1805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FCC Part 97 Rules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Local electrical codes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FAA tower lighting regulations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Underwriters Laboratories' recommended practices</a:t>
            </a:r>
          </a:p>
        </p:txBody>
      </p:sp>
      <p:sp>
        <p:nvSpPr>
          <p:cNvPr id="67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573626-EFF6-7C45-AF75-E549062274E3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5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T0C01		</a:t>
            </a:r>
            <a:r>
              <a:rPr lang="en-US" sz="2800">
                <a:latin typeface="Rockwell" charset="0"/>
              </a:rPr>
              <a:t>What type of radiation are VHF and UHF 		radio signals?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Gamma radiation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Ionizing radiation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Alpha radiation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Non-ionizing radiation</a:t>
            </a:r>
          </a:p>
        </p:txBody>
      </p:sp>
      <p:sp>
        <p:nvSpPr>
          <p:cNvPr id="67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72423-1ED4-DC4F-B1A4-26166500265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852805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T0C02		</a:t>
            </a:r>
            <a:r>
              <a:rPr lang="en-US" sz="2800">
                <a:latin typeface="Rockwell" charset="0"/>
              </a:rPr>
              <a:t>Which of the following frequencies has 		the lowest Maximum Permissible 				Exposure limit?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3.5 MHz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50 MHz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440 MHz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1296 MHz</a:t>
            </a:r>
          </a:p>
        </p:txBody>
      </p:sp>
      <p:sp>
        <p:nvSpPr>
          <p:cNvPr id="67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48C95F-4D31-7B4E-ABC9-368292527FE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4A2951-63B5-D94D-BB7D-B6D81B75711E}" type="slidenum">
              <a:rPr lang="en-US"/>
              <a:pPr/>
              <a:t>4</a:t>
            </a:fld>
            <a:endParaRPr lang="en-US"/>
          </a:p>
        </p:txBody>
      </p:sp>
      <p:sp>
        <p:nvSpPr>
          <p:cNvPr id="6348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663575"/>
            <a:ext cx="8718550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Fuse</a:t>
            </a:r>
            <a:endParaRPr lang="en-US" sz="6200" b="1" dirty="0">
              <a:solidFill>
                <a:srgbClr val="0099FF"/>
              </a:solidFill>
            </a:endParaRP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8125"/>
            <a:ext cx="9144000" cy="4962525"/>
          </a:xfrm>
        </p:spPr>
        <p:txBody>
          <a:bodyPr/>
          <a:lstStyle/>
          <a:p>
            <a:pPr lvl="1" eaLnBrk="1" hangingPunct="1"/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T0A04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The purpose of a fuse in an electrical circuit is to interrupt power in case of overload.</a:t>
            </a:r>
          </a:p>
        </p:txBody>
      </p:sp>
      <p:sp>
        <p:nvSpPr>
          <p:cNvPr id="63488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08462BA-E8E3-9148-90A1-70D5E3881249}" type="slidenum">
              <a:rPr lang="en-US" sz="1400">
                <a:latin typeface="Times New Roman" charset="0"/>
              </a:rPr>
              <a:pPr algn="r"/>
              <a:t>4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63940" name="Picture 4" descr="Q p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3929063"/>
            <a:ext cx="5953125" cy="213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2152650" y="6134100"/>
            <a:ext cx="51466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Rockwell" charset="0"/>
              </a:rPr>
              <a:t>Place the fuses as close to the battery as possible</a:t>
            </a:r>
          </a:p>
        </p:txBody>
      </p:sp>
      <p:sp>
        <p:nvSpPr>
          <p:cNvPr id="1063942" name="Text Box 6"/>
          <p:cNvSpPr txBox="1">
            <a:spLocks noChangeArrowheads="1"/>
          </p:cNvSpPr>
          <p:nvPr/>
        </p:nvSpPr>
        <p:spPr bwMode="auto">
          <a:xfrm>
            <a:off x="7337425" y="3529013"/>
            <a:ext cx="9604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Rockwell" charset="0"/>
              </a:rPr>
              <a:t>Fuses</a:t>
            </a:r>
          </a:p>
        </p:txBody>
      </p:sp>
      <p:sp>
        <p:nvSpPr>
          <p:cNvPr id="1063943" name="Line 7"/>
          <p:cNvSpPr>
            <a:spLocks noChangeShapeType="1"/>
          </p:cNvSpPr>
          <p:nvPr/>
        </p:nvSpPr>
        <p:spPr bwMode="auto">
          <a:xfrm flipH="1">
            <a:off x="5803900" y="3697288"/>
            <a:ext cx="1498600" cy="149701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3944" name="Picture 8" descr="Slo-blo f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3371850"/>
            <a:ext cx="14970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945" name="Picture 9" descr="Auto F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3082925"/>
            <a:ext cx="8461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946" name="Text Box 10"/>
          <p:cNvSpPr txBox="1">
            <a:spLocks noChangeArrowheads="1"/>
          </p:cNvSpPr>
          <p:nvPr/>
        </p:nvSpPr>
        <p:spPr bwMode="auto">
          <a:xfrm>
            <a:off x="3035300" y="3236913"/>
            <a:ext cx="1268413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  <a:latin typeface="Rockwell" charset="0"/>
              </a:rPr>
              <a:t>Slow-Blow fuse</a:t>
            </a:r>
          </a:p>
        </p:txBody>
      </p:sp>
      <p:sp>
        <p:nvSpPr>
          <p:cNvPr id="1063947" name="Text Box 11"/>
          <p:cNvSpPr txBox="1">
            <a:spLocks noChangeArrowheads="1"/>
          </p:cNvSpPr>
          <p:nvPr/>
        </p:nvSpPr>
        <p:spPr bwMode="auto">
          <a:xfrm>
            <a:off x="5454650" y="3352800"/>
            <a:ext cx="15748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  <a:latin typeface="Rockwell" charset="0"/>
              </a:rPr>
              <a:t>Automobile fuse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1518" y="2221250"/>
            <a:ext cx="7378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46888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12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T0A05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It is unwise to install a 20-ampere fuse in the place of a 5-ampere fuse because excessive current could cause a fire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6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6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6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1" grpId="0"/>
      <p:bldP spid="1063942" grpId="0"/>
      <p:bldP spid="1063943" grpId="0" animBg="1"/>
      <p:bldP spid="1063946" grpId="0"/>
      <p:bldP spid="10639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96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T0C03		</a:t>
            </a:r>
            <a:r>
              <a:rPr lang="en-US" sz="2400">
                <a:latin typeface="Rockwell" charset="0"/>
              </a:rPr>
              <a:t>What is the maximum power level that an amateur 		radio station may use at VHF frequencies 			before an RF exposure evaluation is required?</a:t>
            </a:r>
          </a:p>
        </p:txBody>
      </p:sp>
      <p:sp>
        <p:nvSpPr>
          <p:cNvPr id="1808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1500 watts PEP transmitter output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1 watt forward power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50 watts PEP at the antenna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50 watts PEP reflected power</a:t>
            </a:r>
          </a:p>
        </p:txBody>
      </p:sp>
      <p:sp>
        <p:nvSpPr>
          <p:cNvPr id="67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BC476D-BC0F-1540-916E-9C67E2934A11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T0C04		</a:t>
            </a:r>
            <a:r>
              <a:rPr lang="en-US" sz="2800">
                <a:latin typeface="Rockwell" charset="0"/>
              </a:rPr>
              <a:t>What factors affect the RF exposure of 			people near an amateur station antenna?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930400"/>
            <a:ext cx="868045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Frequency and power level of the RF field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Distance from the antenna to a person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Radiation pattern of the antenna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7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FDE347-1101-9C48-A436-8D5D58321F86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37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T0C05		</a:t>
            </a:r>
            <a:r>
              <a:rPr lang="en-US" sz="2800">
                <a:latin typeface="Rockwell" charset="0"/>
              </a:rPr>
              <a:t>Why do exposure limits vary with 			frequency?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>
            <a:normAutofit/>
          </a:bodyPr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Lower frequency RF fields have more energy than higher frequency fields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Lower frequency RF fields do not penetrate the human body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Higher frequency RF fields are transient in nature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 human body absorbs more RF energy at some frequencies than at others</a:t>
            </a:r>
          </a:p>
        </p:txBody>
      </p:sp>
      <p:sp>
        <p:nvSpPr>
          <p:cNvPr id="67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559E05-657A-B842-BAB2-032F27B4CBF3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18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T0C06		</a:t>
            </a:r>
            <a:r>
              <a:rPr lang="en-US" sz="2400">
                <a:latin typeface="Rockwell" charset="0"/>
              </a:rPr>
              <a:t>Which of the following is an acceptable method to 		determine that your station complies with FCC RF 		exposure regulations?</a:t>
            </a:r>
          </a:p>
        </p:txBody>
      </p:sp>
      <p:sp>
        <p:nvSpPr>
          <p:cNvPr id="1811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By calculation based on FCC OET Bulletin 65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By calculation based on computer modeling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By measurement of field strength using calibrated equipment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8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A009D1-088E-6041-A344-76656A50E7E3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8950325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T0C07		</a:t>
            </a:r>
            <a:r>
              <a:rPr lang="en-US" sz="2800">
                <a:latin typeface="Rockwell" charset="0"/>
              </a:rPr>
              <a:t>What could happen if a person 				accidentally touched your antenna </a:t>
            </a:r>
            <a:br>
              <a:rPr lang="en-US" sz="2800">
                <a:latin typeface="Rockwell" charset="0"/>
              </a:rPr>
            </a:br>
            <a:r>
              <a:rPr lang="en-US" sz="2800">
                <a:latin typeface="Rockwell" charset="0"/>
              </a:rPr>
              <a:t>		while you were transmitting?</a:t>
            </a:r>
          </a:p>
        </p:txBody>
      </p:sp>
      <p:sp>
        <p:nvSpPr>
          <p:cNvPr id="1812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Touching the antenna could cause television interference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They might receive a painful RF burn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They might develop radiation poisoning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8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44A3E0-77DB-224A-A8FE-1955BFDF808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9650"/>
            <a:ext cx="914400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T0C08		</a:t>
            </a:r>
            <a:r>
              <a:rPr lang="en-US" sz="2400">
                <a:latin typeface="Rockwell" charset="0"/>
              </a:rPr>
              <a:t>Which of the following actions might amateur 			operators take to prevent exposure to RF radiation 		in excess of FCC-supplied limits?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Relocate antennas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Relocate the transmitter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Increase the duty cycle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8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0191DF-C527-F545-85EF-262868407129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563"/>
            <a:ext cx="9144000" cy="3857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T0C09		</a:t>
            </a:r>
            <a:r>
              <a:rPr lang="en-US" sz="2800">
                <a:latin typeface="Rockwell" charset="0"/>
              </a:rPr>
              <a:t>How can you make sure your station stays 		in compliance with RF safety regulations?</a:t>
            </a:r>
          </a:p>
        </p:txBody>
      </p:sp>
      <p:sp>
        <p:nvSpPr>
          <p:cNvPr id="1814531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816100"/>
            <a:ext cx="8372475" cy="3656013"/>
          </a:xfrm>
        </p:spPr>
        <p:txBody>
          <a:bodyPr/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By informing the FCC of any changes made in your station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By re-evaluating the station whenever an item of equipment is changed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By making sure your antennas have low SWR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All of these choices are correct</a:t>
            </a:r>
          </a:p>
        </p:txBody>
      </p:sp>
      <p:sp>
        <p:nvSpPr>
          <p:cNvPr id="68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30C5B2-6AA1-7448-81D8-A3D63FCB81B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852805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T0C10		</a:t>
            </a:r>
            <a:r>
              <a:rPr lang="en-US" sz="2800">
                <a:latin typeface="Rockwell" charset="0"/>
              </a:rPr>
              <a:t>Why is duty cycle one of the factors 			used to determine safe RF radiation 			exposure levels?</a:t>
            </a:r>
          </a:p>
        </p:txBody>
      </p:sp>
      <p:sp>
        <p:nvSpPr>
          <p:cNvPr id="1815555" name="Rectangle 3"/>
          <p:cNvSpPr>
            <a:spLocks noGrp="1" noChangeArrowheads="1"/>
          </p:cNvSpPr>
          <p:nvPr>
            <p:ph idx="1"/>
          </p:nvPr>
        </p:nvSpPr>
        <p:spPr>
          <a:xfrm>
            <a:off x="755649" y="2048825"/>
            <a:ext cx="7772401" cy="3656013"/>
          </a:xfrm>
        </p:spPr>
        <p:txBody>
          <a:bodyPr>
            <a:normAutofit/>
          </a:bodyPr>
          <a:lstStyle/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It affects the average exposure of people to radiation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It affects the peak exposure of people to radiation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It takes into account the antenna </a:t>
            </a:r>
            <a:r>
              <a:rPr lang="en-US" dirty="0" err="1">
                <a:latin typeface="Rockwell" charset="0"/>
                <a:ea typeface="ＭＳ Ｐゴシック" charset="-128"/>
              </a:rPr>
              <a:t>feedline</a:t>
            </a:r>
            <a:r>
              <a:rPr lang="en-US" dirty="0">
                <a:latin typeface="Rockwell" charset="0"/>
                <a:ea typeface="ＭＳ Ｐゴシック" charset="-128"/>
              </a:rPr>
              <a:t> loss</a:t>
            </a:r>
          </a:p>
          <a:p>
            <a:pPr marL="995363" lvl="1" indent="-533400" eaLnBrk="1" hangingPunct="1">
              <a:buFontTx/>
              <a:buAutoNum type="alphaUcPeriod"/>
            </a:pPr>
            <a:r>
              <a:rPr lang="en-US" dirty="0">
                <a:latin typeface="Rockwell" charset="0"/>
                <a:ea typeface="ＭＳ Ｐゴシック" charset="-128"/>
              </a:rPr>
              <a:t>It takes into account the thermal effects of the final amplifier</a:t>
            </a:r>
          </a:p>
        </p:txBody>
      </p:sp>
      <p:sp>
        <p:nvSpPr>
          <p:cNvPr id="68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4FC9B7-1F9C-4A4A-992C-037DC5A13429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8528050" cy="385763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376363" algn="l"/>
              </a:tabLst>
            </a:pPr>
            <a:r>
              <a:rPr lang="en-US" sz="3600"/>
              <a:t>T0C10		</a:t>
            </a:r>
            <a:r>
              <a:rPr lang="en-US" sz="2800">
                <a:latin typeface="Rockwell" charset="0"/>
              </a:rPr>
              <a:t>Why is duty cycle one of the factors 			used to determine safe RF radiation 			exposure levels?</a:t>
            </a:r>
          </a:p>
        </p:txBody>
      </p:sp>
      <p:sp>
        <p:nvSpPr>
          <p:cNvPr id="1815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656013"/>
          </a:xfrm>
        </p:spPr>
        <p:txBody>
          <a:bodyPr>
            <a:normAutofit fontScale="92500"/>
          </a:bodyPr>
          <a:lstStyle/>
          <a:p>
            <a:pPr marL="995363" lvl="1" indent="-533400">
              <a:buFontTx/>
              <a:buAutoNum type="alphaUcPeriod"/>
            </a:pPr>
            <a:r>
              <a:rPr lang="en-US" dirty="0" smtClean="0">
                <a:latin typeface="Rockwell"/>
                <a:cs typeface="Rockwell"/>
              </a:rPr>
              <a:t>The difference between the lowest power output and the highest power output of a transmitter</a:t>
            </a:r>
          </a:p>
          <a:p>
            <a:pPr marL="995363" lvl="1" indent="-533400" eaLnBrk="1" hangingPunct="1">
              <a:buFontTx/>
              <a:buAutoNum type="alphaUcPeriod"/>
            </a:pP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 smtClean="0">
                <a:latin typeface="Rockwell"/>
                <a:cs typeface="Rockwell"/>
              </a:rPr>
              <a:t>The difference between the PEP and average power output of a transmitter</a:t>
            </a: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 smtClean="0">
                <a:latin typeface="Rockwell"/>
                <a:cs typeface="Rockwell"/>
              </a:rPr>
              <a:t>The percentage of time that a transmitter is transmitting</a:t>
            </a: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pPr marL="995363" lvl="1" indent="-533400">
              <a:buFontTx/>
              <a:buAutoNum type="alphaUcPeriod"/>
            </a:pPr>
            <a:r>
              <a:rPr lang="en-US" dirty="0" smtClean="0">
                <a:latin typeface="Rockwell"/>
                <a:cs typeface="Rockwell"/>
              </a:rPr>
              <a:t>The percentage of time that a transmitter is not transmitting</a:t>
            </a:r>
            <a:endParaRPr lang="en-US" dirty="0">
              <a:latin typeface="Rockwell"/>
              <a:ea typeface="ＭＳ Ｐゴシック" charset="-128"/>
              <a:cs typeface="Rockwell"/>
            </a:endParaRPr>
          </a:p>
        </p:txBody>
      </p:sp>
      <p:sp>
        <p:nvSpPr>
          <p:cNvPr id="68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4FC9B7-1F9C-4A4A-992C-037DC5A1342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13814" y="1047750"/>
            <a:ext cx="7814236" cy="385763"/>
          </a:xfrm>
        </p:spPr>
        <p:txBody>
          <a:bodyPr>
            <a:normAutofit fontScale="90000"/>
          </a:bodyPr>
          <a:lstStyle/>
          <a:p>
            <a:pPr>
              <a:tabLst>
                <a:tab pos="1376363" algn="l"/>
              </a:tabLst>
            </a:pPr>
            <a:r>
              <a:rPr lang="en-US" sz="3600" dirty="0" smtClean="0"/>
              <a:t>T0C11  </a:t>
            </a:r>
            <a:r>
              <a:rPr lang="en-US" sz="3200" dirty="0" smtClean="0"/>
              <a:t>What is the definition of duty cycle during the averaging time for RF exposure? </a:t>
            </a:r>
            <a:r>
              <a:rPr lang="en-US" sz="3600" dirty="0" smtClean="0"/>
              <a:t>		</a:t>
            </a:r>
            <a:endParaRPr lang="en-US" sz="2800" dirty="0">
              <a:latin typeface="Rockwell" charset="0"/>
            </a:endParaRPr>
          </a:p>
        </p:txBody>
      </p:sp>
      <p:sp>
        <p:nvSpPr>
          <p:cNvPr id="68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4FC9B7-1F9C-4A4A-992C-037DC5A13429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7329" y="2438194"/>
            <a:ext cx="735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00FF"/>
                </a:solidFill>
              </a:rPr>
              <a:t>A. </a:t>
            </a:r>
            <a:r>
              <a:rPr lang="en-US" dirty="0" smtClean="0">
                <a:latin typeface="Rockwell"/>
                <a:cs typeface="Rockwell"/>
              </a:rPr>
              <a:t>The difference between the lowest power output and the highest   	power output of a transmitter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329" y="3447952"/>
            <a:ext cx="7033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00FF"/>
                </a:solidFill>
              </a:rPr>
              <a:t>B. </a:t>
            </a:r>
            <a:r>
              <a:rPr lang="en-US" dirty="0" smtClean="0">
                <a:latin typeface="Rockwell"/>
                <a:cs typeface="Rockwell"/>
              </a:rPr>
              <a:t>The difference between the PEP and average power output of a 	transmitter</a:t>
            </a: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7478" y="4850632"/>
            <a:ext cx="672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00FF"/>
                </a:solidFill>
              </a:rPr>
              <a:t>D. </a:t>
            </a:r>
            <a:r>
              <a:rPr lang="en-US" dirty="0" smtClean="0">
                <a:latin typeface="Rockwell"/>
                <a:cs typeface="Rockwell"/>
              </a:rPr>
              <a:t>The percentage of time that a transmitter is not transmitting</a:t>
            </a: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7963" y="4550418"/>
            <a:ext cx="39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5363" lvl="1" indent="-533400">
              <a:buFontTx/>
              <a:buAutoNum type="alphaUcPeriod"/>
            </a:pPr>
            <a:r>
              <a:rPr lang="en-US" dirty="0" smtClean="0"/>
              <a:t>C. </a:t>
            </a:r>
            <a:r>
              <a:rPr lang="en-US" dirty="0" smtClean="0">
                <a:latin typeface="Rockwell"/>
                <a:cs typeface="Rockwel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654" y="4550418"/>
            <a:ext cx="39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5363" lvl="1" indent="-533400">
              <a:buFontTx/>
              <a:buAutoNum type="alphaUcPeriod"/>
            </a:pPr>
            <a:r>
              <a:rPr lang="en-US" dirty="0" smtClean="0"/>
              <a:t>C. </a:t>
            </a:r>
            <a:r>
              <a:rPr lang="en-US" dirty="0" smtClean="0">
                <a:latin typeface="Rockwell"/>
                <a:cs typeface="Rockwell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300" y="2058095"/>
            <a:ext cx="39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5363" lvl="1" indent="-533400">
              <a:buFontTx/>
              <a:buAutoNum type="alphaUcPeriod"/>
            </a:pPr>
            <a:r>
              <a:rPr lang="en-US" dirty="0" smtClean="0"/>
              <a:t>C. </a:t>
            </a:r>
            <a:r>
              <a:rPr lang="en-US" dirty="0" smtClean="0">
                <a:latin typeface="Rockwell"/>
                <a:cs typeface="Rockwel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329" y="4227252"/>
            <a:ext cx="636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00FF"/>
                </a:solidFill>
                <a:latin typeface="Rockwell"/>
                <a:cs typeface="Rockwell"/>
              </a:rPr>
              <a:t>C.  </a:t>
            </a:r>
            <a:r>
              <a:rPr lang="en-US" dirty="0" smtClean="0">
                <a:latin typeface="Rockwell"/>
                <a:cs typeface="Rockwell"/>
              </a:rPr>
              <a:t>The percentage of time that a transmitter is transmitting</a:t>
            </a:r>
            <a:endParaRPr lang="en-US" dirty="0" smtClean="0">
              <a:latin typeface="Rockwell"/>
              <a:ea typeface="ＭＳ Ｐゴシック" charset="-128"/>
              <a:cs typeface="Rockwel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h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49275"/>
            <a:ext cx="8912225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6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Lightning</a:t>
            </a:r>
            <a:endParaRPr lang="en-US" sz="6400" b="1" dirty="0">
              <a:solidFill>
                <a:srgbClr val="0099FF"/>
              </a:solidFill>
            </a:endParaRPr>
          </a:p>
        </p:txBody>
      </p:sp>
      <p:sp>
        <p:nvSpPr>
          <p:cNvPr id="1767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47340"/>
            <a:ext cx="6994525" cy="1112484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None/>
            </a:pPr>
            <a:endParaRPr lang="en-US" sz="2000" dirty="0" smtClean="0"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1000" dirty="0" smtClean="0">
              <a:latin typeface="Rockwell" charset="0"/>
              <a:ea typeface="ＭＳ Ｐゴシック" charset="-128"/>
            </a:endParaRP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Good for nearby lightning strikes</a:t>
            </a: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Direct hits, forget it, kiss everything 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goodbye</a:t>
            </a:r>
          </a:p>
          <a:p>
            <a:pPr lvl="3" eaLnBrk="1" hangingPunct="1"/>
            <a:endParaRPr lang="en-US" sz="18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36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1B8F40-EADC-0D43-A4C7-0CE9926EEAF0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222746"/>
            <a:ext cx="2400300" cy="339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681" y="5247216"/>
            <a:ext cx="7282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T0B10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Avoid sharp bends in your grounding conductors.</a:t>
            </a:r>
            <a:endParaRPr lang="en-US" sz="2000" dirty="0">
              <a:latin typeface="Rockwell" charset="0"/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605" y="1163638"/>
            <a:ext cx="3822045" cy="3064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224" y="116363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T0A07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76" y="2058095"/>
            <a:ext cx="267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all protectors to a common plate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809"/>
            <a:ext cx="7313613" cy="7768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193" y="890623"/>
            <a:ext cx="378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</a:rPr>
              <a:t>Study flash cards </a:t>
            </a:r>
            <a:r>
              <a:rPr lang="en-US" dirty="0" err="1" smtClean="0">
                <a:solidFill>
                  <a:srgbClr val="FF0000"/>
                </a:solidFill>
                <a:latin typeface="Cambria"/>
              </a:rPr>
              <a:t>www.hamexam.org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7632" y="5108614"/>
            <a:ext cx="1777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49" y="3200400"/>
            <a:ext cx="104949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1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T1B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T3B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T8A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549" y="3200400"/>
            <a:ext cx="1049499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2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T1A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T1C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TID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T1E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T1F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949" y="3200400"/>
            <a:ext cx="1049499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4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T3A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T3C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T9A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T9B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T7C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149" y="3200400"/>
            <a:ext cx="1049499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5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T4A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T4B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T7A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T7B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T8D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8349" y="3200400"/>
            <a:ext cx="1049499" cy="2862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6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T5A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T5B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T5C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T5D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T6A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T6B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T6C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T6D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T7D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0749" y="3200400"/>
            <a:ext cx="1049499" cy="1754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3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T2A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T2B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T2C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T8B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T8C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6957" y="3200400"/>
            <a:ext cx="104949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Cambria"/>
                <a:cs typeface="Cambria"/>
              </a:rPr>
              <a:t>Lesson 7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T0A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T0B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T0C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983" y="2554069"/>
            <a:ext cx="131597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Radio</a:t>
            </a:r>
          </a:p>
          <a:p>
            <a:pPr algn="ctr"/>
            <a:r>
              <a:rPr lang="en-US" sz="1400" dirty="0" smtClean="0">
                <a:latin typeface="Cambria"/>
                <a:cs typeface="Cambria"/>
              </a:rPr>
              <a:t> Fundamentals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2557790"/>
            <a:ext cx="85151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 Rules  &amp;</a:t>
            </a:r>
          </a:p>
          <a:p>
            <a:pPr algn="ctr"/>
            <a:r>
              <a:rPr lang="en-US" sz="1400" dirty="0" err="1" smtClean="0">
                <a:latin typeface="Cambria"/>
                <a:cs typeface="Cambria"/>
              </a:rPr>
              <a:t>Regs</a:t>
            </a:r>
            <a:r>
              <a:rPr lang="en-US" sz="1400" dirty="0" smtClean="0">
                <a:latin typeface="Cambria"/>
                <a:cs typeface="Cambria"/>
              </a:rPr>
              <a:t>.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749" y="2557790"/>
            <a:ext cx="98311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Comm. </a:t>
            </a:r>
            <a:r>
              <a:rPr lang="en-US" sz="1400" dirty="0" err="1" smtClean="0">
                <a:latin typeface="Cambria"/>
                <a:cs typeface="Cambria"/>
              </a:rPr>
              <a:t>w</a:t>
            </a:r>
            <a:r>
              <a:rPr lang="en-US" sz="1400" dirty="0" smtClean="0">
                <a:latin typeface="Cambria"/>
                <a:cs typeface="Cambria"/>
              </a:rPr>
              <a:t>/</a:t>
            </a:r>
          </a:p>
          <a:p>
            <a:pPr algn="ctr"/>
            <a:r>
              <a:rPr lang="en-US" sz="1400" dirty="0" smtClean="0">
                <a:latin typeface="Cambria"/>
                <a:cs typeface="Cambria"/>
              </a:rPr>
              <a:t>Others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9762" y="2557790"/>
            <a:ext cx="11296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400" dirty="0" smtClean="0">
                <a:latin typeface="Cambria"/>
                <a:cs typeface="Cambria"/>
              </a:rPr>
              <a:t>Propagation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9149" y="2557790"/>
            <a:ext cx="10320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Equipment</a:t>
            </a:r>
          </a:p>
          <a:p>
            <a:pPr algn="ctr"/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9289" y="2557790"/>
            <a:ext cx="96855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Electricity</a:t>
            </a:r>
          </a:p>
          <a:p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2067" y="2557790"/>
            <a:ext cx="7360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  Safety    </a:t>
            </a:r>
          </a:p>
          <a:p>
            <a:pPr algn="ctr"/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9600" y="2205700"/>
            <a:ext cx="184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60206" y="1935998"/>
            <a:ext cx="8357960" cy="523220"/>
            <a:chOff x="260206" y="1935998"/>
            <a:chExt cx="8357960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3949762" y="2057400"/>
              <a:ext cx="1129686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   Ch. 5 &amp; 7            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49289" y="2057400"/>
              <a:ext cx="968559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 8 &amp; 9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82067" y="2057400"/>
              <a:ext cx="736099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Ch.13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5689" y="1935998"/>
              <a:ext cx="128266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 </a:t>
              </a:r>
            </a:p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6.1, 6.2, 10, 12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9533" y="2089886"/>
              <a:ext cx="851515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 2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0206" y="2089886"/>
              <a:ext cx="1315973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 4, 3 &amp; 6.3</a:t>
              </a:r>
              <a:endParaRPr lang="en-US" sz="1400" dirty="0">
                <a:latin typeface="Cambria"/>
                <a:cs typeface="Cambri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10749" y="1935998"/>
              <a:ext cx="983112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Ch. </a:t>
              </a:r>
            </a:p>
            <a:p>
              <a:pPr algn="ctr"/>
              <a:r>
                <a:rPr lang="en-US" sz="1400" dirty="0" smtClean="0">
                  <a:latin typeface="Cambria"/>
                  <a:cs typeface="Cambria"/>
                </a:rPr>
                <a:t>1, 3 &amp; 11 </a:t>
              </a:r>
              <a:endParaRPr lang="en-US" sz="1400" dirty="0">
                <a:latin typeface="Cambria"/>
                <a:cs typeface="Cambri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2349" y="1566666"/>
            <a:ext cx="625042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Chapters listed using </a:t>
            </a:r>
            <a:r>
              <a:rPr lang="en-US" dirty="0" smtClean="0">
                <a:solidFill>
                  <a:schemeClr val="tx1"/>
                </a:solidFill>
              </a:rPr>
              <a:t>Ham Radio School .Com </a:t>
            </a:r>
            <a:r>
              <a:rPr lang="en-US" dirty="0" smtClean="0"/>
              <a:t>by Stu Turner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1" y="416280"/>
            <a:ext cx="8354157" cy="626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24681"/>
            <a:ext cx="8912225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Tower Grounding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71523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706563"/>
            <a:ext cx="5939664" cy="2725883"/>
          </a:xfrm>
        </p:spPr>
        <p:txBody>
          <a:bodyPr/>
          <a:lstStyle/>
          <a:p>
            <a:pPr lvl="3" eaLnBrk="1" hangingPunct="1"/>
            <a:endParaRPr lang="en-US" sz="900" dirty="0" smtClean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T0B08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Use eight</a:t>
            </a:r>
            <a:r>
              <a:rPr lang="en-US" sz="2000" dirty="0">
                <a:latin typeface="Rockwell" charset="0"/>
                <a:ea typeface="ＭＳ Ｐゴシック" charset="-128"/>
              </a:rPr>
              <a:t>-foot long ground rods for each tower leg, bonded to the tower and each other.</a:t>
            </a:r>
            <a:endParaRPr lang="en-US" sz="2000" dirty="0">
              <a:solidFill>
                <a:srgbClr val="FF0000"/>
              </a:solidFill>
              <a:latin typeface="Rockwell" charset="0"/>
              <a:ea typeface="ＭＳ Ｐゴシック" charset="-128"/>
            </a:endParaRP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41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F30B2E-0F28-8341-9747-67905C58C812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775" y="4681703"/>
            <a:ext cx="84550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T0B11  </a:t>
            </a:r>
            <a:r>
              <a:rPr lang="en-US" sz="2000" dirty="0" smtClean="0">
                <a:latin typeface="Rockwell" charset="0"/>
                <a:ea typeface="ＭＳ Ｐゴシック" charset="-128"/>
              </a:rPr>
              <a:t>Grounding requirements for an amateur radio tower or antenna are established by local electrical codes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Check local codes before putting up an antenna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53" y="482076"/>
            <a:ext cx="2638847" cy="3950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759" y="3684208"/>
            <a:ext cx="695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T0B12  </a:t>
            </a:r>
            <a:r>
              <a:rPr lang="en-US" dirty="0" smtClean="0">
                <a:latin typeface="Rockwell" charset="0"/>
                <a:ea typeface="ＭＳ Ｐゴシック" charset="-128"/>
              </a:rPr>
              <a:t>Tower ground wires, </a:t>
            </a:r>
            <a:r>
              <a:rPr lang="en-US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Short </a:t>
            </a:r>
            <a:r>
              <a:rPr lang="en-US" dirty="0" smtClean="0">
                <a:latin typeface="Rockwell" charset="0"/>
                <a:ea typeface="ＭＳ Ｐゴシック" charset="-128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Direct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Tower Grounding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03" y="1348809"/>
            <a:ext cx="7351354" cy="550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10F26-ACA6-404A-B3DD-624CD98CE69B}" type="slidenum">
              <a:rPr lang="en-US"/>
              <a:pPr/>
              <a:t>9</a:t>
            </a:fld>
            <a:endParaRPr lang="en-US"/>
          </a:p>
        </p:txBody>
      </p:sp>
      <p:sp>
        <p:nvSpPr>
          <p:cNvPr id="6389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395288"/>
            <a:ext cx="8602662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charset="0"/>
              </a:rPr>
              <a:t>Overhead Tower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1925"/>
            <a:ext cx="7924800" cy="5426075"/>
          </a:xfrm>
        </p:spPr>
        <p:txBody>
          <a:bodyPr/>
          <a:lstStyle/>
          <a:p>
            <a:pPr lvl="1" eaLnBrk="1" hangingPunct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T0B01</a:t>
            </a:r>
            <a:r>
              <a:rPr lang="en-US" sz="20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  </a:t>
            </a:r>
            <a:r>
              <a:rPr lang="en-US" sz="2000" dirty="0">
                <a:latin typeface="Rockwell" charset="0"/>
                <a:ea typeface="ＭＳ Ｐゴシック" charset="-128"/>
              </a:rPr>
              <a:t>Members of a tower work team should wear a hard hat and safety glasses at all times when any work is being done on the tower.</a:t>
            </a:r>
            <a:endParaRPr lang="en-US" sz="400" dirty="0">
              <a:latin typeface="Rockwell" charset="0"/>
              <a:ea typeface="ＭＳ Ｐゴシック" charset="-128"/>
            </a:endParaRPr>
          </a:p>
          <a:p>
            <a:pPr lvl="4" eaLnBrk="1" hangingPunct="1"/>
            <a:r>
              <a:rPr lang="en-US" sz="16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On ground or up the tower</a:t>
            </a:r>
          </a:p>
          <a:p>
            <a:pPr lvl="4" eaLnBrk="1" hangingPunct="1"/>
            <a:r>
              <a:rPr lang="en-US" sz="1600" dirty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Wear hard hat and safety glasses</a:t>
            </a:r>
          </a:p>
          <a:p>
            <a:pPr lvl="1" eaLnBrk="1" hangingPunct="1"/>
            <a:r>
              <a:rPr lang="en-US" sz="1400" dirty="0" smtClean="0">
                <a:solidFill>
                  <a:srgbClr val="FF0000"/>
                </a:solidFill>
                <a:latin typeface="Rockwell" charset="0"/>
                <a:ea typeface="ＭＳ Ｐゴシック" charset="-128"/>
              </a:rPr>
              <a:t>T0B02  </a:t>
            </a:r>
            <a:r>
              <a:rPr lang="en-US" sz="2000" dirty="0">
                <a:latin typeface="Rockwell" charset="0"/>
                <a:ea typeface="ＭＳ Ｐゴシック" charset="-128"/>
              </a:rPr>
              <a:t>Putting on a climbing harness and safety glasses is a good precaution to observe before climbing an antenna tower.</a:t>
            </a:r>
          </a:p>
          <a:p>
            <a:pPr lvl="1" eaLnBrk="1" hangingPunct="1"/>
            <a:endParaRPr lang="en-US" sz="2000" dirty="0">
              <a:latin typeface="Rockwell" charset="0"/>
              <a:ea typeface="ＭＳ Ｐゴシック" charset="-128"/>
            </a:endParaRPr>
          </a:p>
        </p:txBody>
      </p:sp>
      <p:sp>
        <p:nvSpPr>
          <p:cNvPr id="63897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3CCBBF0-FEC7-7345-9DF6-B779EBCDCBC2}" type="slidenum">
              <a:rPr lang="en-US" sz="1400">
                <a:latin typeface="Times New Roman" charset="0"/>
              </a:rPr>
              <a:pPr algn="r"/>
              <a:t>9</a:t>
            </a:fld>
            <a:endParaRPr lang="en-US" sz="1400">
              <a:latin typeface="Times New Roman" charset="0"/>
            </a:endParaRPr>
          </a:p>
        </p:txBody>
      </p:sp>
      <p:pic>
        <p:nvPicPr>
          <p:cNvPr id="1069060" name="Picture 4" descr="Q p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6" y="3967163"/>
            <a:ext cx="2040854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3689350" y="3967163"/>
            <a:ext cx="13049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Climbing Harness</a:t>
            </a:r>
          </a:p>
        </p:txBody>
      </p:sp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3803650" y="4965700"/>
            <a:ext cx="10366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Safety Glasses</a:t>
            </a:r>
          </a:p>
        </p:txBody>
      </p:sp>
      <p:sp>
        <p:nvSpPr>
          <p:cNvPr id="1069063" name="Text Box 7"/>
          <p:cNvSpPr txBox="1">
            <a:spLocks noChangeArrowheads="1"/>
          </p:cNvSpPr>
          <p:nvPr/>
        </p:nvSpPr>
        <p:spPr bwMode="auto">
          <a:xfrm>
            <a:off x="3803650" y="6040438"/>
            <a:ext cx="10747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Rockwell" charset="0"/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charset="0"/>
              </a:rPr>
              <a:t>Hard Hat</a:t>
            </a:r>
          </a:p>
        </p:txBody>
      </p:sp>
      <p:sp>
        <p:nvSpPr>
          <p:cNvPr id="1069064" name="Line 8"/>
          <p:cNvSpPr>
            <a:spLocks noChangeShapeType="1"/>
          </p:cNvSpPr>
          <p:nvPr/>
        </p:nvSpPr>
        <p:spPr bwMode="auto">
          <a:xfrm flipH="1" flipV="1">
            <a:off x="2074863" y="5848350"/>
            <a:ext cx="1806575" cy="500063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90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736975"/>
            <a:ext cx="2303463" cy="312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69066" name="Line 10"/>
          <p:cNvSpPr>
            <a:spLocks noChangeShapeType="1"/>
          </p:cNvSpPr>
          <p:nvPr/>
        </p:nvSpPr>
        <p:spPr bwMode="auto">
          <a:xfrm>
            <a:off x="4879975" y="4351338"/>
            <a:ext cx="1651000" cy="5762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00" y="0"/>
            <a:ext cx="1498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6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6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6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6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61" grpId="0"/>
      <p:bldP spid="1069062" grpId="0"/>
      <p:bldP spid="1069063" grpId="0"/>
      <p:bldP spid="1069064" grpId="0" animBg="1"/>
      <p:bldP spid="106906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10197</TotalTime>
  <Words>2824</Words>
  <Application>Microsoft Macintosh PowerPoint</Application>
  <PresentationFormat>On-screen Show (4:3)</PresentationFormat>
  <Paragraphs>431</Paragraphs>
  <Slides>50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Safety</vt:lpstr>
      <vt:lpstr>ZAP</vt:lpstr>
      <vt:lpstr>Green is Good</vt:lpstr>
      <vt:lpstr>Fuse</vt:lpstr>
      <vt:lpstr>Lightning</vt:lpstr>
      <vt:lpstr>Slide 6</vt:lpstr>
      <vt:lpstr>Tower Grounding</vt:lpstr>
      <vt:lpstr>Tower Grounding</vt:lpstr>
      <vt:lpstr>Overhead Tower Work</vt:lpstr>
      <vt:lpstr>Tower Dogs</vt:lpstr>
      <vt:lpstr>Department of Tower and Power</vt:lpstr>
      <vt:lpstr>12 V. Storage Battery</vt:lpstr>
      <vt:lpstr>Power Supplies</vt:lpstr>
      <vt:lpstr>RF Hazards</vt:lpstr>
      <vt:lpstr>Exposure limits</vt:lpstr>
      <vt:lpstr>Slide 16</vt:lpstr>
      <vt:lpstr>50  50 club</vt:lpstr>
      <vt:lpstr>Slide 18</vt:lpstr>
      <vt:lpstr>        Ouch!</vt:lpstr>
      <vt:lpstr>Exposure Prevention</vt:lpstr>
      <vt:lpstr>Duty Cycle</vt:lpstr>
      <vt:lpstr>Slide 22</vt:lpstr>
      <vt:lpstr>Slide 23</vt:lpstr>
      <vt:lpstr>Element 2 Technician Class  Question Pool  T0   AC power circuits, antenna installation, RF hazards [3 Exam Questions – 3 Groups]</vt:lpstr>
      <vt:lpstr>T0A02  How does current flowing through the body   cause a health hazard?</vt:lpstr>
      <vt:lpstr>T0A03  What is connected to the green wire in a   three-wire electrical AC plug?</vt:lpstr>
      <vt:lpstr>T0A04  What is the purpose of a fuse in an    electrical circuit?</vt:lpstr>
      <vt:lpstr>T0A05  Why is it unwise to install a 20-ampere fuse   in the place of a 5-ampere fuse?</vt:lpstr>
      <vt:lpstr>T0A06  What is a good way to guard against electrical   shock at your station?</vt:lpstr>
      <vt:lpstr>T0A07  Which of these precautions should be taken when   installing devices for lightning protection in a   coaxial cable feedline?</vt:lpstr>
      <vt:lpstr>T0A09  What kind of hazard is presented by a    conventional 12-volt storage battery?</vt:lpstr>
      <vt:lpstr>T0A10  What can happen if a lead-acid    storage battery is charged or    discharged too quickly?</vt:lpstr>
      <vt:lpstr>T0B07  Which of the following is an important    safety rule to remember when using a    crank-up tower?</vt:lpstr>
      <vt:lpstr>T0B08  What is considered to be a proper    grounding method for a tower?</vt:lpstr>
      <vt:lpstr>T0B09  Why should you avoid attaching an antenna   to a utility pole?</vt:lpstr>
      <vt:lpstr>T0B10  Which of the following is true     concerning grounding conductors    used  for lightning protection?</vt:lpstr>
      <vt:lpstr>T0B11  Which of the following establishes    grounding requirements for an amateur   radio tower or antenna?</vt:lpstr>
      <vt:lpstr>T0C01  What type of radiation are VHF and UHF   radio signals?</vt:lpstr>
      <vt:lpstr>T0C02  Which of the following frequencies has   the lowest Maximum Permissible     Exposure limit?</vt:lpstr>
      <vt:lpstr>T0C03  What is the maximum power level that an amateur   radio station may use at VHF frequencies    before an RF exposure evaluation is required?</vt:lpstr>
      <vt:lpstr>T0C04  What factors affect the RF exposure of    people near an amateur station antenna?</vt:lpstr>
      <vt:lpstr>T0C05  Why do exposure limits vary with    frequency?</vt:lpstr>
      <vt:lpstr>T0C06  Which of the following is an acceptable method to   determine that your station complies with FCC RF   exposure regulations?</vt:lpstr>
      <vt:lpstr>T0C07  What could happen if a person     accidentally touched your antenna    while you were transmitting?</vt:lpstr>
      <vt:lpstr>T0C08  Which of the following actions might amateur    operators take to prevent exposure to RF radiation   in excess of FCC-supplied limits?</vt:lpstr>
      <vt:lpstr>T0C09  How can you make sure your station stays   in compliance with RF safety regulations?</vt:lpstr>
      <vt:lpstr>T0C10  Why is duty cycle one of the factors    used to determine safe RF radiation    exposure levels?</vt:lpstr>
      <vt:lpstr>T0C10  Why is duty cycle one of the factors    used to determine safe RF radiation    exposure levels?</vt:lpstr>
      <vt:lpstr>T0C11  What is the definition of duty cycle during the averaging time for RF exposure?   </vt:lpstr>
      <vt:lpstr>For Next Week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John/grace Foster</dc:creator>
  <cp:lastModifiedBy>John Foster</cp:lastModifiedBy>
  <cp:revision>17</cp:revision>
  <cp:lastPrinted>2014-05-21T00:19:26Z</cp:lastPrinted>
  <dcterms:created xsi:type="dcterms:W3CDTF">2015-02-17T17:35:02Z</dcterms:created>
  <dcterms:modified xsi:type="dcterms:W3CDTF">2015-02-17T17:41:58Z</dcterms:modified>
</cp:coreProperties>
</file>